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1" r:id="rId2"/>
    <p:sldId id="258" r:id="rId3"/>
    <p:sldId id="262" r:id="rId4"/>
  </p:sldIdLst>
  <p:sldSz cx="10287000" cy="6858000" type="35mm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yling" initials="m" lastIdx="1" clrIdx="0">
    <p:extLst>
      <p:ext uri="{19B8F6BF-5375-455C-9EA6-DF929625EA0E}">
        <p15:presenceInfo xmlns:p15="http://schemas.microsoft.com/office/powerpoint/2012/main" userId="mayli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5320" autoAdjust="0"/>
  </p:normalViewPr>
  <p:slideViewPr>
    <p:cSldViewPr snapToGrid="0">
      <p:cViewPr varScale="1">
        <p:scale>
          <a:sx n="112" d="100"/>
          <a:sy n="112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53492-BEAA-4DD7-901F-6A8473859E0A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62040-4D2F-4F57-A7BD-DBD9D889A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0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5G </a:t>
            </a:r>
            <a:r>
              <a:rPr lang="zh-TW" altLang="en-U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將催生無數個全新的產業與應用技術，無論是在高端無人機協助智慧城市發展與救災、無人車自動行駛高速公路，還是遙控機器手臂拆除爆裂物、遠端醫療等工作，都可透過頻寬極大、極低延遲的</a:t>
            </a:r>
            <a:r>
              <a:rPr lang="en-US" altLang="zh-TW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5G</a:t>
            </a:r>
            <a:r>
              <a:rPr lang="zh-TW" altLang="en-U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，讓過去被視為天方夜譚或只有在電影中才會出現的科幻場景，逐一在現實生活中實現，為人類生活創造無限的可能性同時，也引爆龐大的智慧應用商機。 </a:t>
            </a:r>
            <a:endParaRPr lang="en-US" i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62040-4D2F-4F57-A7BD-DBD9D889AC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56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創新</a:t>
            </a:r>
            <a:endParaRPr lang="en-US" altLang="zh-TW" smtClean="0"/>
          </a:p>
          <a:p>
            <a:r>
              <a:rPr lang="zh-TW" altLang="en-US" smtClean="0"/>
              <a:t>跨界</a:t>
            </a:r>
            <a:endParaRPr lang="en-US" altLang="zh-TW" smtClean="0"/>
          </a:p>
          <a:p>
            <a:r>
              <a:rPr lang="zh-TW" altLang="en-US" smtClean="0"/>
              <a:t>整合</a:t>
            </a:r>
            <a:endParaRPr lang="en-US" altLang="zh-TW" smtClean="0"/>
          </a:p>
          <a:p>
            <a:r>
              <a:rPr lang="zh-TW" altLang="en-US" smtClean="0"/>
              <a:t>智慧節能</a:t>
            </a:r>
            <a:endParaRPr lang="en-US" altLang="zh-TW" smtClean="0"/>
          </a:p>
          <a:p>
            <a:r>
              <a:rPr lang="zh-TW" altLang="en-US" smtClean="0"/>
              <a:t>智慧製造</a:t>
            </a:r>
            <a:endParaRPr lang="en-US" altLang="zh-TW" smtClean="0"/>
          </a:p>
          <a:p>
            <a:r>
              <a:rPr lang="zh-TW" altLang="en-US" smtClean="0"/>
              <a:t>智慧健康</a:t>
            </a:r>
            <a:endParaRPr lang="en-US" altLang="zh-TW" smtClean="0"/>
          </a:p>
          <a:p>
            <a:r>
              <a:rPr lang="zh-TW" altLang="en-US" smtClean="0"/>
              <a:t>智慧醫療</a:t>
            </a:r>
            <a:endParaRPr lang="en-US" altLang="zh-TW" smtClean="0"/>
          </a:p>
          <a:p>
            <a:r>
              <a:rPr lang="zh-TW" altLang="en-US" smtClean="0"/>
              <a:t>智慧交通</a:t>
            </a:r>
            <a:endParaRPr lang="en-US" altLang="zh-TW" smtClean="0"/>
          </a:p>
          <a:p>
            <a:r>
              <a:rPr lang="zh-TW" altLang="en-US" smtClean="0"/>
              <a:t>智慧旅遊</a:t>
            </a:r>
            <a:endParaRPr lang="en-US" altLang="zh-TW" smtClean="0"/>
          </a:p>
          <a:p>
            <a:r>
              <a:rPr lang="zh-TW" altLang="en-US" smtClean="0"/>
              <a:t>智慧農業</a:t>
            </a:r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62040-4D2F-4F57-A7BD-DBD9D889AC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6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122363"/>
            <a:ext cx="87439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3602038"/>
            <a:ext cx="77152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84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6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365125"/>
            <a:ext cx="2218134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365125"/>
            <a:ext cx="6525816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0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1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1709740"/>
            <a:ext cx="88725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4589465"/>
            <a:ext cx="88725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7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1825625"/>
            <a:ext cx="4371975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1825625"/>
            <a:ext cx="4371975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4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365127"/>
            <a:ext cx="8872538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1681163"/>
            <a:ext cx="43518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2505075"/>
            <a:ext cx="4351883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1681163"/>
            <a:ext cx="43733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2505075"/>
            <a:ext cx="4373315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1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0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6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8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987427"/>
            <a:ext cx="520779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1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365127"/>
            <a:ext cx="88725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1825625"/>
            <a:ext cx="8872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78121-1808-4FB2-AA9B-061DF098AEBC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6356352"/>
            <a:ext cx="347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5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4310" y="374918"/>
            <a:ext cx="4113530" cy="6250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5G</a:t>
            </a:r>
            <a:r>
              <a:rPr kumimoji="0" lang="zh-TW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將</a:t>
            </a:r>
            <a:r>
              <a:rPr kumimoji="0" lang="zh-TW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催生無數個全新的產業與應用技術，無論是在高端無人機協助智慧城市發展與救災、無人車自動行駛高速公路，還是遙控機器手臂拆除爆裂物、遠端醫療等工作，都可透過頻寬極大、極低延遲的</a:t>
            </a:r>
            <a:r>
              <a:rPr kumimoji="0" lang="en-US" altLang="zh-TW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5G</a:t>
            </a:r>
            <a:r>
              <a:rPr kumimoji="0" lang="zh-TW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，逐一</a:t>
            </a:r>
            <a:r>
              <a:rPr kumimoji="0" lang="zh-TW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在現實生活中實現，為人類生活創造無限的可能性同時，也引爆龐大的智慧應用商機。 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手繪多邊形 1">
            <a:hlinkClick r:id="" action="ppaction://noaction"/>
          </p:cNvPr>
          <p:cNvSpPr/>
          <p:nvPr/>
        </p:nvSpPr>
        <p:spPr>
          <a:xfrm>
            <a:off x="-1692611" y="1175156"/>
            <a:ext cx="5593404" cy="4377447"/>
          </a:xfrm>
          <a:custGeom>
            <a:avLst/>
            <a:gdLst>
              <a:gd name="connsiteX0" fmla="*/ 0 w 5593404"/>
              <a:gd name="connsiteY0" fmla="*/ 4036978 h 4377447"/>
              <a:gd name="connsiteX1" fmla="*/ 9728 w 5593404"/>
              <a:gd name="connsiteY1" fmla="*/ 389106 h 4377447"/>
              <a:gd name="connsiteX2" fmla="*/ 5583677 w 5593404"/>
              <a:gd name="connsiteY2" fmla="*/ 0 h 4377447"/>
              <a:gd name="connsiteX3" fmla="*/ 5593404 w 5593404"/>
              <a:gd name="connsiteY3" fmla="*/ 4377447 h 4377447"/>
              <a:gd name="connsiteX4" fmla="*/ 0 w 5593404"/>
              <a:gd name="connsiteY4" fmla="*/ 4036978 h 437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404" h="4377447">
                <a:moveTo>
                  <a:pt x="0" y="4036978"/>
                </a:moveTo>
                <a:cubicBezTo>
                  <a:pt x="3243" y="2821021"/>
                  <a:pt x="6485" y="1605063"/>
                  <a:pt x="9728" y="389106"/>
                </a:cubicBezTo>
                <a:lnTo>
                  <a:pt x="5583677" y="0"/>
                </a:lnTo>
                <a:cubicBezTo>
                  <a:pt x="5586919" y="1459149"/>
                  <a:pt x="5590162" y="2918298"/>
                  <a:pt x="5593404" y="4377447"/>
                </a:cubicBezTo>
                <a:lnTo>
                  <a:pt x="0" y="403697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" t="970" r="131" b="82"/>
          <a:stretch/>
        </p:blipFill>
        <p:spPr>
          <a:xfrm>
            <a:off x="786994" y="1399443"/>
            <a:ext cx="4709787" cy="363254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6033181"/>
            <a:ext cx="10284038" cy="830997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zh-TW" altLang="en-US" sz="4800" b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跨界與創新整合 迎接智慧新時代</a:t>
            </a:r>
            <a:endParaRPr lang="en-US" sz="4800" b="1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54253" y="2900515"/>
            <a:ext cx="3791192" cy="158597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none">
            <a:prstTxWarp prst="textFadeRight">
              <a:avLst/>
            </a:prstTxWarp>
            <a:spAutoFit/>
          </a:bodyPr>
          <a:lstStyle/>
          <a:p>
            <a:r>
              <a:rPr lang="zh-TW" altLang="en-US" sz="5400" b="1">
                <a:ln w="12700"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將來臨</a:t>
            </a:r>
            <a:endParaRPr lang="en-US" sz="5400" b="1">
              <a:ln w="12700"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7290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資料庫圖表"/>
          <p:cNvGrpSpPr/>
          <p:nvPr/>
        </p:nvGrpSpPr>
        <p:grpSpPr>
          <a:xfrm>
            <a:off x="2381153" y="634586"/>
            <a:ext cx="5484054" cy="5381564"/>
            <a:chOff x="2697370" y="-43769"/>
            <a:chExt cx="6797259" cy="6670228"/>
          </a:xfrm>
        </p:grpSpPr>
        <p:sp>
          <p:nvSpPr>
            <p:cNvPr id="4" name="手繪多邊形 3"/>
            <p:cNvSpPr/>
            <p:nvPr/>
          </p:nvSpPr>
          <p:spPr>
            <a:xfrm rot="16200000">
              <a:off x="5891497" y="1757384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59" rIns="122702" bIns="13075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手繪多邊形 4"/>
            <p:cNvSpPr/>
            <p:nvPr/>
          </p:nvSpPr>
          <p:spPr>
            <a:xfrm>
              <a:off x="5230691" y="-43769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智慧節能</a:t>
              </a:r>
              <a:endParaRPr lang="zh-TW" altLang="en-US" sz="2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手繪多邊形 5"/>
            <p:cNvSpPr/>
            <p:nvPr/>
          </p:nvSpPr>
          <p:spPr>
            <a:xfrm rot="19285714">
              <a:off x="6935814" y="2260300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225557"/>
                <a:satOff val="-1705"/>
                <a:lumOff val="-654"/>
                <a:alphaOff val="0"/>
              </a:schemeClr>
            </a:fillRef>
            <a:effectRef idx="2">
              <a:schemeClr val="accent5">
                <a:hueOff val="-1225557"/>
                <a:satOff val="-1705"/>
                <a:lumOff val="-65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30758" rIns="122700" bIns="13075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" name="手繪多邊形 6"/>
            <p:cNvSpPr/>
            <p:nvPr/>
          </p:nvSpPr>
          <p:spPr>
            <a:xfrm>
              <a:off x="7262257" y="934582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225557"/>
                <a:satOff val="-1705"/>
                <a:lumOff val="-654"/>
                <a:alphaOff val="0"/>
              </a:schemeClr>
            </a:fillRef>
            <a:effectRef idx="2">
              <a:schemeClr val="accent5">
                <a:hueOff val="-1225557"/>
                <a:satOff val="-1705"/>
                <a:lumOff val="-65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智慧製造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" name="手繪多邊形 7"/>
            <p:cNvSpPr/>
            <p:nvPr/>
          </p:nvSpPr>
          <p:spPr>
            <a:xfrm rot="771429">
              <a:off x="7193739" y="3390344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51115"/>
                <a:satOff val="-3409"/>
                <a:lumOff val="-1307"/>
                <a:alphaOff val="0"/>
              </a:schemeClr>
            </a:fillRef>
            <a:effectRef idx="2">
              <a:schemeClr val="accent5"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57" rIns="122701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" name="手繪多邊形 8"/>
            <p:cNvSpPr/>
            <p:nvPr/>
          </p:nvSpPr>
          <p:spPr>
            <a:xfrm>
              <a:off x="7764013" y="3132916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51115"/>
                <a:satOff val="-3409"/>
                <a:lumOff val="-1307"/>
                <a:alphaOff val="0"/>
              </a:schemeClr>
            </a:fillRef>
            <a:effectRef idx="2">
              <a:schemeClr val="accent5"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智慧健康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" name="手繪多邊形 9"/>
            <p:cNvSpPr/>
            <p:nvPr/>
          </p:nvSpPr>
          <p:spPr>
            <a:xfrm rot="3857143">
              <a:off x="6471049" y="4296569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2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57" rIns="122701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" name="手繪多邊形 10"/>
            <p:cNvSpPr/>
            <p:nvPr/>
          </p:nvSpPr>
          <p:spPr>
            <a:xfrm>
              <a:off x="6358125" y="4895843"/>
              <a:ext cx="1730615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2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智慧醫療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" name="手繪多邊形 11"/>
            <p:cNvSpPr/>
            <p:nvPr/>
          </p:nvSpPr>
          <p:spPr>
            <a:xfrm rot="17742857">
              <a:off x="5311944" y="4296568"/>
              <a:ext cx="409006" cy="653789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409005" y="523030"/>
                  </a:moveTo>
                  <a:lnTo>
                    <a:pt x="204502" y="523030"/>
                  </a:lnTo>
                  <a:lnTo>
                    <a:pt x="204502" y="653788"/>
                  </a:lnTo>
                  <a:lnTo>
                    <a:pt x="0" y="326894"/>
                  </a:lnTo>
                  <a:lnTo>
                    <a:pt x="204502" y="0"/>
                  </a:lnTo>
                  <a:lnTo>
                    <a:pt x="204502" y="130758"/>
                  </a:lnTo>
                  <a:lnTo>
                    <a:pt x="409005" y="130758"/>
                  </a:lnTo>
                  <a:lnTo>
                    <a:pt x="409005" y="523030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2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00" tIns="130757" rIns="1" bIns="130759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手繪多邊形 12"/>
            <p:cNvSpPr/>
            <p:nvPr/>
          </p:nvSpPr>
          <p:spPr>
            <a:xfrm>
              <a:off x="4103257" y="4895843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2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智慧交通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" name="手繪多邊形 13"/>
            <p:cNvSpPr/>
            <p:nvPr/>
          </p:nvSpPr>
          <p:spPr>
            <a:xfrm rot="20828571">
              <a:off x="4589254" y="3390343"/>
              <a:ext cx="409006" cy="653789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409005" y="523030"/>
                  </a:moveTo>
                  <a:lnTo>
                    <a:pt x="204502" y="523030"/>
                  </a:lnTo>
                  <a:lnTo>
                    <a:pt x="204502" y="653788"/>
                  </a:lnTo>
                  <a:lnTo>
                    <a:pt x="0" y="326894"/>
                  </a:lnTo>
                  <a:lnTo>
                    <a:pt x="204502" y="0"/>
                  </a:lnTo>
                  <a:lnTo>
                    <a:pt x="204502" y="130758"/>
                  </a:lnTo>
                  <a:lnTo>
                    <a:pt x="409005" y="130758"/>
                  </a:lnTo>
                  <a:lnTo>
                    <a:pt x="409005" y="523030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127787"/>
                <a:satOff val="-8523"/>
                <a:lumOff val="-3268"/>
                <a:alphaOff val="0"/>
              </a:schemeClr>
            </a:fillRef>
            <a:effectRef idx="2">
              <a:schemeClr val="accent5">
                <a:hueOff val="-6127787"/>
                <a:satOff val="-8523"/>
                <a:lumOff val="-326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01" tIns="130758" rIns="0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手繪多邊形 14"/>
            <p:cNvSpPr/>
            <p:nvPr/>
          </p:nvSpPr>
          <p:spPr>
            <a:xfrm>
              <a:off x="2697370" y="3132916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127787"/>
                <a:satOff val="-8523"/>
                <a:lumOff val="-3268"/>
                <a:alphaOff val="0"/>
              </a:schemeClr>
            </a:fillRef>
            <a:effectRef idx="2">
              <a:schemeClr val="accent5">
                <a:hueOff val="-6127787"/>
                <a:satOff val="-8523"/>
                <a:lumOff val="-326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智慧旅遊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手繪多邊形 15"/>
            <p:cNvSpPr/>
            <p:nvPr/>
          </p:nvSpPr>
          <p:spPr>
            <a:xfrm rot="23914286">
              <a:off x="4847179" y="2260299"/>
              <a:ext cx="409006" cy="653789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409005" y="523030"/>
                  </a:moveTo>
                  <a:lnTo>
                    <a:pt x="204502" y="523030"/>
                  </a:lnTo>
                  <a:lnTo>
                    <a:pt x="204502" y="653788"/>
                  </a:lnTo>
                  <a:lnTo>
                    <a:pt x="0" y="326894"/>
                  </a:lnTo>
                  <a:lnTo>
                    <a:pt x="204502" y="0"/>
                  </a:lnTo>
                  <a:lnTo>
                    <a:pt x="204502" y="130758"/>
                  </a:lnTo>
                  <a:lnTo>
                    <a:pt x="409005" y="130758"/>
                  </a:lnTo>
                  <a:lnTo>
                    <a:pt x="409005" y="523030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2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01" tIns="130758" rIns="0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手繪多邊形 16"/>
            <p:cNvSpPr/>
            <p:nvPr/>
          </p:nvSpPr>
          <p:spPr>
            <a:xfrm>
              <a:off x="3199125" y="934582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2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智慧農業</a:t>
              </a:r>
              <a:endParaRPr lang="zh-TW" altLang="en-US" sz="2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4368294" y="2653794"/>
            <a:ext cx="1550412" cy="1550412"/>
            <a:chOff x="3125585" y="2019202"/>
            <a:chExt cx="1550412" cy="1550412"/>
          </a:xfrm>
          <a:scene3d>
            <a:camera prst="orthographicFront"/>
            <a:lightRig rig="flat" dir="t"/>
          </a:scene3d>
        </p:grpSpPr>
        <p:sp>
          <p:nvSpPr>
            <p:cNvPr id="19" name="橢圓 18"/>
            <p:cNvSpPr/>
            <p:nvPr/>
          </p:nvSpPr>
          <p:spPr>
            <a:xfrm>
              <a:off x="3125585" y="2019202"/>
              <a:ext cx="1550412" cy="1550412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橢圓 4"/>
            <p:cNvSpPr txBox="1"/>
            <p:nvPr/>
          </p:nvSpPr>
          <p:spPr>
            <a:xfrm>
              <a:off x="3352638" y="2246255"/>
              <a:ext cx="1096306" cy="109630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sz="28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79293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C0DCC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781</TotalTime>
  <Words>227</Words>
  <Application>Microsoft Office PowerPoint</Application>
  <PresentationFormat>35mm 幻燈片</PresentationFormat>
  <Paragraphs>23</Paragraphs>
  <Slides>3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0" baseType="lpstr">
      <vt:lpstr>微軟正黑體</vt:lpstr>
      <vt:lpstr>新細明體</vt:lpstr>
      <vt:lpstr>Arial</vt:lpstr>
      <vt:lpstr>Calibri</vt:lpstr>
      <vt:lpstr>Calibri Light</vt:lpstr>
      <vt:lpstr>Times New Roman</vt:lpstr>
      <vt:lpstr>Office 佈景主題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mayling</dc:creator>
  <cp:lastModifiedBy>陳淑卿</cp:lastModifiedBy>
  <cp:revision>57</cp:revision>
  <dcterms:created xsi:type="dcterms:W3CDTF">2018-07-08T23:36:39Z</dcterms:created>
  <dcterms:modified xsi:type="dcterms:W3CDTF">2018-09-06T02:15:45Z</dcterms:modified>
</cp:coreProperties>
</file>