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微軟正黑體" panose="020B0604030504040204" pitchFamily="34" charset="-12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1" autoAdjust="0"/>
    <p:restoredTop sz="94118" autoAdjust="0"/>
  </p:normalViewPr>
  <p:slideViewPr>
    <p:cSldViewPr snapToGrid="0">
      <p:cViewPr varScale="1">
        <p:scale>
          <a:sx n="63" d="100"/>
          <a:sy n="63" d="100"/>
        </p:scale>
        <p:origin x="77" y="11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F0D54-B351-4C33-8970-CE5615058733}" type="datetimeFigureOut">
              <a:rPr lang="zh-TW" altLang="en-US" smtClean="0"/>
              <a:t>2015/1/7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027F-9791-4D9D-A99A-7B7923881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0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709CD3-689C-498F-BE1D-39DCEBFE1D78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4E94-9F28-4BEF-8526-9BBE9B318AE5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47C4-7DB3-4C62-AB01-12EFE63E4083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02D-D16E-481F-B0F3-7F2CC5A7A56F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5BE-75E8-4D8C-BBC9-3C5BDA388B57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DCE0-BD84-444C-9812-19C5171DB2C8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887-07EA-4E45-922A-43E27DB7D8B6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53457" y="2073124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18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62412"/>
            <a:ext cx="9601196" cy="33189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56A9-EE87-4C77-B253-E9A70BF86E0F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300" y="6455137"/>
            <a:ext cx="7305900" cy="279400"/>
          </a:xfrm>
        </p:spPr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6255" y="6476357"/>
            <a:ext cx="542697" cy="279400"/>
          </a:xfrm>
        </p:spPr>
        <p:txBody>
          <a:bodyPr/>
          <a:lstStyle>
            <a:lvl1pPr>
              <a:defRPr sz="1400"/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93B1-87F4-435C-831D-F46E57403945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F9B-4820-4719-9692-1C9CF177A750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1F0A-A2CC-4663-B582-94676CB7F4F8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6AA3-C349-4210-9FE9-2524FC72458B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EC30-1D0A-4F0D-8234-D1C3A45C9725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BEE8-679F-453B-834C-4059FAE70E51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F564-74BA-461B-AACD-44EE5FA83F32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A40038-3E00-4B10-B5B7-574002EE9A84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17" name="breeze.wav"/>
          </p:stSnd>
        </p:sndAc>
      </p:transition>
    </mc:Choice>
    <mc:Fallback xmlns="">
      <p:transition spd="slow">
        <p:fade/>
        <p:sndAc>
          <p:stSnd>
            <p:snd r:embed="rId19" name="breeze.wav"/>
          </p:stSnd>
        </p:sndAc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5400" b="1" kern="1200" cap="none">
          <a:ln w="3175" cmpd="sng">
            <a:noFill/>
          </a:ln>
          <a:solidFill>
            <a:schemeClr val="accent4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just" defTabSz="457200" rtl="0" eaLnBrk="1" latinLnBrk="0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b="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just" defTabSz="457200" rtl="0" eaLnBrk="1" latinLnBrk="0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b="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just" defTabSz="457200" rtl="0" eaLnBrk="1" latinLnBrk="0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b="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just" defTabSz="457200" rtl="0" eaLnBrk="1" latinLnBrk="0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b="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just" defTabSz="457200" rtl="0" eaLnBrk="1" latinLnBrk="0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b="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健康飲食指南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資料來源：衛生福利部國民健康署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12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國民飲食指標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均衡攝取六大類食物。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少油炸、少脂肪、少醃漬。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少喝含糖飲料，吃全穀食物。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多喝開水更健康。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每天運動半小時。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純母乳哺育至少六個月。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少葷多素，點餐不過量。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選擇當地當季食材。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飲酒不過量，懷孕不喝酒。</a:t>
            </a:r>
          </a:p>
          <a:p>
            <a:pPr lvl="0">
              <a:buClr>
                <a:schemeClr val="accent3"/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來源標示要注意。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2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每日飲食指南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dirty="0" smtClean="0"/>
              <a:t>全穀根莖類：建議一天至少</a:t>
            </a:r>
            <a:r>
              <a:rPr lang="en-US" altLang="zh-TW" dirty="0" smtClean="0"/>
              <a:t>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3</a:t>
            </a:r>
            <a:r>
              <a:rPr lang="zh-TW" altLang="en-US" dirty="0" smtClean="0"/>
              <a:t>主食為全穀類，才能減少代謝疾病及癌症等的發生。</a:t>
            </a:r>
          </a:p>
          <a:p>
            <a:pPr lvl="0"/>
            <a:r>
              <a:rPr lang="zh-TW" altLang="en-US" dirty="0" smtClean="0"/>
              <a:t>豆魚肉蛋類：建議</a:t>
            </a:r>
            <a:r>
              <a:rPr lang="en-US" altLang="zh-TW" dirty="0" smtClean="0"/>
              <a:t>3</a:t>
            </a:r>
            <a:r>
              <a:rPr lang="zh-TW" altLang="en-US" dirty="0" smtClean="0"/>
              <a:t>～</a:t>
            </a:r>
            <a:r>
              <a:rPr lang="en-US" altLang="zh-TW" dirty="0" smtClean="0"/>
              <a:t>8</a:t>
            </a:r>
            <a:r>
              <a:rPr lang="zh-TW" altLang="en-US" dirty="0" smtClean="0"/>
              <a:t>份（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份為一兩魚或一兩肉，大小約三隻手指寬度，或一顆蛋或半盒盒裝豆腐）。</a:t>
            </a:r>
          </a:p>
          <a:p>
            <a:pPr lvl="0"/>
            <a:r>
              <a:rPr lang="zh-TW" altLang="en-US" dirty="0" smtClean="0"/>
              <a:t>低脂乳品類：建議每天</a:t>
            </a:r>
            <a:r>
              <a:rPr lang="en-US" altLang="zh-TW" dirty="0" smtClean="0"/>
              <a:t>1.5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</a:t>
            </a:r>
            <a:r>
              <a:rPr lang="zh-TW" altLang="en-US" dirty="0" smtClean="0"/>
              <a:t>杯（每杯</a:t>
            </a:r>
            <a:r>
              <a:rPr lang="en-US" altLang="zh-TW" dirty="0" smtClean="0"/>
              <a:t>240</a:t>
            </a:r>
            <a:r>
              <a:rPr lang="zh-TW" altLang="en-US" dirty="0" smtClean="0"/>
              <a:t>毫升）。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5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每日飲食指南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dirty="0" smtClean="0"/>
              <a:t>蔬菜類：建議每天</a:t>
            </a:r>
            <a:r>
              <a:rPr lang="en-US" altLang="zh-TW" dirty="0" smtClean="0"/>
              <a:t>3~5</a:t>
            </a:r>
            <a:r>
              <a:rPr lang="zh-TW" altLang="en-US" dirty="0" smtClean="0"/>
              <a:t>份蔬菜（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份煮熟後約飯碗</a:t>
            </a:r>
            <a:r>
              <a:rPr lang="en-US" altLang="zh-TW" dirty="0" smtClean="0"/>
              <a:t>5</a:t>
            </a:r>
            <a:r>
              <a:rPr lang="zh-TW" altLang="en-US" dirty="0" smtClean="0"/>
              <a:t>～</a:t>
            </a:r>
            <a:r>
              <a:rPr lang="en-US" altLang="zh-TW" dirty="0" smtClean="0"/>
              <a:t>8</a:t>
            </a:r>
            <a:r>
              <a:rPr lang="zh-TW" altLang="en-US" dirty="0" smtClean="0"/>
              <a:t>分滿）。</a:t>
            </a:r>
          </a:p>
          <a:p>
            <a:pPr lvl="0"/>
            <a:r>
              <a:rPr lang="zh-TW" altLang="en-US" dirty="0" smtClean="0"/>
              <a:t>水果類：建議每天</a:t>
            </a:r>
            <a:r>
              <a:rPr lang="en-US" altLang="zh-TW" dirty="0" smtClean="0"/>
              <a:t>2~4</a:t>
            </a:r>
            <a:r>
              <a:rPr lang="zh-TW" altLang="en-US" dirty="0" smtClean="0"/>
              <a:t>份水果（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份約拳頭大或切塊約飯碗</a:t>
            </a:r>
            <a:r>
              <a:rPr lang="en-US" altLang="zh-TW" dirty="0" smtClean="0"/>
              <a:t>5~8</a:t>
            </a:r>
            <a:r>
              <a:rPr lang="zh-TW" altLang="en-US" dirty="0" smtClean="0"/>
              <a:t>分滿如：小蘋果</a:t>
            </a:r>
            <a:r>
              <a:rPr lang="en-US" altLang="zh-TW" dirty="0" smtClean="0"/>
              <a:t>1</a:t>
            </a:r>
            <a:r>
              <a:rPr lang="zh-TW" altLang="en-US" dirty="0" smtClean="0"/>
              <a:t>顆、中型芭樂半顆、木瓜半碗或小蕃茄</a:t>
            </a:r>
            <a:r>
              <a:rPr lang="en-US" altLang="zh-TW" dirty="0" smtClean="0"/>
              <a:t>8</a:t>
            </a:r>
            <a:r>
              <a:rPr lang="zh-TW" altLang="en-US" dirty="0" smtClean="0"/>
              <a:t>分滿）。</a:t>
            </a:r>
          </a:p>
          <a:p>
            <a:pPr lvl="0"/>
            <a:r>
              <a:rPr lang="zh-TW" altLang="en-US" dirty="0" smtClean="0"/>
              <a:t>油脂與堅果種子類：攝取量為</a:t>
            </a:r>
            <a:r>
              <a:rPr lang="en-US" altLang="zh-TW" dirty="0" smtClean="0"/>
              <a:t>3</a:t>
            </a:r>
            <a:r>
              <a:rPr lang="zh-TW" altLang="en-US" dirty="0" smtClean="0"/>
              <a:t>～</a:t>
            </a:r>
            <a:r>
              <a:rPr lang="en-US" altLang="zh-TW" dirty="0" smtClean="0"/>
              <a:t>7</a:t>
            </a:r>
            <a:r>
              <a:rPr lang="zh-TW" altLang="en-US" dirty="0" smtClean="0"/>
              <a:t>茶匙（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茶匙為</a:t>
            </a:r>
            <a:r>
              <a:rPr lang="en-US" altLang="zh-TW" dirty="0" smtClean="0"/>
              <a:t>5</a:t>
            </a:r>
            <a:r>
              <a:rPr lang="zh-TW" altLang="en-US" dirty="0" smtClean="0"/>
              <a:t>公克）與堅果種子類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份（堅果類如：杏仁果、核桃、腰果、開心果等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份，約</a:t>
            </a:r>
            <a:r>
              <a:rPr lang="en-US" altLang="zh-TW" dirty="0" smtClean="0"/>
              <a:t>1</a:t>
            </a:r>
            <a:r>
              <a:rPr lang="zh-TW" altLang="en-US" dirty="0" smtClean="0"/>
              <a:t>湯匙；種子類如：瓜子、黑芝麻、白芝麻等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份約</a:t>
            </a:r>
            <a:r>
              <a:rPr lang="en-US" altLang="zh-TW" dirty="0" smtClean="0"/>
              <a:t>2</a:t>
            </a:r>
            <a:r>
              <a:rPr lang="zh-TW" altLang="en-US" dirty="0" smtClean="0"/>
              <a:t>湯匙）。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5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飲食守則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/>
              <a:t>熟記自己的健康體重和熱量需求，不要吃過量，才不會變胖。</a:t>
            </a:r>
          </a:p>
          <a:p>
            <a:pPr lvl="1"/>
            <a:r>
              <a:rPr lang="zh-TW" altLang="en-US" dirty="0" smtClean="0"/>
              <a:t>身體質量指數應維持在</a:t>
            </a:r>
            <a:r>
              <a:rPr lang="en-US" altLang="zh-TW" dirty="0" smtClean="0"/>
              <a:t>18.4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23.9</a:t>
            </a:r>
            <a:r>
              <a:rPr lang="zh-TW" altLang="en-US" dirty="0" smtClean="0"/>
              <a:t>。</a:t>
            </a:r>
          </a:p>
          <a:p>
            <a:pPr lvl="1"/>
            <a:r>
              <a:rPr lang="zh-TW" altLang="en-US" dirty="0" smtClean="0"/>
              <a:t>養成時常量體重的習慣。</a:t>
            </a:r>
          </a:p>
          <a:p>
            <a:pPr lvl="1"/>
            <a:r>
              <a:rPr lang="zh-TW" altLang="en-US" dirty="0" smtClean="0"/>
              <a:t>每餐維持八分飽。</a:t>
            </a:r>
          </a:p>
          <a:p>
            <a:pPr lvl="0"/>
            <a:r>
              <a:rPr lang="zh-TW" altLang="en-US" dirty="0" smtClean="0"/>
              <a:t>多動少偷懶，每天運動達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分鐘以上。</a:t>
            </a:r>
          </a:p>
          <a:p>
            <a:pPr lvl="1"/>
            <a:r>
              <a:rPr lang="zh-TW" altLang="en-US" dirty="0" smtClean="0"/>
              <a:t>維持每天運動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分鐘的習慣。</a:t>
            </a:r>
          </a:p>
          <a:p>
            <a:pPr lvl="1"/>
            <a:r>
              <a:rPr lang="zh-TW" altLang="en-US" dirty="0" smtClean="0"/>
              <a:t>有氧運動、肌力運動、伸展運動都重要。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健康食物</a:t>
            </a:r>
            <a:r>
              <a:rPr lang="en-US" altLang="zh-TW" smtClean="0"/>
              <a:t>TOP5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lvl="0" indent="-363538">
              <a:buClr>
                <a:schemeClr val="accent3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糙米：幫助消化、促進血液循環、抑制血糖上升、促進排便等。</a:t>
            </a:r>
          </a:p>
          <a:p>
            <a:pPr marL="363538" lvl="0" indent="-363538">
              <a:buClr>
                <a:schemeClr val="accent3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洋蔥：具有強大的殺菌、排毒、抗老、防過敏等作用。</a:t>
            </a:r>
          </a:p>
          <a:p>
            <a:pPr marL="363538" lvl="0" indent="-363538">
              <a:buClr>
                <a:schemeClr val="accent3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地瓜：含有鬆軟易消化的纖維質，可幫助排除囤積體內的毒素。</a:t>
            </a:r>
          </a:p>
          <a:p>
            <a:pPr marL="363538" lvl="0" indent="-363538">
              <a:buClr>
                <a:schemeClr val="accent3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海藻類：含有豐富的膳食纖維和各種維生素、礦物質，熱量又低。</a:t>
            </a:r>
          </a:p>
          <a:p>
            <a:pPr marL="363538" lvl="0" indent="-363538">
              <a:buClr>
                <a:schemeClr val="accent3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蘋果：具有保護心臟血管的作用，是良好的保健水果。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健康飲食指南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494</Words>
  <Application>Microsoft Office PowerPoint</Application>
  <PresentationFormat>寬螢幕</PresentationFormat>
  <Paragraphs>45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Wingdings</vt:lpstr>
      <vt:lpstr>Calibri</vt:lpstr>
      <vt:lpstr>Arial</vt:lpstr>
      <vt:lpstr>微軟正黑體</vt:lpstr>
      <vt:lpstr>有機</vt:lpstr>
      <vt:lpstr>健康飲食指南</vt:lpstr>
      <vt:lpstr>國民飲食指標</vt:lpstr>
      <vt:lpstr>每日飲食指南</vt:lpstr>
      <vt:lpstr>每日飲食指南</vt:lpstr>
      <vt:lpstr>飲食守則</vt:lpstr>
      <vt:lpstr>健康食物TOP5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健康飲食指南</dc:title>
  <dc:creator>王小桃</dc:creator>
  <cp:lastModifiedBy>王小桃</cp:lastModifiedBy>
  <cp:revision>16</cp:revision>
  <dcterms:created xsi:type="dcterms:W3CDTF">2015-01-06T03:44:28Z</dcterms:created>
  <dcterms:modified xsi:type="dcterms:W3CDTF">2015-01-07T09:27:24Z</dcterms:modified>
</cp:coreProperties>
</file>