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 horzBarState="maximized">
    <p:restoredLeft sz="19470" autoAdjust="0"/>
    <p:restoredTop sz="83365" autoAdjust="0"/>
  </p:normalViewPr>
  <p:slideViewPr>
    <p:cSldViewPr>
      <p:cViewPr>
        <p:scale>
          <a:sx n="50" d="100"/>
          <a:sy n="50" d="100"/>
        </p:scale>
        <p:origin x="-228" y="-4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92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圖片 7" descr="漁人碼頭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927600" cy="6858000"/>
          </a:xfrm>
          <a:prstGeom prst="rect">
            <a:avLst/>
          </a:prstGeom>
        </p:spPr>
      </p:pic>
      <p:pic>
        <p:nvPicPr>
          <p:cNvPr id="7" name="Picture 6" descr="光芒"/>
          <p:cNvPicPr>
            <a:picLocks/>
          </p:cNvPicPr>
          <p:nvPr/>
        </p:nvPicPr>
        <p:blipFill>
          <a:blip r:embed="rId3" cstate="print"/>
          <a:srcRect t="33333"/>
          <a:stretch>
            <a:fillRect/>
          </a:stretch>
        </p:blipFill>
        <p:spPr>
          <a:xfrm>
            <a:off x="3528000" y="2134800"/>
            <a:ext cx="6156000" cy="4572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24137-734E-4A7A-B047-8C9F0D382C25}" type="datetimeFigureOut">
              <a:rPr lang="zh-TW" altLang="en-US" smtClean="0"/>
              <a:t>2011/5/23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5CDDA-5D74-4461-A8C9-4017B1EF4A71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004000" y="309600"/>
            <a:ext cx="3780000" cy="1753200"/>
          </a:xfrm>
        </p:spPr>
        <p:txBody>
          <a:bodyPr>
            <a:normAutofit/>
          </a:bodyPr>
          <a:lstStyle>
            <a:lvl1pPr marL="0" indent="0" algn="r">
              <a:buNone/>
              <a:defRPr sz="17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320000" y="4176000"/>
            <a:ext cx="4860000" cy="1470025"/>
          </a:xfrm>
        </p:spPr>
        <p:txBody>
          <a:bodyPr/>
          <a:lstStyle>
            <a:lvl1pPr algn="ctr">
              <a:defRPr sz="3200">
                <a:solidFill>
                  <a:srgbClr val="FF6600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24137-734E-4A7A-B047-8C9F0D382C25}" type="datetimeFigureOut">
              <a:rPr lang="zh-TW" altLang="en-US" smtClean="0"/>
              <a:t>2011/5/23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5CDDA-5D74-4461-A8C9-4017B1EF4A71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24137-734E-4A7A-B047-8C9F0D382C25}" type="datetimeFigureOut">
              <a:rPr lang="zh-TW" altLang="en-US" smtClean="0"/>
              <a:t>2011/5/23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5CDDA-5D74-4461-A8C9-4017B1EF4A71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圖片 2" descr="老街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3241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72000" y="274638"/>
            <a:ext cx="5763600" cy="1143000"/>
          </a:xfrm>
        </p:spPr>
        <p:txBody>
          <a:bodyPr/>
          <a:lstStyle>
            <a:lvl1pPr>
              <a:defRPr b="1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2772000" y="1600200"/>
            <a:ext cx="5763600" cy="4114800"/>
          </a:xfrm>
        </p:spPr>
        <p:txBody>
          <a:bodyPr>
            <a:normAutofit/>
          </a:bodyPr>
          <a:lstStyle>
            <a:lvl1pPr marL="342900" indent="-342900">
              <a:buFontTx/>
              <a:buBlip>
                <a:blip r:embed="rId3"/>
              </a:buBlip>
              <a:defRPr sz="2000"/>
            </a:lvl1pPr>
            <a:lvl2pPr marL="742950" indent="-285750">
              <a:buFontTx/>
              <a:buBlip>
                <a:blip r:embed="rId4"/>
              </a:buBlip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zh-TW" altLang="en-US" dirty="0" smtClean="0"/>
              <a:t>按一下以編輯母片文字樣式</a:t>
            </a:r>
          </a:p>
          <a:p>
            <a:pPr lvl="1"/>
            <a:r>
              <a:rPr lang="zh-TW" altLang="en-US" dirty="0" smtClean="0"/>
              <a:t>第二層</a:t>
            </a:r>
          </a:p>
          <a:p>
            <a:pPr lvl="2"/>
            <a:r>
              <a:rPr lang="zh-TW" altLang="en-US" dirty="0" smtClean="0"/>
              <a:t>第三層</a:t>
            </a:r>
          </a:p>
          <a:p>
            <a:pPr lvl="3"/>
            <a:r>
              <a:rPr lang="zh-TW" altLang="en-US" dirty="0" smtClean="0"/>
              <a:t>第四層</a:t>
            </a:r>
          </a:p>
          <a:p>
            <a:pPr lvl="4"/>
            <a:r>
              <a:rPr lang="zh-TW" altLang="en-US" dirty="0" smtClean="0"/>
              <a:t>第五層</a:t>
            </a:r>
            <a:endParaRPr lang="en-US" dirty="0"/>
          </a:p>
        </p:txBody>
      </p:sp>
      <p:sp>
        <p:nvSpPr>
          <p:cNvPr id="7" name="文字方塊 6"/>
          <p:cNvSpPr txBox="1"/>
          <p:nvPr userDrawn="1"/>
        </p:nvSpPr>
        <p:spPr>
          <a:xfrm>
            <a:off x="2952000" y="6336000"/>
            <a:ext cx="3600000" cy="374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800" b="0" i="0" u="none" strike="noStrike" kern="1200" baseline="0" dirty="0" smtClean="0">
                <a:solidFill>
                  <a:srgbClr val="FFFF00"/>
                </a:solidFill>
                <a:latin typeface="Arial Black" pitchFamily="34" charset="0"/>
                <a:ea typeface="+mn-ea"/>
                <a:cs typeface="+mn-cs"/>
              </a:rPr>
              <a:t>http://www.tamsui.gov.tw</a:t>
            </a:r>
            <a:endParaRPr lang="zh-TW" altLang="en-US" dirty="0">
              <a:solidFill>
                <a:srgbClr val="FFFF00"/>
              </a:solidFill>
              <a:latin typeface="Arial Black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962525"/>
            <a:ext cx="7885113" cy="1362075"/>
          </a:xfrm>
        </p:spPr>
        <p:txBody>
          <a:bodyPr anchor="t"/>
          <a:lstStyle>
            <a:lvl1pPr algn="l">
              <a:defRPr sz="3200" b="0" i="0" cap="all" baseline="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3462338"/>
            <a:ext cx="7885113" cy="1500187"/>
          </a:xfrm>
        </p:spPr>
        <p:txBody>
          <a:bodyPr anchor="b">
            <a:normAutofit/>
          </a:bodyPr>
          <a:lstStyle>
            <a:lvl1pPr marL="0" indent="0">
              <a:buNone/>
              <a:defRPr sz="1700" baseline="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24137-734E-4A7A-B047-8C9F0D382C25}" type="datetimeFigureOut">
              <a:rPr lang="zh-TW" altLang="en-US" smtClean="0"/>
              <a:t>2011/5/23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5CDDA-5D74-4461-A8C9-4017B1EF4A71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3733800" cy="4114800"/>
          </a:xfrm>
        </p:spPr>
        <p:txBody>
          <a:bodyPr/>
          <a:lstStyle>
            <a:lvl5pPr>
              <a:defRPr/>
            </a:lvl5pPr>
            <a:lvl6pPr>
              <a:buClr>
                <a:schemeClr val="tx2"/>
              </a:buClr>
              <a:buFont typeface="Arial" pitchFamily="34" charset="0"/>
              <a:buChar char="•"/>
              <a:defRPr/>
            </a:lvl6pPr>
            <a:lvl7pPr>
              <a:buClr>
                <a:schemeClr val="tx2"/>
              </a:buClr>
              <a:buFont typeface="Arial" pitchFamily="34" charset="0"/>
              <a:buChar char="•"/>
              <a:defRPr/>
            </a:lvl7pPr>
            <a:lvl8pPr>
              <a:buClr>
                <a:schemeClr val="tx2"/>
              </a:buClr>
              <a:buFont typeface="Arial" pitchFamily="34" charset="0"/>
              <a:buChar char="•"/>
              <a:defRPr/>
            </a:lvl8pPr>
            <a:lvl9pPr>
              <a:buClr>
                <a:schemeClr val="tx2"/>
              </a:buClr>
              <a:buFont typeface="Arial" pitchFamily="34" charset="0"/>
              <a:buChar char="•"/>
              <a:defRPr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 smtClean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1600200"/>
            <a:ext cx="3733800" cy="41148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24137-734E-4A7A-B047-8C9F0D382C25}" type="datetimeFigureOut">
              <a:rPr lang="zh-TW" altLang="en-US" smtClean="0"/>
              <a:t>2011/5/23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5CDDA-5D74-4461-A8C9-4017B1EF4A71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 smtClean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24137-734E-4A7A-B047-8C9F0D382C25}" type="datetimeFigureOut">
              <a:rPr lang="zh-TW" altLang="en-US" smtClean="0"/>
              <a:t>2011/5/23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5CDDA-5D74-4461-A8C9-4017B1EF4A71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24137-734E-4A7A-B047-8C9F0D382C25}" type="datetimeFigureOut">
              <a:rPr lang="zh-TW" altLang="en-US" smtClean="0"/>
              <a:t>2011/5/23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5CDDA-5D74-4461-A8C9-4017B1EF4A71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24137-734E-4A7A-B047-8C9F0D382C25}" type="datetimeFigureOut">
              <a:rPr lang="zh-TW" altLang="en-US" smtClean="0"/>
              <a:t>2011/5/23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5CDDA-5D74-4461-A8C9-4017B1EF4A71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962400" y="1447800"/>
            <a:ext cx="4648200" cy="4267200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2648" y="2547891"/>
            <a:ext cx="2971800" cy="3167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24137-734E-4A7A-B047-8C9F0D382C25}" type="datetimeFigureOut">
              <a:rPr lang="zh-TW" altLang="en-US" smtClean="0"/>
              <a:t>2011/5/23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5CDDA-5D74-4461-A8C9-4017B1EF4A71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oriz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657344" y="1447800"/>
            <a:ext cx="3419856" cy="3474720"/>
          </a:xfrm>
          <a:custGeom>
            <a:avLst/>
            <a:gdLst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74450 w 3419856"/>
              <a:gd name="connsiteY9" fmla="*/ 3429000 h 3429000"/>
              <a:gd name="connsiteX10" fmla="*/ 21806 w 3419856"/>
              <a:gd name="connsiteY10" fmla="*/ 3407194 h 3429000"/>
              <a:gd name="connsiteX11" fmla="*/ 0 w 3419856"/>
              <a:gd name="connsiteY11" fmla="*/ 3354550 h 3429000"/>
              <a:gd name="connsiteX12" fmla="*/ 0 w 3419856"/>
              <a:gd name="connsiteY12" fmla="*/ 74450 h 3429000"/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21806 w 3419856"/>
              <a:gd name="connsiteY9" fmla="*/ 3407194 h 3429000"/>
              <a:gd name="connsiteX10" fmla="*/ 0 w 3419856"/>
              <a:gd name="connsiteY10" fmla="*/ 3354550 h 3429000"/>
              <a:gd name="connsiteX11" fmla="*/ 0 w 3419856"/>
              <a:gd name="connsiteY11" fmla="*/ 74450 h 3429000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8026"/>
              <a:gd name="connsiteY0" fmla="*/ 74450 h 3910007"/>
              <a:gd name="connsiteX1" fmla="*/ 21806 w 3968026"/>
              <a:gd name="connsiteY1" fmla="*/ 21806 h 3910007"/>
              <a:gd name="connsiteX2" fmla="*/ 74450 w 3968026"/>
              <a:gd name="connsiteY2" fmla="*/ 0 h 3910007"/>
              <a:gd name="connsiteX3" fmla="*/ 3345406 w 3968026"/>
              <a:gd name="connsiteY3" fmla="*/ 0 h 3910007"/>
              <a:gd name="connsiteX4" fmla="*/ 3398050 w 3968026"/>
              <a:gd name="connsiteY4" fmla="*/ 21806 h 3910007"/>
              <a:gd name="connsiteX5" fmla="*/ 3419856 w 3968026"/>
              <a:gd name="connsiteY5" fmla="*/ 74450 h 3910007"/>
              <a:gd name="connsiteX6" fmla="*/ 3419856 w 3968026"/>
              <a:gd name="connsiteY6" fmla="*/ 3354550 h 3910007"/>
              <a:gd name="connsiteX7" fmla="*/ 3398050 w 3968026"/>
              <a:gd name="connsiteY7" fmla="*/ 3407194 h 3910007"/>
              <a:gd name="connsiteX8" fmla="*/ 0 w 3968026"/>
              <a:gd name="connsiteY8" fmla="*/ 3354550 h 3910007"/>
              <a:gd name="connsiteX9" fmla="*/ 0 w 3968026"/>
              <a:gd name="connsiteY9" fmla="*/ 74450 h 3910007"/>
              <a:gd name="connsiteX0" fmla="*/ 0 w 3419856"/>
              <a:gd name="connsiteY0" fmla="*/ 74450 h 3901233"/>
              <a:gd name="connsiteX1" fmla="*/ 21806 w 3419856"/>
              <a:gd name="connsiteY1" fmla="*/ 21806 h 3901233"/>
              <a:gd name="connsiteX2" fmla="*/ 74450 w 3419856"/>
              <a:gd name="connsiteY2" fmla="*/ 0 h 3901233"/>
              <a:gd name="connsiteX3" fmla="*/ 3345406 w 3419856"/>
              <a:gd name="connsiteY3" fmla="*/ 0 h 3901233"/>
              <a:gd name="connsiteX4" fmla="*/ 3398050 w 3419856"/>
              <a:gd name="connsiteY4" fmla="*/ 21806 h 3901233"/>
              <a:gd name="connsiteX5" fmla="*/ 3419856 w 3419856"/>
              <a:gd name="connsiteY5" fmla="*/ 74450 h 3901233"/>
              <a:gd name="connsiteX6" fmla="*/ 3419856 w 3419856"/>
              <a:gd name="connsiteY6" fmla="*/ 3354550 h 3901233"/>
              <a:gd name="connsiteX7" fmla="*/ 0 w 3419856"/>
              <a:gd name="connsiteY7" fmla="*/ 3354550 h 3901233"/>
              <a:gd name="connsiteX8" fmla="*/ 0 w 3419856"/>
              <a:gd name="connsiteY8" fmla="*/ 74450 h 3901233"/>
              <a:gd name="connsiteX0" fmla="*/ 0 w 3419856"/>
              <a:gd name="connsiteY0" fmla="*/ 74450 h 3354550"/>
              <a:gd name="connsiteX1" fmla="*/ 21806 w 3419856"/>
              <a:gd name="connsiteY1" fmla="*/ 21806 h 3354550"/>
              <a:gd name="connsiteX2" fmla="*/ 74450 w 3419856"/>
              <a:gd name="connsiteY2" fmla="*/ 0 h 3354550"/>
              <a:gd name="connsiteX3" fmla="*/ 3345406 w 3419856"/>
              <a:gd name="connsiteY3" fmla="*/ 0 h 3354550"/>
              <a:gd name="connsiteX4" fmla="*/ 3398050 w 3419856"/>
              <a:gd name="connsiteY4" fmla="*/ 21806 h 3354550"/>
              <a:gd name="connsiteX5" fmla="*/ 3419856 w 3419856"/>
              <a:gd name="connsiteY5" fmla="*/ 74450 h 3354550"/>
              <a:gd name="connsiteX6" fmla="*/ 3419856 w 3419856"/>
              <a:gd name="connsiteY6" fmla="*/ 3354550 h 3354550"/>
              <a:gd name="connsiteX7" fmla="*/ 0 w 3419856"/>
              <a:gd name="connsiteY7" fmla="*/ 3354550 h 3354550"/>
              <a:gd name="connsiteX8" fmla="*/ 0 w 3419856"/>
              <a:gd name="connsiteY8" fmla="*/ 74450 h 3354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19856" h="3354550">
                <a:moveTo>
                  <a:pt x="0" y="74450"/>
                </a:moveTo>
                <a:cubicBezTo>
                  <a:pt x="0" y="54705"/>
                  <a:pt x="7844" y="35768"/>
                  <a:pt x="21806" y="21806"/>
                </a:cubicBezTo>
                <a:cubicBezTo>
                  <a:pt x="35768" y="7844"/>
                  <a:pt x="54705" y="0"/>
                  <a:pt x="74450" y="0"/>
                </a:cubicBezTo>
                <a:lnTo>
                  <a:pt x="3345406" y="0"/>
                </a:lnTo>
                <a:cubicBezTo>
                  <a:pt x="3365151" y="0"/>
                  <a:pt x="3384088" y="7844"/>
                  <a:pt x="3398050" y="21806"/>
                </a:cubicBezTo>
                <a:cubicBezTo>
                  <a:pt x="3412012" y="35768"/>
                  <a:pt x="3419856" y="54705"/>
                  <a:pt x="3419856" y="74450"/>
                </a:cubicBezTo>
                <a:lnTo>
                  <a:pt x="3419856" y="3354550"/>
                </a:lnTo>
                <a:lnTo>
                  <a:pt x="0" y="3354550"/>
                </a:lnTo>
                <a:lnTo>
                  <a:pt x="0" y="74450"/>
                </a:lnTo>
                <a:close/>
              </a:path>
            </a:pathLst>
          </a:custGeom>
        </p:spPr>
        <p:txBody>
          <a:bodyPr>
            <a:normAutofit/>
          </a:bodyPr>
          <a:lstStyle>
            <a:lvl1pPr marL="0" indent="0" algn="ctr">
              <a:buNone/>
              <a:defRPr sz="2000" baseline="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547890"/>
            <a:ext cx="2971800" cy="2405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24137-734E-4A7A-B047-8C9F0D382C25}" type="datetimeFigureOut">
              <a:rPr lang="zh-TW" altLang="en-US" smtClean="0"/>
              <a:t>2011/5/23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5CDDA-5D74-4461-A8C9-4017B1EF4A71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tint val="96000"/>
                <a:shade val="100000"/>
                <a:alpha val="100000"/>
                <a:satMod val="140000"/>
              </a:schemeClr>
            </a:gs>
            <a:gs pos="31000">
              <a:schemeClr val="bg1">
                <a:tint val="100000"/>
                <a:shade val="90000"/>
                <a:alpha val="100000"/>
              </a:schemeClr>
            </a:gs>
            <a:gs pos="100000">
              <a:schemeClr val="bg1">
                <a:tint val="100000"/>
                <a:shade val="80000"/>
                <a:alpha val="100000"/>
              </a:schemeClr>
            </a:gs>
          </a:gsLst>
          <a:lin ang="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7924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15000" y="6356350"/>
            <a:ext cx="152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strike="noStrike" spc="60" baseline="0">
                <a:solidFill>
                  <a:schemeClr val="tx1"/>
                </a:solidFill>
              </a:defRPr>
            </a:lvl1pPr>
          </a:lstStyle>
          <a:p>
            <a:fld id="{3B324137-734E-4A7A-B047-8C9F0D382C25}" type="datetimeFigureOut">
              <a:rPr lang="zh-TW" altLang="en-US" smtClean="0"/>
              <a:t>2011/5/23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cap="all" spc="60" baseline="0">
                <a:solidFill>
                  <a:schemeClr val="tx1"/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43800" y="6356350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tx1"/>
                </a:solidFill>
              </a:defRPr>
            </a:lvl1pPr>
          </a:lstStyle>
          <a:p>
            <a:fld id="{DBB5CDDA-5D74-4461-A8C9-4017B1EF4A71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000" kern="1200" cap="all" spc="5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淡水風土民情介紹</a:t>
            </a:r>
            <a:endParaRPr lang="zh-TW" altLang="en-US" dirty="0"/>
          </a:p>
        </p:txBody>
      </p:sp>
      <p:sp>
        <p:nvSpPr>
          <p:cNvPr id="2" name="標題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TW" altLang="en-US" smtClean="0"/>
              <a:t>流</a:t>
            </a:r>
            <a:r>
              <a:rPr lang="en-US" altLang="zh-TW" smtClean="0"/>
              <a:t>·</a:t>
            </a:r>
            <a:r>
              <a:rPr lang="zh-TW" altLang="en-US" smtClean="0"/>
              <a:t>浪</a:t>
            </a:r>
            <a:r>
              <a:rPr lang="en-US" altLang="zh-TW" smtClean="0"/>
              <a:t>·</a:t>
            </a:r>
            <a:r>
              <a:rPr lang="zh-TW" altLang="en-US" smtClean="0"/>
              <a:t>到</a:t>
            </a:r>
            <a:r>
              <a:rPr lang="en-US" altLang="zh-TW" smtClean="0"/>
              <a:t>·</a:t>
            </a:r>
            <a:r>
              <a:rPr lang="zh-TW" altLang="en-US" smtClean="0"/>
              <a:t>淡</a:t>
            </a:r>
            <a:r>
              <a:rPr lang="en-US" altLang="zh-TW" smtClean="0"/>
              <a:t>·</a:t>
            </a:r>
            <a:r>
              <a:rPr lang="zh-TW" altLang="en-US" smtClean="0"/>
              <a:t>水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0940787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淡 </a:t>
            </a:r>
            <a:r>
              <a:rPr lang="en-US" altLang="zh-TW" smtClean="0"/>
              <a:t>· </a:t>
            </a:r>
            <a:r>
              <a:rPr lang="zh-TW" altLang="en-US" smtClean="0"/>
              <a:t>水 </a:t>
            </a:r>
            <a:r>
              <a:rPr lang="en-US" altLang="zh-TW" smtClean="0"/>
              <a:t>· </a:t>
            </a:r>
            <a:r>
              <a:rPr lang="zh-TW" altLang="en-US" smtClean="0"/>
              <a:t>概 </a:t>
            </a:r>
            <a:r>
              <a:rPr lang="en-US" altLang="zh-TW" smtClean="0"/>
              <a:t>· </a:t>
            </a:r>
            <a:r>
              <a:rPr lang="zh-TW" altLang="en-US" smtClean="0"/>
              <a:t>觀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lvl="0"/>
            <a:r>
              <a:rPr lang="zh-TW" altLang="en-US" smtClean="0"/>
              <a:t>淡水昔稱「滬尾」，漢人移民以前，淡水地區已有平埔族原住民「凱達格蘭人」在此從事農漁與採集生活。</a:t>
            </a:r>
          </a:p>
          <a:p>
            <a:pPr lvl="0"/>
            <a:r>
              <a:rPr lang="zh-TW" altLang="en-US" smtClean="0"/>
              <a:t>西元</a:t>
            </a:r>
            <a:r>
              <a:rPr lang="en-US" altLang="zh-TW" smtClean="0"/>
              <a:t>1629</a:t>
            </a:r>
            <a:r>
              <a:rPr lang="zh-TW" altLang="en-US" smtClean="0"/>
              <a:t>年西班牙人首先入侵，建聖多明哥城，其後荷蘭人取而代之，建立紅毛城，明末鄭成功又逐走荷蘭人。</a:t>
            </a:r>
          </a:p>
          <a:p>
            <a:pPr lvl="0"/>
            <a:r>
              <a:rPr lang="zh-TW" altLang="en-US" smtClean="0"/>
              <a:t>明末時，淡水成為移民進入台北盆地的重要入口，更成為貿易進出口的重要商港。因交通要衝，成了中西文化的熔爐，使的今日淡水擁有一份不羈的古典，散發獨特的歷史魅力。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9038164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淡 </a:t>
            </a:r>
            <a:r>
              <a:rPr lang="en-US" altLang="zh-TW" smtClean="0"/>
              <a:t>· </a:t>
            </a:r>
            <a:r>
              <a:rPr lang="zh-TW" altLang="en-US" smtClean="0"/>
              <a:t>水 </a:t>
            </a:r>
            <a:r>
              <a:rPr lang="en-US" altLang="zh-TW" smtClean="0"/>
              <a:t>· </a:t>
            </a:r>
            <a:r>
              <a:rPr lang="zh-TW" altLang="en-US" smtClean="0"/>
              <a:t>地 </a:t>
            </a:r>
            <a:r>
              <a:rPr lang="en-US" altLang="zh-TW" smtClean="0"/>
              <a:t>· </a:t>
            </a:r>
            <a:r>
              <a:rPr lang="zh-TW" altLang="en-US" smtClean="0"/>
              <a:t>理 </a:t>
            </a:r>
            <a:r>
              <a:rPr lang="en-US" altLang="zh-TW" smtClean="0"/>
              <a:t>· </a:t>
            </a:r>
            <a:r>
              <a:rPr lang="zh-TW" altLang="en-US" smtClean="0"/>
              <a:t>位 </a:t>
            </a:r>
            <a:r>
              <a:rPr lang="en-US" altLang="zh-TW" smtClean="0"/>
              <a:t>· </a:t>
            </a:r>
            <a:r>
              <a:rPr lang="zh-TW" altLang="en-US" smtClean="0"/>
              <a:t>置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lvl="0"/>
            <a:r>
              <a:rPr lang="zh-TW" altLang="en-US" smtClean="0"/>
              <a:t>淡水鎮背倚大屯山，居台北縣西北端，北接三芝鄉、南與台北市北投區相接、南方隔淡水河與八里相望。</a:t>
            </a:r>
          </a:p>
          <a:p>
            <a:pPr lvl="0"/>
            <a:r>
              <a:rPr lang="zh-TW" altLang="en-US" smtClean="0"/>
              <a:t>淡水境內是由大屯火噴發熔岩，形成一條條低處的餘坡，在淡水境內分成五條如手指般的丘陵，俗稱「五虎崗」。</a:t>
            </a:r>
          </a:p>
          <a:p>
            <a:pPr lvl="0"/>
            <a:r>
              <a:rPr lang="zh-TW" altLang="en-US" smtClean="0"/>
              <a:t>淡水街道分佈在「五虎崗」的小丘與谷地間的發展，加上中西文化與建築，形成富有空間變化的河港山城。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5080755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淡 </a:t>
            </a:r>
            <a:r>
              <a:rPr lang="en-US" altLang="zh-TW" smtClean="0"/>
              <a:t>· </a:t>
            </a:r>
            <a:r>
              <a:rPr lang="zh-TW" altLang="en-US" smtClean="0"/>
              <a:t>水 </a:t>
            </a:r>
            <a:r>
              <a:rPr lang="en-US" altLang="zh-TW" smtClean="0"/>
              <a:t>· </a:t>
            </a:r>
            <a:r>
              <a:rPr lang="zh-TW" altLang="en-US" smtClean="0"/>
              <a:t>名 </a:t>
            </a:r>
            <a:r>
              <a:rPr lang="en-US" altLang="zh-TW" smtClean="0"/>
              <a:t>· </a:t>
            </a:r>
            <a:r>
              <a:rPr lang="zh-TW" altLang="en-US" smtClean="0"/>
              <a:t>勝 </a:t>
            </a:r>
            <a:r>
              <a:rPr lang="en-US" altLang="zh-TW" smtClean="0"/>
              <a:t>· </a:t>
            </a:r>
            <a:r>
              <a:rPr lang="zh-TW" altLang="en-US" smtClean="0"/>
              <a:t>古 </a:t>
            </a:r>
            <a:r>
              <a:rPr lang="en-US" altLang="zh-TW" smtClean="0"/>
              <a:t>· </a:t>
            </a:r>
            <a:r>
              <a:rPr lang="zh-TW" altLang="en-US" smtClean="0"/>
              <a:t>蹟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lvl="0"/>
            <a:r>
              <a:rPr lang="zh-TW" altLang="en-US" smtClean="0"/>
              <a:t>淡水老街</a:t>
            </a:r>
          </a:p>
          <a:p>
            <a:pPr lvl="1"/>
            <a:r>
              <a:rPr lang="zh-TW" altLang="en-US" smtClean="0"/>
              <a:t>淡水老街包含現在清水街，重建街及中正路，由於中正路</a:t>
            </a:r>
            <a:r>
              <a:rPr lang="en-US" altLang="zh-TW" smtClean="0"/>
              <a:t>(</a:t>
            </a:r>
            <a:r>
              <a:rPr lang="zh-TW" altLang="en-US" smtClean="0"/>
              <a:t>以前俗稱下街</a:t>
            </a:r>
            <a:r>
              <a:rPr lang="en-US" altLang="zh-TW" smtClean="0"/>
              <a:t>)</a:t>
            </a:r>
            <a:r>
              <a:rPr lang="zh-TW" altLang="en-US" smtClean="0"/>
              <a:t>靠近河岸，商業發展較為熱鬧。 淡水行政中心則位於中正路，老街除了分佈名產小吃外，也有數十家古董及藝品店，沿路均可見到。</a:t>
            </a:r>
          </a:p>
          <a:p>
            <a:pPr lvl="0"/>
            <a:r>
              <a:rPr lang="zh-TW" altLang="en-US" smtClean="0"/>
              <a:t>紅毛城、領事官邸、紅毛城南門</a:t>
            </a:r>
          </a:p>
          <a:p>
            <a:pPr lvl="1"/>
            <a:r>
              <a:rPr lang="zh-TW" altLang="en-US" smtClean="0"/>
              <a:t>紅毛城為荷蘭人所建立，城堡站住天塹，城內處處可見異國風情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7601395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淡 </a:t>
            </a:r>
            <a:r>
              <a:rPr lang="en-US" altLang="zh-TW" smtClean="0"/>
              <a:t>· </a:t>
            </a:r>
            <a:r>
              <a:rPr lang="zh-TW" altLang="en-US" smtClean="0"/>
              <a:t>水 </a:t>
            </a:r>
            <a:r>
              <a:rPr lang="en-US" altLang="zh-TW" smtClean="0"/>
              <a:t>· </a:t>
            </a:r>
            <a:r>
              <a:rPr lang="zh-TW" altLang="en-US" smtClean="0"/>
              <a:t>名 </a:t>
            </a:r>
            <a:r>
              <a:rPr lang="en-US" altLang="zh-TW" smtClean="0"/>
              <a:t>· </a:t>
            </a:r>
            <a:r>
              <a:rPr lang="zh-TW" altLang="en-US" smtClean="0"/>
              <a:t>勝 </a:t>
            </a:r>
            <a:r>
              <a:rPr lang="en-US" altLang="zh-TW" smtClean="0"/>
              <a:t>· </a:t>
            </a:r>
            <a:r>
              <a:rPr lang="zh-TW" altLang="en-US" smtClean="0"/>
              <a:t>古 </a:t>
            </a:r>
            <a:r>
              <a:rPr lang="en-US" altLang="zh-TW" smtClean="0"/>
              <a:t>· </a:t>
            </a:r>
            <a:r>
              <a:rPr lang="zh-TW" altLang="en-US" smtClean="0"/>
              <a:t>蹟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lvl="0"/>
            <a:r>
              <a:rPr lang="zh-TW" altLang="en-US" smtClean="0"/>
              <a:t>滬尾砲臺</a:t>
            </a:r>
          </a:p>
          <a:p>
            <a:pPr lvl="1"/>
            <a:r>
              <a:rPr lang="zh-TW" altLang="en-US" smtClean="0"/>
              <a:t>始建於</a:t>
            </a:r>
            <a:r>
              <a:rPr lang="en-US" altLang="zh-TW" smtClean="0"/>
              <a:t>1876</a:t>
            </a:r>
            <a:r>
              <a:rPr lang="zh-TW" altLang="en-US" smtClean="0"/>
              <a:t>年，由清軍將領孫開華所建，其目的則是固守臺灣北部海疆。但砲台剛完工即於西元</a:t>
            </a:r>
            <a:r>
              <a:rPr lang="en-US" altLang="zh-TW" smtClean="0"/>
              <a:t>1884</a:t>
            </a:r>
            <a:r>
              <a:rPr lang="zh-TW" altLang="en-US" smtClean="0"/>
              <a:t>年中法戰爭遭摧毀。</a:t>
            </a:r>
            <a:r>
              <a:rPr lang="en-US" altLang="zh-TW" smtClean="0"/>
              <a:t>1886</a:t>
            </a:r>
            <a:r>
              <a:rPr lang="zh-TW" altLang="en-US" smtClean="0"/>
              <a:t>年劉銘傳聘德人重建新式砲台兩座，其一為「北門鎖鑰」，即今日之滬尾砲台。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5288321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淡 </a:t>
            </a:r>
            <a:r>
              <a:rPr lang="en-US" altLang="zh-TW" smtClean="0"/>
              <a:t>· </a:t>
            </a:r>
            <a:r>
              <a:rPr lang="zh-TW" altLang="en-US" smtClean="0"/>
              <a:t>水 </a:t>
            </a:r>
            <a:r>
              <a:rPr lang="en-US" altLang="zh-TW" smtClean="0"/>
              <a:t>· </a:t>
            </a:r>
            <a:r>
              <a:rPr lang="zh-TW" altLang="en-US" smtClean="0"/>
              <a:t>美 </a:t>
            </a:r>
            <a:r>
              <a:rPr lang="en-US" altLang="zh-TW" smtClean="0"/>
              <a:t>· </a:t>
            </a:r>
            <a:r>
              <a:rPr lang="zh-TW" altLang="en-US" smtClean="0"/>
              <a:t>景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lvl="0"/>
            <a:r>
              <a:rPr lang="zh-TW" altLang="en-US" smtClean="0"/>
              <a:t>紅樹林</a:t>
            </a:r>
          </a:p>
          <a:p>
            <a:pPr lvl="1"/>
            <a:r>
              <a:rPr lang="zh-TW" altLang="en-US" smtClean="0"/>
              <a:t>淡水和竹圍之間的河灘上，有聞名全世界最大的「水筆仔」林。走進其中，不但可清楚了解水筆仔特殊而有趣的「胎生」過程，還可看到各種招潮蟹、水鳥和彈塗魚的生活情形。</a:t>
            </a:r>
          </a:p>
          <a:p>
            <a:pPr lvl="0"/>
            <a:r>
              <a:rPr lang="zh-TW" altLang="en-US" smtClean="0"/>
              <a:t>河口長提</a:t>
            </a:r>
          </a:p>
          <a:p>
            <a:pPr lvl="0"/>
            <a:r>
              <a:rPr lang="zh-TW" altLang="en-US" smtClean="0"/>
              <a:t>淡水暮色、淡水日出</a:t>
            </a:r>
          </a:p>
          <a:p>
            <a:pPr lvl="1"/>
            <a:r>
              <a:rPr lang="zh-TW" altLang="en-US" smtClean="0"/>
              <a:t>淡水由於靠近海邊，兼以地勢平坦故能欣賞完整的日出日落景象，久為文人墨客所愛。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9314460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淡 </a:t>
            </a:r>
            <a:r>
              <a:rPr lang="en-US" altLang="zh-TW" smtClean="0"/>
              <a:t>· </a:t>
            </a:r>
            <a:r>
              <a:rPr lang="zh-TW" altLang="en-US" smtClean="0"/>
              <a:t>水 </a:t>
            </a:r>
            <a:r>
              <a:rPr lang="en-US" altLang="zh-TW" smtClean="0"/>
              <a:t>· </a:t>
            </a:r>
            <a:r>
              <a:rPr lang="zh-TW" altLang="en-US" smtClean="0"/>
              <a:t>特 </a:t>
            </a:r>
            <a:r>
              <a:rPr lang="en-US" altLang="zh-TW" smtClean="0"/>
              <a:t>· </a:t>
            </a:r>
            <a:r>
              <a:rPr lang="zh-TW" altLang="en-US" smtClean="0"/>
              <a:t>景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sz="quarter" idx="13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zh-TW" altLang="en-US" smtClean="0"/>
              <a:t>渡船頭</a:t>
            </a:r>
          </a:p>
          <a:p>
            <a:pPr lvl="1"/>
            <a:r>
              <a:rPr lang="zh-TW" altLang="en-US" smtClean="0"/>
              <a:t>渡船頭位於淡水河舊河港處，以前關渡大橋尚未開通時，淡水與八里的兩岸的往來均靠此渡船頭的渡輪往返。現今渡船頭是遊客來淡水必到之處，由於岸邊小吃集中，每到假日，人潮洶湧，足以媲美士林夜市。</a:t>
            </a:r>
          </a:p>
          <a:p>
            <a:pPr lvl="0"/>
            <a:r>
              <a:rPr lang="zh-TW" altLang="en-US" smtClean="0"/>
              <a:t>四大名廟</a:t>
            </a:r>
          </a:p>
          <a:p>
            <a:pPr lvl="1"/>
            <a:r>
              <a:rPr lang="zh-TW" altLang="en-US" smtClean="0"/>
              <a:t>鄞山寺、龍山寺、福佑宮、清水巖。</a:t>
            </a:r>
          </a:p>
          <a:p>
            <a:pPr lvl="0"/>
            <a:r>
              <a:rPr lang="zh-TW" altLang="en-US" smtClean="0"/>
              <a:t>淡水漁港、沙崙海水浴場</a:t>
            </a:r>
          </a:p>
          <a:p>
            <a:pPr lvl="0"/>
            <a:r>
              <a:rPr lang="zh-TW" altLang="en-US" smtClean="0"/>
              <a:t>漁人碼頭</a:t>
            </a:r>
          </a:p>
          <a:p>
            <a:pPr lvl="1"/>
            <a:r>
              <a:rPr lang="zh-TW" altLang="en-US" smtClean="0"/>
              <a:t>目前新興的觀光景點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2800523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參 </a:t>
            </a:r>
            <a:r>
              <a:rPr lang="en-US" altLang="zh-TW" smtClean="0"/>
              <a:t>· </a:t>
            </a:r>
            <a:r>
              <a:rPr lang="zh-TW" altLang="en-US" smtClean="0"/>
              <a:t>觀 </a:t>
            </a:r>
            <a:r>
              <a:rPr lang="en-US" altLang="zh-TW" smtClean="0"/>
              <a:t>· </a:t>
            </a:r>
            <a:r>
              <a:rPr lang="zh-TW" altLang="en-US" smtClean="0"/>
              <a:t>路 </a:t>
            </a:r>
            <a:r>
              <a:rPr lang="en-US" altLang="zh-TW" smtClean="0"/>
              <a:t>· </a:t>
            </a:r>
            <a:r>
              <a:rPr lang="zh-TW" altLang="en-US" smtClean="0"/>
              <a:t>線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lvl="0"/>
            <a:r>
              <a:rPr lang="zh-TW" altLang="en-US" smtClean="0"/>
              <a:t>旅遊方式</a:t>
            </a:r>
          </a:p>
          <a:p>
            <a:pPr lvl="1"/>
            <a:r>
              <a:rPr lang="zh-TW" altLang="en-US" smtClean="0"/>
              <a:t>機車、捷運、公車。</a:t>
            </a:r>
          </a:p>
          <a:p>
            <a:pPr lvl="0"/>
            <a:r>
              <a:rPr lang="zh-TW" altLang="en-US" smtClean="0"/>
              <a:t>一般參觀路線</a:t>
            </a:r>
          </a:p>
          <a:p>
            <a:pPr lvl="0"/>
            <a:r>
              <a:rPr lang="zh-TW" altLang="en-US" smtClean="0"/>
              <a:t>提醒注意事項</a:t>
            </a:r>
          </a:p>
          <a:p>
            <a:pPr lvl="1"/>
            <a:r>
              <a:rPr lang="zh-TW" altLang="en-US" smtClean="0"/>
              <a:t>冬季淡水平原是全台灣最冷的地方、早晨及黃昏並容易起霧。</a:t>
            </a:r>
          </a:p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122266969"/>
      </p:ext>
    </p:extLst>
  </p:cSld>
  <p:clrMapOvr>
    <a:masterClrMapping/>
  </p:clrMapOvr>
</p:sld>
</file>

<file path=ppt/theme/theme1.xml><?xml version="1.0" encoding="utf-8"?>
<a:theme xmlns:a="http://schemas.openxmlformats.org/drawingml/2006/main" name="地平線">
  <a:themeElements>
    <a:clrScheme name="地平線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地平線">
      <a:maj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地平線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2924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40000"/>
              </a:schemeClr>
            </a:gs>
            <a:gs pos="31000">
              <a:schemeClr val="phClr">
                <a:tint val="100000"/>
                <a:shade val="90000"/>
                <a:alpha val="100000"/>
              </a:schemeClr>
            </a:gs>
            <a:gs pos="100000">
              <a:schemeClr val="phClr">
                <a:tint val="100000"/>
                <a:shade val="80000"/>
                <a:alpha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80000"/>
              </a:schemeClr>
            </a:gs>
            <a:gs pos="41000">
              <a:schemeClr val="phClr">
                <a:tint val="100000"/>
                <a:shade val="100000"/>
                <a:alpha val="100000"/>
                <a:satMod val="150000"/>
              </a:schemeClr>
            </a:gs>
            <a:gs pos="100000">
              <a:schemeClr val="phClr">
                <a:tint val="100000"/>
                <a:shade val="65000"/>
                <a:alpha val="100000"/>
              </a:schemeClr>
            </a:gs>
          </a:gsLst>
          <a:path path="circle">
            <a:fillToRect l="50000" t="8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Horizon</Template>
  <TotalTime>37</TotalTime>
  <Words>634</Words>
  <Application>Microsoft Office PowerPoint</Application>
  <PresentationFormat>如螢幕大小 (4:3)</PresentationFormat>
  <Paragraphs>38</Paragraphs>
  <Slides>8</Slides>
  <Notes>0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8</vt:i4>
      </vt:variant>
    </vt:vector>
  </HeadingPairs>
  <TitlesOfParts>
    <vt:vector size="9" baseType="lpstr">
      <vt:lpstr>地平線</vt:lpstr>
      <vt:lpstr>流·浪·到·淡·水</vt:lpstr>
      <vt:lpstr>淡 · 水 · 概 · 觀</vt:lpstr>
      <vt:lpstr>淡 · 水 · 地 · 理 · 位 · 置</vt:lpstr>
      <vt:lpstr>淡 · 水 · 名 · 勝 · 古 · 蹟</vt:lpstr>
      <vt:lpstr>淡 · 水 · 名 · 勝 · 古 · 蹟</vt:lpstr>
      <vt:lpstr>淡 · 水 · 美 · 景</vt:lpstr>
      <vt:lpstr>淡 · 水 · 特 · 景</vt:lpstr>
      <vt:lpstr>參 · 觀 · 路 · 線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流·浪·到·淡·水</dc:title>
  <dc:creator>Kevin</dc:creator>
  <cp:lastModifiedBy>user</cp:lastModifiedBy>
  <cp:revision>6</cp:revision>
  <dcterms:created xsi:type="dcterms:W3CDTF">2011-02-19T12:56:51Z</dcterms:created>
  <dcterms:modified xsi:type="dcterms:W3CDTF">2011-05-23T09:43:38Z</dcterms:modified>
</cp:coreProperties>
</file>