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6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4" d="100"/>
          <a:sy n="84" d="100"/>
        </p:scale>
        <p:origin x="581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smtClean="0"/>
              <a:t>按一下以編輯母片副標題樣式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79B0D91E-AA6F-4F9A-BA8E-B478A9A5417A}" type="datetimeFigureOut">
              <a:rPr lang="en-US" smtClean="0"/>
              <a:t>7/11/2018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A2A3011A-8856-4233-86CD-D3AD97C110E2}" type="slidenum">
              <a:rPr lang="en-US" smtClean="0"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419848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全景圖片 (含標題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zh-TW" altLang="en-US" smtClean="0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B0D91E-AA6F-4F9A-BA8E-B478A9A5417A}" type="datetimeFigureOut">
              <a:rPr lang="en-US" smtClean="0"/>
              <a:t>7/11/2018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A3011A-8856-4233-86CD-D3AD97C110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61890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標題與說明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B0D91E-AA6F-4F9A-BA8E-B478A9A5417A}" type="datetimeFigureOut">
              <a:rPr lang="en-US" smtClean="0"/>
              <a:t>7/11/2018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A3011A-8856-4233-86CD-D3AD97C110E2}" type="slidenum">
              <a:rPr lang="en-US" smtClean="0"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2181357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述 (含標題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B0D91E-AA6F-4F9A-BA8E-B478A9A5417A}" type="datetimeFigureOut">
              <a:rPr lang="en-US" smtClean="0"/>
              <a:t>7/11/2018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A3011A-8856-4233-86CD-D3AD97C110E2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1408021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B0D91E-AA6F-4F9A-BA8E-B478A9A5417A}" type="datetimeFigureOut">
              <a:rPr lang="en-US" smtClean="0"/>
              <a:t>7/11/2018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A3011A-8856-4233-86CD-D3AD97C110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131294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述名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B0D91E-AA6F-4F9A-BA8E-B478A9A5417A}" type="datetimeFigureOut">
              <a:rPr lang="en-US" smtClean="0"/>
              <a:t>7/11/2018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A3011A-8856-4233-86CD-D3AD97C110E2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4537617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是非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B0D91E-AA6F-4F9A-BA8E-B478A9A5417A}" type="datetimeFigureOut">
              <a:rPr lang="en-US" smtClean="0"/>
              <a:t>7/11/2018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A3011A-8856-4233-86CD-D3AD97C110E2}" type="slidenum">
              <a:rPr lang="en-US" smtClean="0"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4632926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B0D91E-AA6F-4F9A-BA8E-B478A9A5417A}" type="datetimeFigureOut">
              <a:rPr lang="en-US" smtClean="0"/>
              <a:t>7/11/2018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A3011A-8856-4233-86CD-D3AD97C110E2}" type="slidenum">
              <a:rPr lang="en-US" smtClean="0"/>
              <a:t>‹#›</a:t>
            </a:fld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8406659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B0D91E-AA6F-4F9A-BA8E-B478A9A5417A}" type="datetimeFigureOut">
              <a:rPr lang="en-US" smtClean="0"/>
              <a:t>7/11/2018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A3011A-8856-4233-86CD-D3AD97C110E2}" type="slidenum">
              <a:rPr lang="en-US" smtClean="0"/>
              <a:t>‹#›</a:t>
            </a:fld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2396392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>
  <p:cSld name="1_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0625" y="1550894"/>
            <a:ext cx="8171578" cy="3926541"/>
          </a:xfrm>
          <a:noFill/>
        </p:spPr>
        <p:txBody>
          <a:bodyPr anchor="ctr">
            <a:normAutofit/>
          </a:bodyPr>
          <a:lstStyle>
            <a:lvl1pPr algn="ctr">
              <a:defRPr sz="7200" b="1" spc="-100" baseline="0">
                <a:solidFill>
                  <a:schemeClr val="tx1"/>
                </a:solidFill>
                <a:effectLst>
                  <a:glow rad="101600">
                    <a:srgbClr val="002060">
                      <a:alpha val="6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B0D91E-AA6F-4F9A-BA8E-B478A9A5417A}" type="datetimeFigureOut">
              <a:rPr lang="en-US" smtClean="0"/>
              <a:t>7/11/2018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A3011A-8856-4233-86CD-D3AD97C110E2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文字版面配置區 9"/>
          <p:cNvSpPr>
            <a:spLocks noGrp="1"/>
          </p:cNvSpPr>
          <p:nvPr>
            <p:ph type="body" sz="quarter" idx="13"/>
          </p:nvPr>
        </p:nvSpPr>
        <p:spPr>
          <a:xfrm>
            <a:off x="8585320" y="851646"/>
            <a:ext cx="3417769" cy="5155453"/>
          </a:xfrm>
        </p:spPr>
        <p:txBody>
          <a:bodyPr anchor="ctr">
            <a:normAutofit/>
          </a:bodyPr>
          <a:lstStyle>
            <a:lvl1pPr marL="0" indent="0">
              <a:lnSpc>
                <a:spcPct val="120000"/>
              </a:lnSpc>
              <a:spcBef>
                <a:spcPts val="0"/>
              </a:spcBef>
              <a:buNone/>
              <a:defRPr sz="2400" b="0">
                <a:solidFill>
                  <a:schemeClr val="tx1"/>
                </a:solidFill>
              </a:defRPr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5390102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489299" y="2089772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B0D91E-AA6F-4F9A-BA8E-B478A9A5417A}" type="datetimeFigureOut">
              <a:rPr lang="en-US" smtClean="0"/>
              <a:t>7/11/2018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A3011A-8856-4233-86CD-D3AD97C110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09315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B0D91E-AA6F-4F9A-BA8E-B478A9A5417A}" type="datetimeFigureOut">
              <a:rPr lang="en-US" smtClean="0"/>
              <a:t>7/11/2018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A3011A-8856-4233-86CD-D3AD97C110E2}" type="slidenum">
              <a:rPr lang="en-US" smtClean="0"/>
              <a:t>‹#›</a:t>
            </a:fld>
            <a:endParaRPr 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560440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B0D91E-AA6F-4F9A-BA8E-B478A9A5417A}" type="datetimeFigureOut">
              <a:rPr lang="en-US" smtClean="0"/>
              <a:t>7/11/2018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A3011A-8856-4233-86CD-D3AD97C110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39317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B0D91E-AA6F-4F9A-BA8E-B478A9A5417A}" type="datetimeFigureOut">
              <a:rPr lang="en-US" smtClean="0"/>
              <a:t>7/11/2018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A3011A-8856-4233-86CD-D3AD97C110E2}" type="slidenum">
              <a:rPr lang="en-US" smtClean="0"/>
              <a:t>‹#›</a:t>
            </a:fld>
            <a:endParaRPr lang="en-US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233811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C39B41-D8B5-4052-B551-9B5525EAA8B6}" type="datetimeFigureOut">
              <a:rPr lang="en-US" smtClean="0"/>
              <a:t>7/11/2018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053914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724443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B0D91E-AA6F-4F9A-BA8E-B478A9A5417A}" type="datetimeFigureOut">
              <a:rPr lang="en-US" smtClean="0"/>
              <a:t>7/11/2018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A3011A-8856-4233-86CD-D3AD97C110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18503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B0D91E-AA6F-4F9A-BA8E-B478A9A5417A}" type="datetimeFigureOut">
              <a:rPr lang="en-US" smtClean="0"/>
              <a:t>7/11/2018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A3011A-8856-4233-86CD-D3AD97C110E2}" type="slidenum">
              <a:rPr lang="en-US" smtClean="0"/>
              <a:t>‹#›</a:t>
            </a:fld>
            <a:endParaRPr 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45208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zh-TW" altLang="en-US" smtClean="0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B0D91E-AA6F-4F9A-BA8E-B478A9A5417A}" type="datetimeFigureOut">
              <a:rPr lang="en-US" smtClean="0"/>
              <a:t>7/11/2018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A3011A-8856-4233-86CD-D3AD97C110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03738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79B0D91E-AA6F-4F9A-BA8E-B478A9A5417A}" type="datetimeFigureOut">
              <a:rPr lang="en-US" smtClean="0"/>
              <a:t>7/11/2018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A2A3011A-8856-4233-86CD-D3AD97C110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52332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7" r:id="rId1"/>
    <p:sldLayoutId id="2147483718" r:id="rId2"/>
    <p:sldLayoutId id="2147483719" r:id="rId3"/>
    <p:sldLayoutId id="2147483720" r:id="rId4"/>
    <p:sldLayoutId id="2147483721" r:id="rId5"/>
    <p:sldLayoutId id="2147483722" r:id="rId6"/>
    <p:sldLayoutId id="2147483723" r:id="rId7"/>
    <p:sldLayoutId id="2147483724" r:id="rId8"/>
    <p:sldLayoutId id="2147483725" r:id="rId9"/>
    <p:sldLayoutId id="2147483726" r:id="rId10"/>
    <p:sldLayoutId id="2147483727" r:id="rId11"/>
    <p:sldLayoutId id="2147483728" r:id="rId12"/>
    <p:sldLayoutId id="2147483729" r:id="rId13"/>
    <p:sldLayoutId id="2147483730" r:id="rId14"/>
    <p:sldLayoutId id="2147483731" r:id="rId15"/>
    <p:sldLayoutId id="2147483732" r:id="rId16"/>
    <p:sldLayoutId id="2147483733" r:id="rId17"/>
    <p:sldLayoutId id="2147483734" r:id="rId18"/>
  </p:sldLayoutIdLst>
  <p:timing>
    <p:tnLst>
      <p:par>
        <p:cTn id="1" dur="indefinite" restart="never" nodeType="tmRoot"/>
      </p:par>
    </p:tnLst>
  </p:timing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g"/><Relationship Id="rId3" Type="http://schemas.openxmlformats.org/officeDocument/2006/relationships/image" Target="../media/image8.jpg"/><Relationship Id="rId7" Type="http://schemas.openxmlformats.org/officeDocument/2006/relationships/image" Target="../media/image12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1.jpg"/><Relationship Id="rId11" Type="http://schemas.openxmlformats.org/officeDocument/2006/relationships/image" Target="../media/image16.png"/><Relationship Id="rId5" Type="http://schemas.openxmlformats.org/officeDocument/2006/relationships/image" Target="../media/image10.jpg"/><Relationship Id="rId10" Type="http://schemas.openxmlformats.org/officeDocument/2006/relationships/image" Target="../media/image15.jpg"/><Relationship Id="rId4" Type="http://schemas.openxmlformats.org/officeDocument/2006/relationships/image" Target="../media/image9.jpg"/><Relationship Id="rId9" Type="http://schemas.openxmlformats.org/officeDocument/2006/relationships/image" Target="../media/image14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標題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TW" altLang="en-US" baseline="30000" smtClean="0"/>
              <a:t>全面朝數位化邁進 </a:t>
            </a:r>
            <a:r>
              <a:rPr lang="en-US" altLang="zh-TW" smtClean="0"/>
              <a:t>2018</a:t>
            </a:r>
            <a:r>
              <a:rPr lang="zh-TW" altLang="en-US" smtClean="0"/>
              <a:t>年科技</a:t>
            </a:r>
            <a:r>
              <a:rPr lang="zh-TW" altLang="en-US" smtClean="0"/>
              <a:t>業十大</a:t>
            </a:r>
            <a:r>
              <a:rPr lang="zh-TW" altLang="en-US" smtClean="0"/>
              <a:t>趨勢觀察</a:t>
            </a:r>
            <a:endParaRPr lang="en-US"/>
          </a:p>
        </p:txBody>
      </p:sp>
      <p:sp>
        <p:nvSpPr>
          <p:cNvPr id="5" name="內容版面配置區 4"/>
          <p:cNvSpPr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r>
              <a:rPr lang="zh-TW" altLang="en-US" smtClean="0"/>
              <a:t>綜觀</a:t>
            </a:r>
            <a:r>
              <a:rPr lang="en-US" smtClean="0"/>
              <a:t>2018 </a:t>
            </a:r>
            <a:r>
              <a:rPr lang="zh-TW" altLang="en-US" smtClean="0"/>
              <a:t>年科技產業十大趨勢，從數位經濟的發展形態、前瞻技術的往前推進，以及創新應用的持續進展，都可看出科技對人類的影響已經不可同日而語，從國家、企業、家庭到個人都全面朝數位化邁進，相關商機也持續引爆，值得台灣科技業者積極搶進。</a:t>
            </a:r>
            <a:endParaRPr lang="en-US"/>
          </a:p>
        </p:txBody>
      </p:sp>
      <p:sp>
        <p:nvSpPr>
          <p:cNvPr id="7" name="矩形 6"/>
          <p:cNvSpPr/>
          <p:nvPr/>
        </p:nvSpPr>
        <p:spPr>
          <a:xfrm>
            <a:off x="566929" y="6389870"/>
            <a:ext cx="1113739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TW">
                <a:latin typeface="Open Sans" panose="020B0606030504020204" pitchFamily="34" charset="0"/>
              </a:rPr>
              <a:t>(</a:t>
            </a:r>
            <a:r>
              <a:rPr lang="zh-TW" altLang="en-US">
                <a:latin typeface="Open Sans" panose="020B0606030504020204" pitchFamily="34" charset="0"/>
              </a:rPr>
              <a:t>資料來源：電電時代第</a:t>
            </a:r>
            <a:r>
              <a:rPr lang="en-US" altLang="zh-TW">
                <a:latin typeface="Open Sans" panose="020B0606030504020204" pitchFamily="34" charset="0"/>
              </a:rPr>
              <a:t>122</a:t>
            </a:r>
            <a:r>
              <a:rPr lang="zh-TW" altLang="en-US">
                <a:latin typeface="Open Sans" panose="020B0606030504020204" pitchFamily="34" charset="0"/>
              </a:rPr>
              <a:t>期，</a:t>
            </a:r>
            <a:r>
              <a:rPr lang="en-US" altLang="zh-TW">
                <a:latin typeface="Open Sans" panose="020B0606030504020204" pitchFamily="34" charset="0"/>
              </a:rPr>
              <a:t>2018.2)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3331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數位化科技業的十大</a:t>
            </a:r>
            <a:r>
              <a:rPr lang="zh-TW" altLang="en-US" smtClean="0"/>
              <a:t>重點趨勢</a:t>
            </a:r>
            <a:endParaRPr lang="en-US"/>
          </a:p>
        </p:txBody>
      </p:sp>
      <p:grpSp>
        <p:nvGrpSpPr>
          <p:cNvPr id="34" name="群組 33"/>
          <p:cNvGrpSpPr/>
          <p:nvPr/>
        </p:nvGrpSpPr>
        <p:grpSpPr>
          <a:xfrm>
            <a:off x="826176" y="2339605"/>
            <a:ext cx="10429803" cy="3612184"/>
            <a:chOff x="826176" y="2431045"/>
            <a:chExt cx="10429803" cy="3612184"/>
          </a:xfrm>
        </p:grpSpPr>
        <p:sp>
          <p:nvSpPr>
            <p:cNvPr id="8" name="手繪多邊形 7"/>
            <p:cNvSpPr/>
            <p:nvPr/>
          </p:nvSpPr>
          <p:spPr>
            <a:xfrm>
              <a:off x="826176" y="3722140"/>
              <a:ext cx="1943922" cy="323096"/>
            </a:xfrm>
            <a:custGeom>
              <a:avLst/>
              <a:gdLst>
                <a:gd name="connsiteX0" fmla="*/ 0 w 1943922"/>
                <a:gd name="connsiteY0" fmla="*/ 0 h 399881"/>
                <a:gd name="connsiteX1" fmla="*/ 1943922 w 1943922"/>
                <a:gd name="connsiteY1" fmla="*/ 0 h 399881"/>
                <a:gd name="connsiteX2" fmla="*/ 1943922 w 1943922"/>
                <a:gd name="connsiteY2" fmla="*/ 399881 h 399881"/>
                <a:gd name="connsiteX3" fmla="*/ 0 w 1943922"/>
                <a:gd name="connsiteY3" fmla="*/ 399881 h 399881"/>
                <a:gd name="connsiteX4" fmla="*/ 0 w 1943922"/>
                <a:gd name="connsiteY4" fmla="*/ 0 h 3998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43922" h="399881">
                  <a:moveTo>
                    <a:pt x="0" y="0"/>
                  </a:moveTo>
                  <a:lnTo>
                    <a:pt x="1943922" y="0"/>
                  </a:lnTo>
                  <a:lnTo>
                    <a:pt x="1943922" y="399881"/>
                  </a:lnTo>
                  <a:lnTo>
                    <a:pt x="0" y="399881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0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50000"/>
                <a:alpha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50000"/>
                <a:alpha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50800" tIns="50800" rIns="50800" bIns="50800" numCol="1" spcCol="1270" anchor="ctr" anchorCtr="0">
              <a:noAutofit/>
            </a:bodyPr>
            <a:lstStyle/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TW" altLang="en-US" sz="2000" b="1" kern="1200" smtClean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趨勢</a:t>
              </a:r>
              <a:r>
                <a:rPr lang="en-US" altLang="zh-TW" sz="2000" b="1" kern="1200" smtClean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1</a:t>
              </a:r>
              <a:endParaRPr lang="zh-TW" altLang="en-US" sz="2000" b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10" name="手繪多邊形 9"/>
            <p:cNvSpPr/>
            <p:nvPr/>
          </p:nvSpPr>
          <p:spPr>
            <a:xfrm>
              <a:off x="2947428" y="3722140"/>
              <a:ext cx="1943922" cy="323096"/>
            </a:xfrm>
            <a:custGeom>
              <a:avLst/>
              <a:gdLst>
                <a:gd name="connsiteX0" fmla="*/ 0 w 1943922"/>
                <a:gd name="connsiteY0" fmla="*/ 0 h 399881"/>
                <a:gd name="connsiteX1" fmla="*/ 1943922 w 1943922"/>
                <a:gd name="connsiteY1" fmla="*/ 0 h 399881"/>
                <a:gd name="connsiteX2" fmla="*/ 1943922 w 1943922"/>
                <a:gd name="connsiteY2" fmla="*/ 399881 h 399881"/>
                <a:gd name="connsiteX3" fmla="*/ 0 w 1943922"/>
                <a:gd name="connsiteY3" fmla="*/ 399881 h 399881"/>
                <a:gd name="connsiteX4" fmla="*/ 0 w 1943922"/>
                <a:gd name="connsiteY4" fmla="*/ 0 h 3998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43922" h="399881">
                  <a:moveTo>
                    <a:pt x="0" y="0"/>
                  </a:moveTo>
                  <a:lnTo>
                    <a:pt x="1943922" y="0"/>
                  </a:lnTo>
                  <a:lnTo>
                    <a:pt x="1943922" y="399881"/>
                  </a:lnTo>
                  <a:lnTo>
                    <a:pt x="0" y="399881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0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50000"/>
                <a:alpha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50000"/>
                <a:alpha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50800" tIns="50800" rIns="50800" bIns="50800" numCol="1" spcCol="1270" anchor="ctr" anchorCtr="0">
              <a:noAutofit/>
            </a:bodyPr>
            <a:lstStyle/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TW" altLang="en-US" sz="2000" b="1" kern="1200" smtClean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趨勢</a:t>
              </a:r>
              <a:r>
                <a:rPr lang="en-US" altLang="zh-TW" sz="2000" b="1" kern="1200" smtClean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2</a:t>
              </a:r>
              <a:endParaRPr lang="zh-TW" altLang="en-US" sz="2000" b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12" name="手繪多邊形 11"/>
            <p:cNvSpPr/>
            <p:nvPr/>
          </p:nvSpPr>
          <p:spPr>
            <a:xfrm>
              <a:off x="5068680" y="3722140"/>
              <a:ext cx="1943922" cy="323096"/>
            </a:xfrm>
            <a:custGeom>
              <a:avLst/>
              <a:gdLst>
                <a:gd name="connsiteX0" fmla="*/ 0 w 1943922"/>
                <a:gd name="connsiteY0" fmla="*/ 0 h 399881"/>
                <a:gd name="connsiteX1" fmla="*/ 1943922 w 1943922"/>
                <a:gd name="connsiteY1" fmla="*/ 0 h 399881"/>
                <a:gd name="connsiteX2" fmla="*/ 1943922 w 1943922"/>
                <a:gd name="connsiteY2" fmla="*/ 399881 h 399881"/>
                <a:gd name="connsiteX3" fmla="*/ 0 w 1943922"/>
                <a:gd name="connsiteY3" fmla="*/ 399881 h 399881"/>
                <a:gd name="connsiteX4" fmla="*/ 0 w 1943922"/>
                <a:gd name="connsiteY4" fmla="*/ 0 h 3998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43922" h="399881">
                  <a:moveTo>
                    <a:pt x="0" y="0"/>
                  </a:moveTo>
                  <a:lnTo>
                    <a:pt x="1943922" y="0"/>
                  </a:lnTo>
                  <a:lnTo>
                    <a:pt x="1943922" y="399881"/>
                  </a:lnTo>
                  <a:lnTo>
                    <a:pt x="0" y="399881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0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50000"/>
                <a:alpha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50000"/>
                <a:alpha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50800" tIns="50800" rIns="50800" bIns="50800" numCol="1" spcCol="1270" anchor="ctr" anchorCtr="0">
              <a:noAutofit/>
            </a:bodyPr>
            <a:lstStyle/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TW" altLang="en-US" sz="2000" b="1" kern="1200" smtClean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趨勢</a:t>
              </a:r>
              <a:r>
                <a:rPr lang="en-US" altLang="zh-TW" sz="2000" b="1" kern="1200" smtClean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3</a:t>
              </a:r>
              <a:endParaRPr lang="zh-TW" altLang="en-US" sz="2000" b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14" name="手繪多邊形 13"/>
            <p:cNvSpPr/>
            <p:nvPr/>
          </p:nvSpPr>
          <p:spPr>
            <a:xfrm>
              <a:off x="7189932" y="3722140"/>
              <a:ext cx="1943922" cy="323096"/>
            </a:xfrm>
            <a:custGeom>
              <a:avLst/>
              <a:gdLst>
                <a:gd name="connsiteX0" fmla="*/ 0 w 1943922"/>
                <a:gd name="connsiteY0" fmla="*/ 0 h 399881"/>
                <a:gd name="connsiteX1" fmla="*/ 1943922 w 1943922"/>
                <a:gd name="connsiteY1" fmla="*/ 0 h 399881"/>
                <a:gd name="connsiteX2" fmla="*/ 1943922 w 1943922"/>
                <a:gd name="connsiteY2" fmla="*/ 399881 h 399881"/>
                <a:gd name="connsiteX3" fmla="*/ 0 w 1943922"/>
                <a:gd name="connsiteY3" fmla="*/ 399881 h 399881"/>
                <a:gd name="connsiteX4" fmla="*/ 0 w 1943922"/>
                <a:gd name="connsiteY4" fmla="*/ 0 h 3998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43922" h="399881">
                  <a:moveTo>
                    <a:pt x="0" y="0"/>
                  </a:moveTo>
                  <a:lnTo>
                    <a:pt x="1943922" y="0"/>
                  </a:lnTo>
                  <a:lnTo>
                    <a:pt x="1943922" y="399881"/>
                  </a:lnTo>
                  <a:lnTo>
                    <a:pt x="0" y="399881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0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50000"/>
                <a:alpha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50000"/>
                <a:alpha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50800" tIns="50800" rIns="50800" bIns="50800" numCol="1" spcCol="1270" anchor="ctr" anchorCtr="0">
              <a:noAutofit/>
            </a:bodyPr>
            <a:lstStyle/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TW" altLang="en-US" sz="2000" b="1" kern="1200" smtClean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趨勢</a:t>
              </a:r>
              <a:r>
                <a:rPr lang="en-US" altLang="zh-TW" sz="2000" b="1" kern="1200" smtClean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4</a:t>
              </a:r>
              <a:endParaRPr lang="zh-TW" altLang="en-US" sz="2000" b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16" name="手繪多邊形 15"/>
            <p:cNvSpPr/>
            <p:nvPr/>
          </p:nvSpPr>
          <p:spPr>
            <a:xfrm>
              <a:off x="9311186" y="3722140"/>
              <a:ext cx="1943922" cy="323096"/>
            </a:xfrm>
            <a:custGeom>
              <a:avLst/>
              <a:gdLst>
                <a:gd name="connsiteX0" fmla="*/ 0 w 1943922"/>
                <a:gd name="connsiteY0" fmla="*/ 0 h 399881"/>
                <a:gd name="connsiteX1" fmla="*/ 1943922 w 1943922"/>
                <a:gd name="connsiteY1" fmla="*/ 0 h 399881"/>
                <a:gd name="connsiteX2" fmla="*/ 1943922 w 1943922"/>
                <a:gd name="connsiteY2" fmla="*/ 399881 h 399881"/>
                <a:gd name="connsiteX3" fmla="*/ 0 w 1943922"/>
                <a:gd name="connsiteY3" fmla="*/ 399881 h 399881"/>
                <a:gd name="connsiteX4" fmla="*/ 0 w 1943922"/>
                <a:gd name="connsiteY4" fmla="*/ 0 h 3998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43922" h="399881">
                  <a:moveTo>
                    <a:pt x="0" y="0"/>
                  </a:moveTo>
                  <a:lnTo>
                    <a:pt x="1943922" y="0"/>
                  </a:lnTo>
                  <a:lnTo>
                    <a:pt x="1943922" y="399881"/>
                  </a:lnTo>
                  <a:lnTo>
                    <a:pt x="0" y="399881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0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50000"/>
                <a:alpha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50000"/>
                <a:alpha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50800" tIns="50800" rIns="50800" bIns="50800" numCol="1" spcCol="1270" anchor="ctr" anchorCtr="0">
              <a:noAutofit/>
            </a:bodyPr>
            <a:lstStyle/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TW" altLang="en-US" sz="2000" b="1" kern="1200" smtClean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趨勢</a:t>
              </a:r>
              <a:r>
                <a:rPr lang="en-US" altLang="zh-TW" sz="2000" b="1" kern="1200" smtClean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5</a:t>
              </a:r>
              <a:endParaRPr lang="zh-TW" altLang="en-US" sz="2000" b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18" name="手繪多邊形 17"/>
            <p:cNvSpPr/>
            <p:nvPr/>
          </p:nvSpPr>
          <p:spPr>
            <a:xfrm>
              <a:off x="831570" y="5720133"/>
              <a:ext cx="1944000" cy="323096"/>
            </a:xfrm>
            <a:custGeom>
              <a:avLst/>
              <a:gdLst>
                <a:gd name="connsiteX0" fmla="*/ 0 w 1943922"/>
                <a:gd name="connsiteY0" fmla="*/ 0 h 399881"/>
                <a:gd name="connsiteX1" fmla="*/ 1943922 w 1943922"/>
                <a:gd name="connsiteY1" fmla="*/ 0 h 399881"/>
                <a:gd name="connsiteX2" fmla="*/ 1943922 w 1943922"/>
                <a:gd name="connsiteY2" fmla="*/ 399881 h 399881"/>
                <a:gd name="connsiteX3" fmla="*/ 0 w 1943922"/>
                <a:gd name="connsiteY3" fmla="*/ 399881 h 399881"/>
                <a:gd name="connsiteX4" fmla="*/ 0 w 1943922"/>
                <a:gd name="connsiteY4" fmla="*/ 0 h 3998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43922" h="399881">
                  <a:moveTo>
                    <a:pt x="0" y="0"/>
                  </a:moveTo>
                  <a:lnTo>
                    <a:pt x="1943922" y="0"/>
                  </a:lnTo>
                  <a:lnTo>
                    <a:pt x="1943922" y="399881"/>
                  </a:lnTo>
                  <a:lnTo>
                    <a:pt x="0" y="399881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0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50000"/>
                <a:alpha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50000"/>
                <a:alpha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50800" tIns="50800" rIns="50800" bIns="50800" numCol="1" spcCol="1270" anchor="ctr" anchorCtr="0">
              <a:noAutofit/>
            </a:bodyPr>
            <a:lstStyle/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TW" altLang="en-US" sz="2000" b="1" kern="1200" smtClean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趨勢</a:t>
              </a:r>
              <a:r>
                <a:rPr lang="en-US" altLang="zh-TW" sz="2000" b="1" kern="1200" smtClean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6</a:t>
              </a:r>
              <a:endParaRPr lang="zh-TW" altLang="en-US" sz="2000" b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20" name="手繪多邊形 19"/>
            <p:cNvSpPr/>
            <p:nvPr/>
          </p:nvSpPr>
          <p:spPr>
            <a:xfrm>
              <a:off x="2951474" y="5720133"/>
              <a:ext cx="1944000" cy="323096"/>
            </a:xfrm>
            <a:custGeom>
              <a:avLst/>
              <a:gdLst>
                <a:gd name="connsiteX0" fmla="*/ 0 w 1943922"/>
                <a:gd name="connsiteY0" fmla="*/ 0 h 399881"/>
                <a:gd name="connsiteX1" fmla="*/ 1943922 w 1943922"/>
                <a:gd name="connsiteY1" fmla="*/ 0 h 399881"/>
                <a:gd name="connsiteX2" fmla="*/ 1943922 w 1943922"/>
                <a:gd name="connsiteY2" fmla="*/ 399881 h 399881"/>
                <a:gd name="connsiteX3" fmla="*/ 0 w 1943922"/>
                <a:gd name="connsiteY3" fmla="*/ 399881 h 399881"/>
                <a:gd name="connsiteX4" fmla="*/ 0 w 1943922"/>
                <a:gd name="connsiteY4" fmla="*/ 0 h 3998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43922" h="399881">
                  <a:moveTo>
                    <a:pt x="0" y="0"/>
                  </a:moveTo>
                  <a:lnTo>
                    <a:pt x="1943922" y="0"/>
                  </a:lnTo>
                  <a:lnTo>
                    <a:pt x="1943922" y="399881"/>
                  </a:lnTo>
                  <a:lnTo>
                    <a:pt x="0" y="399881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0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50000"/>
                <a:alpha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50000"/>
                <a:alpha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50800" tIns="50800" rIns="50800" bIns="50800" numCol="1" spcCol="1270" anchor="ctr" anchorCtr="0">
              <a:noAutofit/>
            </a:bodyPr>
            <a:lstStyle/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TW" altLang="en-US" sz="2000" b="1" kern="1200" smtClean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趨勢</a:t>
              </a:r>
              <a:r>
                <a:rPr lang="en-US" altLang="zh-TW" sz="2000" b="1" kern="1200" smtClean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7</a:t>
              </a:r>
              <a:endParaRPr lang="zh-TW" altLang="en-US" sz="2000" b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22" name="手繪多邊形 21"/>
            <p:cNvSpPr/>
            <p:nvPr/>
          </p:nvSpPr>
          <p:spPr>
            <a:xfrm>
              <a:off x="5071378" y="5720133"/>
              <a:ext cx="1944000" cy="323096"/>
            </a:xfrm>
            <a:custGeom>
              <a:avLst/>
              <a:gdLst>
                <a:gd name="connsiteX0" fmla="*/ 0 w 1943922"/>
                <a:gd name="connsiteY0" fmla="*/ 0 h 399881"/>
                <a:gd name="connsiteX1" fmla="*/ 1943922 w 1943922"/>
                <a:gd name="connsiteY1" fmla="*/ 0 h 399881"/>
                <a:gd name="connsiteX2" fmla="*/ 1943922 w 1943922"/>
                <a:gd name="connsiteY2" fmla="*/ 399881 h 399881"/>
                <a:gd name="connsiteX3" fmla="*/ 0 w 1943922"/>
                <a:gd name="connsiteY3" fmla="*/ 399881 h 399881"/>
                <a:gd name="connsiteX4" fmla="*/ 0 w 1943922"/>
                <a:gd name="connsiteY4" fmla="*/ 0 h 3998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43922" h="399881">
                  <a:moveTo>
                    <a:pt x="0" y="0"/>
                  </a:moveTo>
                  <a:lnTo>
                    <a:pt x="1943922" y="0"/>
                  </a:lnTo>
                  <a:lnTo>
                    <a:pt x="1943922" y="399881"/>
                  </a:lnTo>
                  <a:lnTo>
                    <a:pt x="0" y="399881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0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50000"/>
                <a:alpha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50000"/>
                <a:alpha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50800" tIns="50800" rIns="50800" bIns="50800" numCol="1" spcCol="1270" anchor="ctr" anchorCtr="0">
              <a:noAutofit/>
            </a:bodyPr>
            <a:lstStyle/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TW" altLang="en-US" sz="2000" b="1" kern="1200" smtClean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趨勢</a:t>
              </a:r>
              <a:r>
                <a:rPr lang="en-US" altLang="zh-TW" sz="2000" b="1" kern="1200" smtClean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8</a:t>
              </a:r>
              <a:endParaRPr lang="zh-TW" altLang="en-US" sz="2000" b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24" name="手繪多邊形 23"/>
            <p:cNvSpPr/>
            <p:nvPr/>
          </p:nvSpPr>
          <p:spPr>
            <a:xfrm>
              <a:off x="7191282" y="5720133"/>
              <a:ext cx="1944000" cy="323096"/>
            </a:xfrm>
            <a:custGeom>
              <a:avLst/>
              <a:gdLst>
                <a:gd name="connsiteX0" fmla="*/ 0 w 1943922"/>
                <a:gd name="connsiteY0" fmla="*/ 0 h 399881"/>
                <a:gd name="connsiteX1" fmla="*/ 1943922 w 1943922"/>
                <a:gd name="connsiteY1" fmla="*/ 0 h 399881"/>
                <a:gd name="connsiteX2" fmla="*/ 1943922 w 1943922"/>
                <a:gd name="connsiteY2" fmla="*/ 399881 h 399881"/>
                <a:gd name="connsiteX3" fmla="*/ 0 w 1943922"/>
                <a:gd name="connsiteY3" fmla="*/ 399881 h 399881"/>
                <a:gd name="connsiteX4" fmla="*/ 0 w 1943922"/>
                <a:gd name="connsiteY4" fmla="*/ 0 h 3998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43922" h="399881">
                  <a:moveTo>
                    <a:pt x="0" y="0"/>
                  </a:moveTo>
                  <a:lnTo>
                    <a:pt x="1943922" y="0"/>
                  </a:lnTo>
                  <a:lnTo>
                    <a:pt x="1943922" y="399881"/>
                  </a:lnTo>
                  <a:lnTo>
                    <a:pt x="0" y="399881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0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50000"/>
                <a:alpha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50000"/>
                <a:alpha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50800" tIns="50800" rIns="50800" bIns="50800" numCol="1" spcCol="1270" anchor="ctr" anchorCtr="0">
              <a:noAutofit/>
            </a:bodyPr>
            <a:lstStyle/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TW" altLang="en-US" sz="2000" b="1" kern="1200" smtClean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趨勢</a:t>
              </a:r>
              <a:r>
                <a:rPr lang="en-US" altLang="zh-TW" sz="2000" b="1" kern="1200" smtClean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9</a:t>
              </a:r>
              <a:endParaRPr lang="zh-TW" altLang="en-US" sz="2000" b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26" name="手繪多邊形 25"/>
            <p:cNvSpPr/>
            <p:nvPr/>
          </p:nvSpPr>
          <p:spPr>
            <a:xfrm>
              <a:off x="9311186" y="5720133"/>
              <a:ext cx="1944000" cy="323096"/>
            </a:xfrm>
            <a:custGeom>
              <a:avLst/>
              <a:gdLst>
                <a:gd name="connsiteX0" fmla="*/ 0 w 1943922"/>
                <a:gd name="connsiteY0" fmla="*/ 0 h 399881"/>
                <a:gd name="connsiteX1" fmla="*/ 1943922 w 1943922"/>
                <a:gd name="connsiteY1" fmla="*/ 0 h 399881"/>
                <a:gd name="connsiteX2" fmla="*/ 1943922 w 1943922"/>
                <a:gd name="connsiteY2" fmla="*/ 399881 h 399881"/>
                <a:gd name="connsiteX3" fmla="*/ 0 w 1943922"/>
                <a:gd name="connsiteY3" fmla="*/ 399881 h 399881"/>
                <a:gd name="connsiteX4" fmla="*/ 0 w 1943922"/>
                <a:gd name="connsiteY4" fmla="*/ 0 h 3998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43922" h="399881">
                  <a:moveTo>
                    <a:pt x="0" y="0"/>
                  </a:moveTo>
                  <a:lnTo>
                    <a:pt x="1943922" y="0"/>
                  </a:lnTo>
                  <a:lnTo>
                    <a:pt x="1943922" y="399881"/>
                  </a:lnTo>
                  <a:lnTo>
                    <a:pt x="0" y="399881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0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50000"/>
                <a:alpha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50000"/>
                <a:alpha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50800" tIns="50800" rIns="50800" bIns="50800" numCol="1" spcCol="1270" anchor="ctr" anchorCtr="0">
              <a:noAutofit/>
            </a:bodyPr>
            <a:lstStyle/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TW" altLang="en-US" sz="2000" b="1" kern="1200" smtClean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趨勢</a:t>
              </a:r>
              <a:r>
                <a:rPr lang="en-US" altLang="zh-TW" sz="2000" b="1" kern="1200" smtClean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10</a:t>
              </a:r>
              <a:endParaRPr lang="zh-TW" altLang="en-US" sz="2000" b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pic>
          <p:nvPicPr>
            <p:cNvPr id="3" name="圖片 2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31570" y="2431045"/>
              <a:ext cx="1938528" cy="1255776"/>
            </a:xfrm>
            <a:prstGeom prst="rect">
              <a:avLst/>
            </a:prstGeom>
          </p:spPr>
        </p:pic>
        <p:pic>
          <p:nvPicPr>
            <p:cNvPr id="4" name="圖片 3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946902" y="2431045"/>
              <a:ext cx="1944624" cy="1255776"/>
            </a:xfrm>
            <a:prstGeom prst="rect">
              <a:avLst/>
            </a:prstGeom>
          </p:spPr>
        </p:pic>
        <p:pic>
          <p:nvPicPr>
            <p:cNvPr id="5" name="圖片 4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68330" y="2431045"/>
              <a:ext cx="1944624" cy="1255776"/>
            </a:xfrm>
            <a:prstGeom prst="rect">
              <a:avLst/>
            </a:prstGeom>
          </p:spPr>
        </p:pic>
        <p:pic>
          <p:nvPicPr>
            <p:cNvPr id="6" name="圖片 5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189758" y="2431045"/>
              <a:ext cx="1944624" cy="1255776"/>
            </a:xfrm>
            <a:prstGeom prst="rect">
              <a:avLst/>
            </a:prstGeom>
          </p:spPr>
        </p:pic>
        <p:pic>
          <p:nvPicPr>
            <p:cNvPr id="28" name="圖片 27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311186" y="2431045"/>
              <a:ext cx="1944624" cy="1255776"/>
            </a:xfrm>
            <a:prstGeom prst="rect">
              <a:avLst/>
            </a:prstGeom>
          </p:spPr>
        </p:pic>
        <p:pic>
          <p:nvPicPr>
            <p:cNvPr id="29" name="圖片 28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31570" y="4416211"/>
              <a:ext cx="1944000" cy="1259321"/>
            </a:xfrm>
            <a:prstGeom prst="rect">
              <a:avLst/>
            </a:prstGeom>
          </p:spPr>
        </p:pic>
        <p:pic>
          <p:nvPicPr>
            <p:cNvPr id="30" name="圖片 29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951006" y="4416211"/>
              <a:ext cx="1944624" cy="1255776"/>
            </a:xfrm>
            <a:prstGeom prst="rect">
              <a:avLst/>
            </a:prstGeom>
          </p:spPr>
        </p:pic>
        <p:pic>
          <p:nvPicPr>
            <p:cNvPr id="31" name="圖片 30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71066" y="4416211"/>
              <a:ext cx="1944624" cy="1255776"/>
            </a:xfrm>
            <a:prstGeom prst="rect">
              <a:avLst/>
            </a:prstGeom>
          </p:spPr>
        </p:pic>
        <p:pic>
          <p:nvPicPr>
            <p:cNvPr id="32" name="圖片 31"/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191126" y="4416211"/>
              <a:ext cx="1944624" cy="1255776"/>
            </a:xfrm>
            <a:prstGeom prst="rect">
              <a:avLst/>
            </a:prstGeom>
          </p:spPr>
        </p:pic>
        <p:pic>
          <p:nvPicPr>
            <p:cNvPr id="33" name="圖片 32"/>
            <p:cNvPicPr>
              <a:picLocks noChangeAspect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311186" y="4416211"/>
              <a:ext cx="1944793" cy="125588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868087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有機">
  <a:themeElements>
    <a:clrScheme name="有機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有機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有機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40</TotalTime>
  <Words>120</Words>
  <Application>Microsoft Office PowerPoint</Application>
  <PresentationFormat>寬螢幕</PresentationFormat>
  <Paragraphs>14</Paragraphs>
  <Slides>2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5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2</vt:i4>
      </vt:variant>
    </vt:vector>
  </HeadingPairs>
  <TitlesOfParts>
    <vt:vector size="8" baseType="lpstr">
      <vt:lpstr>微軟正黑體</vt:lpstr>
      <vt:lpstr>新細明體</vt:lpstr>
      <vt:lpstr>Arial</vt:lpstr>
      <vt:lpstr>Garamond</vt:lpstr>
      <vt:lpstr>Open Sans</vt:lpstr>
      <vt:lpstr>有機</vt:lpstr>
      <vt:lpstr>全面朝數位化邁進 2018年科技業十大趨勢觀察</vt:lpstr>
      <vt:lpstr>數位化科技業的十大重點趨勢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2018 數位科技十大重點趨勢</dc:title>
  <dc:creator>mayling</dc:creator>
  <cp:lastModifiedBy>mayling</cp:lastModifiedBy>
  <cp:revision>8</cp:revision>
  <dcterms:created xsi:type="dcterms:W3CDTF">2018-07-11T06:57:42Z</dcterms:created>
  <dcterms:modified xsi:type="dcterms:W3CDTF">2018-07-11T11:22:57Z</dcterms:modified>
</cp:coreProperties>
</file>