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custShowLst>
    <p:custShow name="自訂放映 1" id="0">
      <p:sldLst>
        <p:sld r:id="rId7"/>
      </p:sldLst>
    </p:custShow>
    <p:custShow name="自訂放映 2" id="1">
      <p:sldLst>
        <p:sld r:id="rId8"/>
      </p:sldLst>
    </p:custShow>
    <p:custShow name="自訂放映 3" id="2">
      <p:sldLst>
        <p:sld r:id="rId9"/>
      </p:sldLst>
    </p:custShow>
    <p:custShow name="自訂放映 4" id="3">
      <p:sldLst>
        <p:sld r:id="rId10"/>
      </p:sldLst>
    </p:custShow>
    <p:custShow name="自訂放映 5" id="4">
      <p:sldLst>
        <p:sld r:id="rId11"/>
      </p:sldLst>
    </p:custShow>
    <p:custShow name="自訂放映 6" id="5">
      <p:sldLst>
        <p:sld r:id="rId12"/>
      </p:sldLst>
    </p:custShow>
    <p:custShow name="自訂放映 7" id="6">
      <p:sldLst>
        <p:sld r:id="rId13"/>
      </p:sldLst>
    </p:custShow>
    <p:custShow name="自訂放映 8" id="7">
      <p:sldLst>
        <p:sld r:id="rId14"/>
      </p:sldLst>
    </p:custShow>
    <p:custShow name="自訂放映 9" id="8">
      <p:sldLst>
        <p:sld r:id="rId15"/>
      </p:sldLst>
    </p:custShow>
  </p:custShow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045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3" d="100"/>
          <a:sy n="73" d="100"/>
        </p:scale>
        <p:origin x="-2136" y="-25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3CC49-3D22-45E9-8F28-40A03C86F4E4}" type="datetimeFigureOut">
              <a:rPr lang="zh-TW" altLang="en-US" smtClean="0"/>
              <a:t>2014/8/19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6C949-6B91-4B67-BBFA-635BBE2450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830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708F9-8A0D-4D0E-8671-08D6C9223239}" type="datetimeFigureOut">
              <a:rPr lang="zh-TW" altLang="en-US" smtClean="0"/>
              <a:t>2014/8/19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5140752"/>
            <a:ext cx="5486400" cy="33162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B1AE5-3996-47F1-8500-62F73CFB9A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393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150000"/>
      </a:lnSpc>
      <a:defRPr sz="16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lnSpc>
        <a:spcPct val="150000"/>
      </a:lnSpc>
      <a:defRPr sz="16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lnSpc>
        <a:spcPct val="150000"/>
      </a:lnSpc>
      <a:defRPr sz="16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lnSpc>
        <a:spcPct val="150000"/>
      </a:lnSpc>
      <a:defRPr sz="16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lnSpc>
        <a:spcPct val="150000"/>
      </a:lnSpc>
      <a:defRPr sz="16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phyr-technology.com/products/omnisense-software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ogers.matse.illinois.edu/index.php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mel.com/devices/atmega32u4.aspx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.mit.edu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ode.google.com/p/sixthsense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B1AE5-3996-47F1-8500-62F73CFB9AE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0245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把 </a:t>
            </a:r>
            <a:r>
              <a:rPr lang="en-US" altLang="zh-TW" smtClean="0">
                <a:effectLst/>
              </a:rPr>
              <a:t>Hrvoje Benko </a:t>
            </a:r>
            <a:r>
              <a:rPr lang="zh-TW" altLang="en-US" smtClean="0">
                <a:effectLst/>
              </a:rPr>
              <a:t>研發的這套裝置戴在肩膀上的話，就可以在任何平面上創造出自己的觸控區。</a:t>
            </a:r>
          </a:p>
          <a:p>
            <a:r>
              <a:rPr lang="zh-TW" altLang="en-US" smtClean="0">
                <a:effectLst/>
              </a:rPr>
              <a:t>這套機械創造於微軟公司的研究室，因此運用了微軟的 </a:t>
            </a:r>
            <a:r>
              <a:rPr lang="en-US" altLang="zh-TW" smtClean="0">
                <a:effectLst/>
              </a:rPr>
              <a:t>Kinect </a:t>
            </a:r>
            <a:r>
              <a:rPr lang="zh-TW" altLang="en-US" smtClean="0">
                <a:effectLst/>
              </a:rPr>
              <a:t>感應動態，以及用迷你投影機來創造虛擬互動區。使用者可以用雙指縮放等熟悉的手勢，來控制投影的圖片和打電話，或是從地圖軟體上操作方向等。</a:t>
            </a:r>
          </a:p>
          <a:p>
            <a:r>
              <a:rPr lang="zh-TW" altLang="en-US" smtClean="0">
                <a:effectLst/>
              </a:rPr>
              <a:t>好消息是，</a:t>
            </a:r>
            <a:r>
              <a:rPr lang="en-US" altLang="zh-TW" smtClean="0">
                <a:effectLst/>
              </a:rPr>
              <a:t>Benko </a:t>
            </a:r>
            <a:r>
              <a:rPr lang="zh-TW" altLang="en-US" smtClean="0">
                <a:effectLst/>
              </a:rPr>
              <a:t>表示整個裝置還有辦法可以再輕一點和小一點，看起來也比較不像外星人。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4536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目前的運動感應器大都依附在皮膚或綁在身上，但很快地就會與健身衣結合在一起了。</a:t>
            </a:r>
          </a:p>
          <a:p>
            <a:r>
              <a:rPr lang="en-US" altLang="zh-TW" smtClean="0">
                <a:effectLst/>
              </a:rPr>
              <a:t>BioModule </a:t>
            </a:r>
            <a:r>
              <a:rPr lang="zh-TW" altLang="en-US" smtClean="0">
                <a:effectLst/>
              </a:rPr>
              <a:t>圓形的感應器不到一盎司（約 </a:t>
            </a:r>
            <a:r>
              <a:rPr lang="en-US" altLang="zh-TW" smtClean="0">
                <a:effectLst/>
              </a:rPr>
              <a:t>31 </a:t>
            </a:r>
            <a:r>
              <a:rPr lang="zh-TW" altLang="en-US" smtClean="0">
                <a:effectLst/>
              </a:rPr>
              <a:t>公克）重，能夠測量心跳、呼吸頻率，以及體表溫度，另外還有一個加速度計可以監測速度與動作。</a:t>
            </a:r>
          </a:p>
          <a:p>
            <a:r>
              <a:rPr lang="zh-TW" altLang="en-US" smtClean="0">
                <a:effectLst/>
              </a:rPr>
              <a:t>所有的資訊可以傳輸到 </a:t>
            </a:r>
            <a:r>
              <a:rPr lang="en-US" altLang="zh-TW" smtClean="0">
                <a:effectLst/>
              </a:rPr>
              <a:t>1,000 </a:t>
            </a:r>
            <a:r>
              <a:rPr lang="zh-TW" altLang="en-US" smtClean="0">
                <a:effectLst/>
              </a:rPr>
              <a:t>英呎（約 </a:t>
            </a:r>
            <a:r>
              <a:rPr lang="en-US" altLang="zh-TW" smtClean="0">
                <a:effectLst/>
              </a:rPr>
              <a:t>300 </a:t>
            </a:r>
            <a:r>
              <a:rPr lang="zh-TW" altLang="en-US" smtClean="0">
                <a:effectLst/>
              </a:rPr>
              <a:t>公尺）以內正在運行 </a:t>
            </a:r>
            <a:r>
              <a:rPr lang="en-US" altLang="zh-TW" smtClean="0">
                <a:effectLst/>
                <a:hlinkClick r:id="rId3" tooltip="OmniSense"/>
              </a:rPr>
              <a:t>OmniSense</a:t>
            </a:r>
            <a:r>
              <a:rPr lang="zh-TW" altLang="en-US" smtClean="0">
                <a:effectLst/>
              </a:rPr>
              <a:t> 軟體的電腦，最多還可以同時追蹤 </a:t>
            </a:r>
            <a:r>
              <a:rPr lang="en-US" altLang="zh-TW" smtClean="0">
                <a:effectLst/>
              </a:rPr>
              <a:t>50 </a:t>
            </a:r>
            <a:r>
              <a:rPr lang="zh-TW" altLang="en-US" smtClean="0">
                <a:effectLst/>
              </a:rPr>
              <a:t>位跑者。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0493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我們每天大量使用鍵盤與滑鼠，而伊利諾大學的 </a:t>
            </a:r>
            <a:r>
              <a:rPr lang="en-US" altLang="zh-TW" smtClean="0">
                <a:effectLst/>
                <a:hlinkClick r:id="rId3" tooltip="John Rogers"/>
              </a:rPr>
              <a:t>John Rogers</a:t>
            </a:r>
            <a:r>
              <a:rPr lang="zh-TW" altLang="en-US" smtClean="0">
                <a:effectLst/>
              </a:rPr>
              <a:t> 則把操作介面濃縮至手指頭上。指套表面微小的感應器可以偵測酸度，而圓形的迴路負責處理資訊。當指套有所感應，迴路就會釋出微弱的電子訊號，讓指尖有刺痛感。</a:t>
            </a:r>
          </a:p>
          <a:p>
            <a:r>
              <a:rPr lang="en-US" altLang="zh-TW" smtClean="0">
                <a:effectLst/>
              </a:rPr>
              <a:t>Rogers </a:t>
            </a:r>
            <a:r>
              <a:rPr lang="zh-TW" altLang="en-US" smtClean="0">
                <a:effectLst/>
              </a:rPr>
              <a:t>正在努力將這種指套與外科手套結合，若再加上 </a:t>
            </a:r>
            <a:r>
              <a:rPr lang="en-US" altLang="zh-TW" smtClean="0">
                <a:effectLst/>
              </a:rPr>
              <a:t>MRI </a:t>
            </a:r>
            <a:r>
              <a:rPr lang="zh-TW" altLang="en-US" smtClean="0">
                <a:effectLst/>
              </a:rPr>
              <a:t>或 </a:t>
            </a:r>
            <a:r>
              <a:rPr lang="en-US" altLang="zh-TW" smtClean="0">
                <a:effectLst/>
              </a:rPr>
              <a:t>X </a:t>
            </a:r>
            <a:r>
              <a:rPr lang="zh-TW" altLang="en-US" smtClean="0">
                <a:effectLst/>
              </a:rPr>
              <a:t>光影像，就能幫助外科醫師發現肉眼不易看見的腫瘤或傷口。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154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未來最潮的將不再是假刺青，而是由加州大學聖地牙哥分校的 </a:t>
            </a:r>
            <a:r>
              <a:rPr lang="en-US" altLang="zh-TW" smtClean="0">
                <a:effectLst/>
              </a:rPr>
              <a:t>Todd Coleman </a:t>
            </a:r>
            <a:r>
              <a:rPr lang="zh-TW" altLang="en-US" smtClean="0">
                <a:effectLst/>
              </a:rPr>
              <a:t>所研發的機能性刺青。</a:t>
            </a:r>
          </a:p>
          <a:p>
            <a:r>
              <a:rPr lang="zh-TW" altLang="en-US" smtClean="0">
                <a:effectLst/>
              </a:rPr>
              <a:t>運用表皮電子學所研發的這種超薄電子貼片，可以隨著皮膚伸縮與彎曲，同時偵測病患的體表溫度、腦波及心跳，並透過無線網路回傳至醫院的電腦中。</a:t>
            </a:r>
          </a:p>
          <a:p>
            <a:r>
              <a:rPr lang="zh-TW" altLang="en-US" smtClean="0">
                <a:effectLst/>
              </a:rPr>
              <a:t>這項技術將來甚至可運用在婦產科。將這種刺青放置懷孕母親的腹部，便可監測嬰兒的心搏、氧氣含量，以及其他重要資訊。</a:t>
            </a:r>
          </a:p>
          <a:p>
            <a:r>
              <a:rPr lang="en-US" altLang="zh-TW" smtClean="0">
                <a:effectLst/>
              </a:rPr>
              <a:t>Nokia </a:t>
            </a:r>
            <a:r>
              <a:rPr lang="zh-TW" altLang="en-US" smtClean="0">
                <a:effectLst/>
              </a:rPr>
              <a:t>也在研發相似的電子紋身，會在來電或收到簡訊時震動提示。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019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喜歡自行組裝電子產品的人有福了！</a:t>
            </a:r>
            <a:r>
              <a:rPr lang="en-US" altLang="zh-TW" smtClean="0">
                <a:effectLst/>
              </a:rPr>
              <a:t>Adafruit </a:t>
            </a:r>
            <a:r>
              <a:rPr lang="zh-TW" altLang="en-US" smtClean="0">
                <a:effectLst/>
              </a:rPr>
              <a:t>的 </a:t>
            </a:r>
            <a:r>
              <a:rPr lang="en-US" altLang="zh-TW" smtClean="0">
                <a:effectLst/>
              </a:rPr>
              <a:t>Flora kit </a:t>
            </a:r>
            <a:r>
              <a:rPr lang="zh-TW" altLang="en-US" smtClean="0">
                <a:effectLst/>
              </a:rPr>
              <a:t>圓型電路板，能為發明者帶來全新的一片天。</a:t>
            </a:r>
          </a:p>
          <a:p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的直徑僅 </a:t>
            </a:r>
            <a:r>
              <a:rPr lang="en-US" altLang="zh-TW" smtClean="0">
                <a:effectLst/>
              </a:rPr>
              <a:t>1.75 </a:t>
            </a:r>
            <a:r>
              <a:rPr lang="zh-TW" altLang="en-US" smtClean="0">
                <a:effectLst/>
              </a:rPr>
              <a:t>英吋且不到 </a:t>
            </a:r>
            <a:r>
              <a:rPr lang="en-US" altLang="zh-TW" smtClean="0">
                <a:effectLst/>
              </a:rPr>
              <a:t>0.2 </a:t>
            </a:r>
            <a:r>
              <a:rPr lang="zh-TW" altLang="en-US" smtClean="0">
                <a:effectLst/>
              </a:rPr>
              <a:t>盎司重，卻有 </a:t>
            </a:r>
            <a:r>
              <a:rPr lang="en-US" altLang="zh-TW" smtClean="0">
                <a:effectLst/>
              </a:rPr>
              <a:t>16MHz </a:t>
            </a:r>
            <a:r>
              <a:rPr lang="zh-TW" altLang="en-US" smtClean="0">
                <a:effectLst/>
              </a:rPr>
              <a:t>的 </a:t>
            </a:r>
            <a:r>
              <a:rPr lang="en-US" altLang="zh-TW" smtClean="0">
                <a:effectLst/>
                <a:hlinkClick r:id="rId3" tooltip="Atmel ATmega32U4"/>
              </a:rPr>
              <a:t>Atmel ATmega32U4</a:t>
            </a:r>
            <a:r>
              <a:rPr lang="zh-TW" altLang="en-US" smtClean="0">
                <a:effectLst/>
              </a:rPr>
              <a:t> 處理器。</a:t>
            </a:r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使用開放來源程式碼、附有 </a:t>
            </a:r>
            <a:r>
              <a:rPr lang="en-US" altLang="zh-TW" smtClean="0">
                <a:effectLst/>
              </a:rPr>
              <a:t>USB </a:t>
            </a:r>
            <a:r>
              <a:rPr lang="zh-TW" altLang="en-US" smtClean="0">
                <a:effectLst/>
              </a:rPr>
              <a:t>接頭，並且支援 </a:t>
            </a:r>
            <a:r>
              <a:rPr lang="en-US" altLang="zh-TW" smtClean="0">
                <a:effectLst/>
              </a:rPr>
              <a:t>Macs</a:t>
            </a:r>
            <a:r>
              <a:rPr lang="zh-TW" altLang="en-US" smtClean="0">
                <a:effectLst/>
              </a:rPr>
              <a:t>、</a:t>
            </a:r>
            <a:r>
              <a:rPr lang="en-US" altLang="zh-TW" smtClean="0">
                <a:effectLst/>
              </a:rPr>
              <a:t>Windows </a:t>
            </a:r>
            <a:r>
              <a:rPr lang="zh-TW" altLang="en-US" smtClean="0">
                <a:effectLst/>
              </a:rPr>
              <a:t>和 </a:t>
            </a:r>
            <a:r>
              <a:rPr lang="en-US" altLang="zh-TW" smtClean="0">
                <a:effectLst/>
              </a:rPr>
              <a:t>Linux </a:t>
            </a:r>
            <a:r>
              <a:rPr lang="zh-TW" altLang="en-US" smtClean="0">
                <a:effectLst/>
              </a:rPr>
              <a:t>系統。</a:t>
            </a:r>
          </a:p>
          <a:p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可以同時控制上百個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燈泡，若縫在衣服上勢必將引領風騷。如果與 </a:t>
            </a:r>
            <a:r>
              <a:rPr lang="en-US" altLang="zh-TW" smtClean="0">
                <a:effectLst/>
              </a:rPr>
              <a:t>GPS</a:t>
            </a:r>
            <a:r>
              <a:rPr lang="zh-TW" altLang="en-US" smtClean="0">
                <a:effectLst/>
              </a:rPr>
              <a:t>、加速度計與數位指南針結合，就可以針對地點與動作做出不同回應。</a:t>
            </a:r>
          </a:p>
          <a:p>
            <a:r>
              <a:rPr lang="zh-TW" altLang="en-US" smtClean="0">
                <a:effectLst/>
              </a:rPr>
              <a:t>假如想成為派對上的焦點，就在 </a:t>
            </a:r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上寫程式，讓你一進門時全身的燈泡就發出耀人光芒！</a:t>
            </a:r>
            <a:endParaRPr lang="zh-TW" altLang="en-US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2728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B1AE5-3996-47F1-8500-62F73CFB9AEB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41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B1AE5-3996-47F1-8500-62F73CFB9AE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792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B1AE5-3996-47F1-8500-62F73CFB9AE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8620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716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智慧型眼鏡可說是近期最夯的穿戴式電腦。照片左上方為 </a:t>
            </a:r>
            <a:r>
              <a:rPr lang="en-US" altLang="zh-TW" smtClean="0">
                <a:effectLst/>
              </a:rPr>
              <a:t>Lumus OE-31 </a:t>
            </a:r>
            <a:r>
              <a:rPr lang="zh-TW" altLang="en-US" smtClean="0">
                <a:effectLst/>
              </a:rPr>
              <a:t>的模型，擁有 </a:t>
            </a:r>
            <a:r>
              <a:rPr lang="en-US" altLang="zh-TW" smtClean="0">
                <a:effectLst/>
              </a:rPr>
              <a:t>640*360 </a:t>
            </a:r>
            <a:r>
              <a:rPr lang="zh-TW" altLang="en-US" smtClean="0">
                <a:effectLst/>
              </a:rPr>
              <a:t>畫素，藉由可透視微型顯示器觀看影片、閱讀電子郵件、路線導航等，可能今年就會以美金 </a:t>
            </a:r>
            <a:r>
              <a:rPr lang="en-US" altLang="zh-TW" smtClean="0">
                <a:effectLst/>
              </a:rPr>
              <a:t>500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15,000 </a:t>
            </a:r>
            <a:r>
              <a:rPr lang="zh-TW" altLang="en-US" smtClean="0">
                <a:effectLst/>
              </a:rPr>
              <a:t>元）的價格上市。</a:t>
            </a:r>
          </a:p>
          <a:p>
            <a:r>
              <a:rPr lang="zh-TW" altLang="en-US" smtClean="0">
                <a:effectLst/>
              </a:rPr>
              <a:t>另一個更受矚目的智慧型眼鏡則是曾出現在時裝秀上的 </a:t>
            </a:r>
            <a:r>
              <a:rPr lang="en-US" altLang="zh-TW" smtClean="0">
                <a:effectLst/>
              </a:rPr>
              <a:t>Google Project Glass</a:t>
            </a:r>
            <a:r>
              <a:rPr lang="zh-TW" altLang="en-US" smtClean="0">
                <a:effectLst/>
              </a:rPr>
              <a:t>。數位影像會出現在使用者的視線上方，或是從側邊跑出選單，預計於今年以美金 </a:t>
            </a:r>
            <a:r>
              <a:rPr lang="en-US" altLang="zh-TW" smtClean="0">
                <a:effectLst/>
              </a:rPr>
              <a:t>1,500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45,000 </a:t>
            </a:r>
            <a:r>
              <a:rPr lang="zh-TW" altLang="en-US" smtClean="0">
                <a:effectLst/>
              </a:rPr>
              <a:t>元）的價格上市。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324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有想過像配戴首飾一樣攜帶電腦嗎？小小的 </a:t>
            </a:r>
            <a:r>
              <a:rPr lang="en-US" altLang="zh-TW" smtClean="0">
                <a:effectLst/>
              </a:rPr>
              <a:t>Wimm One </a:t>
            </a:r>
            <a:r>
              <a:rPr lang="zh-TW" altLang="en-US" smtClean="0">
                <a:effectLst/>
              </a:rPr>
              <a:t>長寬皆 </a:t>
            </a:r>
            <a:r>
              <a:rPr lang="en-US" altLang="zh-TW" smtClean="0">
                <a:effectLst/>
              </a:rPr>
              <a:t>1.5 </a:t>
            </a:r>
            <a:r>
              <a:rPr lang="zh-TW" altLang="en-US" smtClean="0">
                <a:effectLst/>
              </a:rPr>
              <a:t>吋，高度僅 </a:t>
            </a:r>
            <a:r>
              <a:rPr lang="en-US" altLang="zh-TW" smtClean="0">
                <a:effectLst/>
              </a:rPr>
              <a:t>0.5 </a:t>
            </a:r>
            <a:r>
              <a:rPr lang="zh-TW" altLang="en-US" smtClean="0">
                <a:effectLst/>
              </a:rPr>
              <a:t>吋，且只有 </a:t>
            </a:r>
            <a:r>
              <a:rPr lang="en-US" altLang="zh-TW" smtClean="0">
                <a:effectLst/>
              </a:rPr>
              <a:t>0.77 </a:t>
            </a:r>
            <a:r>
              <a:rPr lang="zh-TW" altLang="en-US" smtClean="0">
                <a:effectLst/>
              </a:rPr>
              <a:t>盎司（約 </a:t>
            </a:r>
            <a:r>
              <a:rPr lang="en-US" altLang="zh-TW" smtClean="0">
                <a:effectLst/>
              </a:rPr>
              <a:t>22 </a:t>
            </a:r>
            <a:r>
              <a:rPr lang="zh-TW" altLang="en-US" smtClean="0">
                <a:effectLst/>
              </a:rPr>
              <a:t>公克）重，可以輕鬆夾在包包上，或是夾在領口成為衣裝的一部分。</a:t>
            </a:r>
          </a:p>
          <a:p>
            <a:r>
              <a:rPr lang="en-US" altLang="zh-TW" smtClean="0">
                <a:effectLst/>
              </a:rPr>
              <a:t>Wimm One </a:t>
            </a:r>
            <a:r>
              <a:rPr lang="zh-TW" altLang="en-US" smtClean="0">
                <a:effectLst/>
              </a:rPr>
              <a:t>採取 </a:t>
            </a:r>
            <a:r>
              <a:rPr lang="en-US" altLang="zh-TW" smtClean="0">
                <a:effectLst/>
              </a:rPr>
              <a:t>open-source </a:t>
            </a:r>
            <a:r>
              <a:rPr lang="zh-TW" altLang="en-US" smtClean="0">
                <a:effectLst/>
              </a:rPr>
              <a:t>的微系統（</a:t>
            </a:r>
            <a:r>
              <a:rPr lang="en-US" altLang="zh-TW" smtClean="0">
                <a:effectLst/>
              </a:rPr>
              <a:t>microsystem</a:t>
            </a:r>
            <a:r>
              <a:rPr lang="zh-TW" altLang="en-US" smtClean="0">
                <a:effectLst/>
              </a:rPr>
              <a:t>），支援 </a:t>
            </a:r>
            <a:r>
              <a:rPr lang="en-US" altLang="zh-TW" smtClean="0">
                <a:effectLst/>
              </a:rPr>
              <a:t>Android</a:t>
            </a:r>
            <a:r>
              <a:rPr lang="zh-TW" altLang="en-US" smtClean="0">
                <a:effectLst/>
              </a:rPr>
              <a:t>、藍芽與 </a:t>
            </a:r>
            <a:r>
              <a:rPr lang="en-US" altLang="zh-TW" smtClean="0">
                <a:effectLst/>
              </a:rPr>
              <a:t>Wi-Fi</a:t>
            </a:r>
            <a:r>
              <a:rPr lang="zh-TW" altLang="en-US" smtClean="0">
                <a:effectLst/>
              </a:rPr>
              <a:t>，內建 </a:t>
            </a:r>
            <a:r>
              <a:rPr lang="en-US" altLang="zh-TW" smtClean="0">
                <a:effectLst/>
              </a:rPr>
              <a:t>32GB </a:t>
            </a:r>
            <a:r>
              <a:rPr lang="zh-TW" altLang="en-US" smtClean="0">
                <a:effectLst/>
              </a:rPr>
              <a:t>儲存空間，且具有 </a:t>
            </a:r>
            <a:r>
              <a:rPr lang="en-US" altLang="zh-TW" smtClean="0">
                <a:effectLst/>
              </a:rPr>
              <a:t>1.4 </a:t>
            </a:r>
            <a:r>
              <a:rPr lang="zh-TW" altLang="en-US" smtClean="0">
                <a:effectLst/>
              </a:rPr>
              <a:t>吋多點觸控螢幕。</a:t>
            </a:r>
            <a:r>
              <a:rPr lang="en-US" altLang="zh-TW" smtClean="0">
                <a:effectLst/>
              </a:rPr>
              <a:t>Wimm </a:t>
            </a:r>
            <a:r>
              <a:rPr lang="zh-TW" altLang="en-US" smtClean="0">
                <a:effectLst/>
              </a:rPr>
              <a:t>希望開發者多多改良硬體與軟體，並寫出更多應用程式。目前已有的應用程式以簡單管理個人工作為主，例如獲得推特訊息或是追蹤卡路里消耗等。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4642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由藝術家 </a:t>
            </a:r>
            <a:r>
              <a:rPr lang="en-US" altLang="zh-TW" smtClean="0">
                <a:effectLst/>
              </a:rPr>
              <a:t>Dominic Wilcox </a:t>
            </a:r>
            <a:r>
              <a:rPr lang="zh-TW" altLang="en-US" smtClean="0">
                <a:effectLst/>
              </a:rPr>
              <a:t>設計，</a:t>
            </a:r>
            <a:r>
              <a:rPr lang="en-US" altLang="zh-TW" smtClean="0">
                <a:effectLst/>
              </a:rPr>
              <a:t>Stamp Shoes </a:t>
            </a:r>
            <a:r>
              <a:rPr lang="zh-TW" altLang="en-US" smtClean="0">
                <a:effectLst/>
              </a:rPr>
              <a:t>訂製，鞋中放有 </a:t>
            </a:r>
            <a:r>
              <a:rPr lang="en-US" altLang="zh-TW" smtClean="0">
                <a:effectLst/>
              </a:rPr>
              <a:t>GPS </a:t>
            </a:r>
            <a:r>
              <a:rPr lang="zh-TW" altLang="en-US" smtClean="0">
                <a:effectLst/>
              </a:rPr>
              <a:t>晶片、一對遙控裝置和一支天線。</a:t>
            </a:r>
          </a:p>
          <a:p>
            <a:r>
              <a:rPr lang="zh-TW" altLang="en-US" smtClean="0">
                <a:effectLst/>
              </a:rPr>
              <a:t>左腳上圓圈狀的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將會如羅盤般指示方向，而右腳的直線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燈則顯示距離目標還剩多遠。在出發前，你必須先在電腦上設定好路線，然後藉由 </a:t>
            </a:r>
            <a:r>
              <a:rPr lang="en-US" altLang="zh-TW" smtClean="0">
                <a:effectLst/>
              </a:rPr>
              <a:t>USB </a:t>
            </a:r>
            <a:r>
              <a:rPr lang="zh-TW" altLang="en-US" smtClean="0">
                <a:effectLst/>
              </a:rPr>
              <a:t>線傳輸資訊到鞋中，最後只要把兩腳跟互相敲一下，就可以啟動程式走出門了。</a:t>
            </a:r>
          </a:p>
          <a:p>
            <a:r>
              <a:rPr lang="zh-TW" altLang="en-US" smtClean="0">
                <a:effectLst/>
              </a:rPr>
              <a:t>不過這款鞋要價可不便宜，一雙約美金 </a:t>
            </a:r>
            <a:r>
              <a:rPr lang="en-US" altLang="zh-TW" smtClean="0">
                <a:effectLst/>
              </a:rPr>
              <a:t>1,750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52,000 </a:t>
            </a:r>
            <a:r>
              <a:rPr lang="zh-TW" altLang="en-US" smtClean="0">
                <a:effectLst/>
              </a:rPr>
              <a:t>元 ），看來在大量生產前很難入手了。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545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由 </a:t>
            </a:r>
            <a:r>
              <a:rPr lang="en-US" altLang="zh-TW" smtClean="0">
                <a:effectLst/>
              </a:rPr>
              <a:t>Pranav Mistry </a:t>
            </a:r>
            <a:r>
              <a:rPr lang="zh-TW" altLang="en-US" smtClean="0">
                <a:effectLst/>
              </a:rPr>
              <a:t>研發於 </a:t>
            </a:r>
            <a:r>
              <a:rPr lang="en-US" altLang="zh-TW" smtClean="0">
                <a:effectLst/>
                <a:hlinkClick r:id="rId3" tooltip="MIT Media"/>
              </a:rPr>
              <a:t>MIT Media</a:t>
            </a:r>
            <a:r>
              <a:rPr lang="zh-TW" altLang="en-US" smtClean="0">
                <a:effectLst/>
              </a:rPr>
              <a:t> 實驗室。號稱能夠增強人類的五感的 </a:t>
            </a:r>
            <a:r>
              <a:rPr lang="en-US" altLang="zh-TW" smtClean="0">
                <a:effectLst/>
              </a:rPr>
              <a:t>Sixth Sense </a:t>
            </a:r>
            <a:r>
              <a:rPr lang="zh-TW" altLang="en-US" smtClean="0">
                <a:effectLst/>
              </a:rPr>
              <a:t>系統，包括一個迷你投影機和鏡子，以及一個偵測手勢的鏡頭。</a:t>
            </a:r>
          </a:p>
          <a:p>
            <a:r>
              <a:rPr lang="zh-TW" altLang="en-US" smtClean="0">
                <a:effectLst/>
              </a:rPr>
              <a:t>雖然戴在脖子上像個超大的項鍊，還必須戴上不同顏色的指套，鏡頭才能夠辨析動作，但 </a:t>
            </a:r>
            <a:r>
              <a:rPr lang="en-US" altLang="zh-TW" smtClean="0">
                <a:effectLst/>
              </a:rPr>
              <a:t>Sixth Sense </a:t>
            </a:r>
            <a:r>
              <a:rPr lang="zh-TW" altLang="en-US" smtClean="0">
                <a:effectLst/>
              </a:rPr>
              <a:t>十分適用於地圖投影互動、翻動投影的照片，或是在投影出來的按鍵上撥電話。雖然還未出售，但 </a:t>
            </a:r>
            <a:r>
              <a:rPr lang="en-US" altLang="zh-TW" smtClean="0">
                <a:effectLst/>
              </a:rPr>
              <a:t>Mistry </a:t>
            </a:r>
            <a:r>
              <a:rPr lang="zh-TW" altLang="en-US" smtClean="0">
                <a:effectLst/>
              </a:rPr>
              <a:t>表示，其實只要花美金 </a:t>
            </a:r>
            <a:r>
              <a:rPr lang="en-US" altLang="zh-TW" smtClean="0">
                <a:effectLst/>
              </a:rPr>
              <a:t>350 </a:t>
            </a:r>
            <a:r>
              <a:rPr lang="zh-TW" altLang="en-US" smtClean="0">
                <a:effectLst/>
              </a:rPr>
              <a:t>元就可以 </a:t>
            </a:r>
            <a:r>
              <a:rPr lang="en-US" altLang="zh-TW" smtClean="0">
                <a:effectLst/>
                <a:hlinkClick r:id="rId4" tooltip="DIY"/>
              </a:rPr>
              <a:t>DIY</a:t>
            </a:r>
            <a:r>
              <a:rPr lang="zh-TW" altLang="en-US" smtClean="0">
                <a:effectLst/>
              </a:rPr>
              <a:t> 一個 </a:t>
            </a:r>
            <a:r>
              <a:rPr lang="en-US" altLang="zh-TW" smtClean="0">
                <a:effectLst/>
              </a:rPr>
              <a:t>Sixth Sense</a:t>
            </a:r>
            <a:r>
              <a:rPr lang="zh-TW" altLang="en-US" smtClean="0">
                <a:effectLst/>
              </a:rPr>
              <a:t>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5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624"/>
            <a:ext cx="9144000" cy="495444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24"/>
          <a:stretch/>
        </p:blipFill>
        <p:spPr>
          <a:xfrm flipH="1" flipV="1">
            <a:off x="0" y="-1"/>
            <a:ext cx="9144000" cy="32588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480615"/>
            <a:ext cx="7543800" cy="2015959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600" b="1" spc="-38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261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1295400"/>
            <a:ext cx="7880350" cy="501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圖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27"/>
          <a:stretch/>
        </p:blipFill>
        <p:spPr>
          <a:xfrm>
            <a:off x="0" y="0"/>
            <a:ext cx="9144000" cy="28179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238582"/>
            <a:ext cx="7543800" cy="1170399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2164872"/>
            <a:ext cx="7543800" cy="40661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rgbClr val="002060"/>
                </a:solidFill>
              </a:defRPr>
            </a:lvl1pPr>
            <a:lvl2pPr marL="0" indent="0">
              <a:lnSpc>
                <a:spcPct val="100000"/>
              </a:lnSpc>
              <a:buClr>
                <a:srgbClr val="7030A0"/>
              </a:buClr>
              <a:buSzPct val="80000"/>
              <a:buFont typeface="Wingdings" panose="05000000000000000000" pitchFamily="2" charset="2"/>
              <a:buChar char="l"/>
              <a:defRPr sz="2800">
                <a:solidFill>
                  <a:srgbClr val="0070C0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rgbClr val="7030A0"/>
                </a:solidFill>
              </a:defRPr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穿戴式行動裝置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8CE07-5B28-4B0E-9C96-80E4269CD7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882859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1619" cy="6858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85766"/>
            <a:ext cx="9144000" cy="493058"/>
          </a:xfrm>
          <a:solidFill>
            <a:schemeClr val="bg1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tIns="0" bIns="0" anchor="ctr">
            <a:noAutofit/>
          </a:bodyPr>
          <a:lstStyle>
            <a:lvl1pPr>
              <a:defRPr sz="3200" b="0">
                <a:solidFill>
                  <a:srgbClr val="C00000"/>
                </a:solidFill>
                <a:latin typeface="+mj-ea"/>
                <a:ea typeface="+mj-ea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-2381" y="5468471"/>
            <a:ext cx="9141618" cy="914399"/>
          </a:xfrm>
          <a:gradFill flip="none" rotWithShape="1">
            <a:gsLst>
              <a:gs pos="48000">
                <a:srgbClr val="0070C0"/>
              </a:gs>
              <a:gs pos="100000">
                <a:srgbClr val="00206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lIns="91440" tIns="0" rIns="91440" bIns="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450"/>
              </a:spcAft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27"/>
          <a:stretch/>
        </p:blipFill>
        <p:spPr>
          <a:xfrm>
            <a:off x="-2381" y="1347864"/>
            <a:ext cx="9144000" cy="2817962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0545" y="247650"/>
            <a:ext cx="7502910" cy="4476750"/>
          </a:xfrm>
          <a:solidFill>
            <a:schemeClr val="bg2">
              <a:lumMod val="90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0" tIns="45720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9" name="日期版面配置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B75F6-E818-41A0-8D88-8C1A8DA2BF82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dirty="0" smtClean="0"/>
              <a:t>目前最夯的穿戴式行動裝置</a:t>
            </a:r>
            <a:endParaRPr lang="zh-TW" altLang="en-US" dirty="0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9151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838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41387F-5060-44C0-A44C-E9DAAC68E27C}" type="datetime1">
              <a:rPr lang="zh-TW" altLang="en-US" smtClean="0"/>
              <a:t>2014/8/19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71494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59785"/>
            <a:ext cx="9141619" cy="3982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512513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2023962"/>
            <a:ext cx="7543800" cy="38451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cap="all" baseline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4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1" r:id="rId3"/>
    <p:sldLayoutId id="2147483682" r:id="rId4"/>
    <p:sldLayoutId id="2147483683" r:id="rId5"/>
  </p:sldLayoutIdLst>
  <p:hf sldNum="0" hdr="0" ftr="0" dt="0"/>
  <p:txStyles>
    <p:titleStyle>
      <a:lvl1pPr algn="ctr" defTabSz="685800" rtl="0" eaLnBrk="1" latinLnBrk="0" hangingPunct="1">
        <a:lnSpc>
          <a:spcPct val="85000"/>
        </a:lnSpc>
        <a:spcBef>
          <a:spcPct val="0"/>
        </a:spcBef>
        <a:buNone/>
        <a:defRPr sz="3600" b="1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147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5.</a:t>
            </a:r>
            <a:r>
              <a:rPr lang="zh-TW" altLang="en-US" smtClean="0"/>
              <a:t> 隨心所觸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穿戴式多點觸控投影機（</a:t>
            </a:r>
            <a:r>
              <a:rPr lang="en-US" altLang="zh-TW" smtClean="0"/>
              <a:t>Wearable Multitouch Projector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8" b="4388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0FC75-F2E5-4A5F-94D6-75B47D4C7588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803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6.</a:t>
            </a:r>
            <a:r>
              <a:rPr lang="zh-TW" altLang="en-US" smtClean="0"/>
              <a:t> 運動良伴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健身衣（</a:t>
            </a:r>
            <a:r>
              <a:rPr lang="en-US" altLang="zh-TW" smtClean="0"/>
              <a:t>Workout clothes with BioModule sensor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1" b="13141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BC75C-A504-40FC-B256-8E3307979FB8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69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mtClean="0"/>
              <a:t>7.</a:t>
            </a:r>
            <a:r>
              <a:rPr lang="zh-TW" altLang="en-US" smtClean="0"/>
              <a:t> 超有感指頭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mtClean="0"/>
              <a:t>密布感應器指套（</a:t>
            </a:r>
            <a:r>
              <a:rPr lang="en-US" altLang="zh-TW" smtClean="0"/>
              <a:t>Sensor-laden fingertip tubes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9" b="5509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B60C-B6AF-423A-89EA-0DB4C3D2462F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099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8.</a:t>
            </a:r>
            <a:r>
              <a:rPr lang="zh-TW" altLang="en-US" smtClean="0"/>
              <a:t> 機能紋身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mtClean="0"/>
              <a:t>表皮電子學（</a:t>
            </a:r>
            <a:r>
              <a:rPr lang="en-US" altLang="zh-TW" smtClean="0"/>
              <a:t>Epidermal electronics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" b="5248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A865D-4C36-4A46-B8D3-C5D768C5AF2D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717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9.</a:t>
            </a:r>
            <a:r>
              <a:rPr lang="zh-TW" altLang="en-US" smtClean="0"/>
              <a:t> 光彩奪目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mtClean="0"/>
              <a:t>花型元件（</a:t>
            </a:r>
            <a:r>
              <a:rPr lang="en-US" altLang="zh-TW" smtClean="0"/>
              <a:t>Flora kit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8" b="5458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CA0-D789-4AC5-BF3A-095E123436A2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3672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可穿戴式電腦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以能夠穿著或攜帶在身上的方式所組裝而成的電腦裝備</a:t>
            </a:r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兩個關鍵特徵是：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它們有</a:t>
            </a:r>
            <a:r>
              <a:rPr lang="en-US" altLang="zh-TW" b="1" dirty="0"/>
              <a:t>"</a:t>
            </a:r>
            <a:r>
              <a:rPr lang="zh-TW" altLang="zh-TW" b="1" dirty="0"/>
              <a:t>永遠上線</a:t>
            </a:r>
            <a:r>
              <a:rPr lang="en-US" altLang="zh-TW" b="1" dirty="0"/>
              <a:t>"</a:t>
            </a:r>
            <a:r>
              <a:rPr lang="zh-TW" altLang="zh-TW" b="1" dirty="0"/>
              <a:t>的功能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可讓用戶持續性地就近</a:t>
            </a:r>
            <a:r>
              <a:rPr lang="zh-TW" altLang="zh-TW" b="1" dirty="0" smtClean="0"/>
              <a:t>使用</a:t>
            </a:r>
            <a:endParaRPr lang="zh-TW" altLang="zh-TW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8CE07-5B28-4B0E-9C96-80E4269CD7F8}" type="slidenum">
              <a:rPr lang="zh-TW" altLang="en-US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7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>
                <a:effectLst/>
              </a:rPr>
              <a:t>應用領域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行為建模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健康中心檢測系統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服務管理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行動電話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智能手機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電子紡織品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時尚設計</a:t>
            </a:r>
            <a:endParaRPr lang="zh-TW" altLang="zh-TW" dirty="0" smtClean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 smtClean="0"/>
              <a:t>其它</a:t>
            </a:r>
            <a:endParaRPr lang="zh-TW" altLang="zh-TW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8CE07-5B28-4B0E-9C96-80E4269CD7F8}" type="slidenum">
              <a:rPr lang="zh-TW" altLang="en-US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457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商業化的技術性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硬體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顯示設備的小型化與輸入裝置、省電</a:t>
            </a:r>
            <a:r>
              <a:rPr lang="en-US" altLang="zh-TW" b="1" dirty="0"/>
              <a:t>CPU</a:t>
            </a:r>
            <a:r>
              <a:rPr lang="zh-TW" altLang="zh-TW" b="1" dirty="0"/>
              <a:t>、高耐久的電源等開發</a:t>
            </a:r>
            <a:endParaRPr lang="zh-TW" altLang="zh-TW" dirty="0"/>
          </a:p>
          <a:p>
            <a:pPr marL="360000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實用技術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提供使用者即時的情報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紀錄使用者狀態</a:t>
            </a:r>
            <a:endParaRPr lang="zh-TW" altLang="zh-TW" dirty="0"/>
          </a:p>
          <a:p>
            <a:pPr marL="720000" lvl="1" indent="-3600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zh-TW" b="1" dirty="0"/>
              <a:t>與外部電腦進行連結</a:t>
            </a:r>
            <a:endParaRPr lang="zh-TW" altLang="zh-TW" dirty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8CE07-5B28-4B0E-9C96-80E4269CD7F8}" type="slidenum">
              <a:rPr lang="zh-TW" altLang="en-US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6057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" action="ppaction://customshow?id=0&amp;return=true"/>
          </p:cNvPr>
          <p:cNvSpPr/>
          <p:nvPr/>
        </p:nvSpPr>
        <p:spPr>
          <a:xfrm>
            <a:off x="614010" y="1187186"/>
            <a:ext cx="2341951" cy="1404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矩形 7">
            <a:hlinkClick r:id="" action="ppaction://customshow?id=1&amp;return=true"/>
          </p:cNvPr>
          <p:cNvSpPr/>
          <p:nvPr/>
        </p:nvSpPr>
        <p:spPr>
          <a:xfrm>
            <a:off x="3399431" y="1187186"/>
            <a:ext cx="2341951" cy="1404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矩形 9">
            <a:hlinkClick r:id="" action="ppaction://customshow?id=2&amp;return=true"/>
          </p:cNvPr>
          <p:cNvSpPr/>
          <p:nvPr/>
        </p:nvSpPr>
        <p:spPr>
          <a:xfrm>
            <a:off x="6184852" y="1187186"/>
            <a:ext cx="2341951" cy="14040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矩形 11">
            <a:hlinkClick r:id="" action="ppaction://customshow?id=3&amp;return=true"/>
          </p:cNvPr>
          <p:cNvSpPr/>
          <p:nvPr/>
        </p:nvSpPr>
        <p:spPr>
          <a:xfrm>
            <a:off x="614010" y="2855876"/>
            <a:ext cx="2341951" cy="14040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矩形 13">
            <a:hlinkClick r:id="" action="ppaction://customshow?id=4&amp;return=true"/>
          </p:cNvPr>
          <p:cNvSpPr/>
          <p:nvPr/>
        </p:nvSpPr>
        <p:spPr>
          <a:xfrm>
            <a:off x="3399431" y="2855876"/>
            <a:ext cx="2341951" cy="140400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矩形 15">
            <a:hlinkClick r:id="" action="ppaction://customshow?id=5&amp;return=true"/>
          </p:cNvPr>
          <p:cNvSpPr/>
          <p:nvPr/>
        </p:nvSpPr>
        <p:spPr>
          <a:xfrm>
            <a:off x="6184852" y="2855876"/>
            <a:ext cx="2341951" cy="140400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矩形 17">
            <a:hlinkClick r:id="" action="ppaction://customshow?id=6&amp;return=true"/>
          </p:cNvPr>
          <p:cNvSpPr/>
          <p:nvPr/>
        </p:nvSpPr>
        <p:spPr>
          <a:xfrm>
            <a:off x="614010" y="4524566"/>
            <a:ext cx="2341951" cy="140400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矩形 19">
            <a:hlinkClick r:id="" action="ppaction://customshow?id=7&amp;return=true"/>
          </p:cNvPr>
          <p:cNvSpPr/>
          <p:nvPr/>
        </p:nvSpPr>
        <p:spPr>
          <a:xfrm>
            <a:off x="3399431" y="4524566"/>
            <a:ext cx="2341951" cy="1404000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矩形 21">
            <a:hlinkClick r:id="" action="ppaction://customshow?id=8&amp;return=true"/>
          </p:cNvPr>
          <p:cNvSpPr/>
          <p:nvPr/>
        </p:nvSpPr>
        <p:spPr>
          <a:xfrm>
            <a:off x="6184852" y="4524566"/>
            <a:ext cx="2341951" cy="14040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01EC7-33D3-4C72-B353-21A6937495EF}" type="datetime1">
              <a:rPr lang="zh-TW" altLang="en-US" smtClean="0"/>
              <a:t>2014/8/19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FE90D-B33A-4E08-A1D4-256FC019A8FC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322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 </a:t>
            </a:r>
            <a:r>
              <a:rPr lang="zh-TW" altLang="en-US" smtClean="0"/>
              <a:t>四眼天機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TW" smtClean="0"/>
              <a:t>Lumus OE-31 </a:t>
            </a:r>
            <a:r>
              <a:rPr lang="zh-TW" altLang="en-US" smtClean="0"/>
              <a:t>與 </a:t>
            </a:r>
            <a:r>
              <a:rPr lang="en-US" altLang="zh-TW" smtClean="0"/>
              <a:t>Google Project Glass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0" b="9370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9EE1-3D2E-4AC7-A3FC-80FD6C081CAF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1612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2.</a:t>
            </a:r>
            <a:r>
              <a:rPr lang="zh-TW" altLang="en-US" smtClean="0"/>
              <a:t> 時尚小巧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TW" smtClean="0"/>
              <a:t>Wimm One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r="1061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BF57F-E852-4867-A3EC-FC8B56120415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24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</a:t>
            </a:r>
            <a:r>
              <a:rPr lang="zh-TW" altLang="en-US" smtClean="0"/>
              <a:t> 走上正途：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dirty="0" smtClean="0"/>
              <a:t>回家真好 </a:t>
            </a:r>
            <a:r>
              <a:rPr lang="en-US" altLang="zh-TW" dirty="0" smtClean="0"/>
              <a:t>GPS </a:t>
            </a:r>
            <a:r>
              <a:rPr lang="zh-TW" altLang="en-US" dirty="0" smtClean="0"/>
              <a:t>鞋</a:t>
            </a:r>
            <a:endParaRPr lang="zh-TW" altLang="en-US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5" b="4775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A4A3-282A-42C5-9333-27323AA09998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5468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4. </a:t>
            </a:r>
            <a:r>
              <a:rPr lang="zh-TW" altLang="en-US" smtClean="0"/>
              <a:t>隔空操控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mtClean="0"/>
              <a:t>第六感（</a:t>
            </a:r>
            <a:r>
              <a:rPr lang="en-US" altLang="zh-TW" smtClean="0"/>
              <a:t>Sixth Sense</a:t>
            </a:r>
            <a:r>
              <a:rPr lang="zh-TW" altLang="en-US" smtClean="0"/>
              <a:t>）</a:t>
            </a:r>
            <a:endParaRPr lang="zh-TW" altLang="en-US"/>
          </a:p>
        </p:txBody>
      </p:sp>
      <p:pic>
        <p:nvPicPr>
          <p:cNvPr id="11" name="內容版面配置區 10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" b="2746"/>
          <a:stretch>
            <a:fillRect/>
          </a:stretch>
        </p:blipFill>
        <p:spPr/>
      </p:pic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D247-A5AD-4F55-90BD-D1712E6CDA9D}" type="datetime1">
              <a:rPr lang="zh-TW" altLang="en-US" smtClean="0"/>
              <a:t>2014/8/19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目前最夯的穿戴式行動裝置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120FD-1B21-4C43-AA92-35A738446ECF}" type="slidenum">
              <a:rPr lang="zh-TW" altLang="en-US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51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D04">
  <a:themeElements>
    <a:clrScheme name="回顧">
      <a:dk1>
        <a:sysClr val="windowText" lastClr="000000"/>
      </a:dk1>
      <a:lt1>
        <a:sysClr val="window" lastClr="C0DCC0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PD04" id="{66E47A67-E54F-41C4-9359-9998B0A162CC}" vid="{425D263B-C6AD-404F-92A4-07FB9557B8A9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DCC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DC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PPD04</Template>
  <TotalTime>716</TotalTime>
  <Words>1273</Words>
  <Application>Microsoft Office PowerPoint</Application>
  <PresentationFormat>如螢幕大小 (4:3)</PresentationFormat>
  <Paragraphs>115</Paragraphs>
  <Slides>14</Slides>
  <Notes>14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  <vt:variant>
        <vt:lpstr>自訂放映</vt:lpstr>
      </vt:variant>
      <vt:variant>
        <vt:i4>9</vt:i4>
      </vt:variant>
    </vt:vector>
  </HeadingPairs>
  <TitlesOfParts>
    <vt:vector size="24" baseType="lpstr">
      <vt:lpstr>PPD04</vt:lpstr>
      <vt:lpstr>穿戴式行動裝置</vt:lpstr>
      <vt:lpstr>可穿戴式電腦</vt:lpstr>
      <vt:lpstr>應用領域</vt:lpstr>
      <vt:lpstr>商業化的技術性</vt:lpstr>
      <vt:lpstr>PowerPoint 簡報</vt:lpstr>
      <vt:lpstr>1. 四眼天機</vt:lpstr>
      <vt:lpstr>2. 時尚小巧</vt:lpstr>
      <vt:lpstr>3. 走上正途：</vt:lpstr>
      <vt:lpstr>4. 隔空操控</vt:lpstr>
      <vt:lpstr>5. 隨心所觸</vt:lpstr>
      <vt:lpstr>6. 運動良伴</vt:lpstr>
      <vt:lpstr>7. 超有感指頭</vt:lpstr>
      <vt:lpstr>8. 機能紋身</vt:lpstr>
      <vt:lpstr>9. 光彩奪目</vt:lpstr>
      <vt:lpstr>自訂放映 1</vt:lpstr>
      <vt:lpstr>自訂放映 2</vt:lpstr>
      <vt:lpstr>自訂放映 3</vt:lpstr>
      <vt:lpstr>自訂放映 4</vt:lpstr>
      <vt:lpstr>自訂放映 5</vt:lpstr>
      <vt:lpstr>自訂放映 6</vt:lpstr>
      <vt:lpstr>自訂放映 7</vt:lpstr>
      <vt:lpstr>自訂放映 8</vt:lpstr>
      <vt:lpstr>自訂放映 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 MA</dc:creator>
  <cp:lastModifiedBy>陳淑卿</cp:lastModifiedBy>
  <cp:revision>34</cp:revision>
  <dcterms:created xsi:type="dcterms:W3CDTF">2014-07-13T21:59:53Z</dcterms:created>
  <dcterms:modified xsi:type="dcterms:W3CDTF">2014-08-19T08:21:10Z</dcterms:modified>
</cp:coreProperties>
</file>