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8"/>
  </p:notesMasterIdLst>
  <p:sldIdLst>
    <p:sldId id="256" r:id="rId3"/>
    <p:sldId id="261" r:id="rId4"/>
    <p:sldId id="266" r:id="rId5"/>
    <p:sldId id="268" r:id="rId6"/>
    <p:sldId id="267" r:id="rId7"/>
  </p:sldIdLst>
  <p:sldSz cx="9906000" cy="6858000" type="A4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4F81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0A15C55-8517-42AA-B614-E9B94910E393}" styleName="中等深淺樣式 2 - 輔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 horzBarState="maximized">
    <p:restoredLeft sz="13131" autoAdjust="0"/>
    <p:restoredTop sz="94660"/>
  </p:normalViewPr>
  <p:slideViewPr>
    <p:cSldViewPr>
      <p:cViewPr>
        <p:scale>
          <a:sx n="70" d="100"/>
          <a:sy n="70" d="100"/>
        </p:scale>
        <p:origin x="-2285" y="-667"/>
      </p:cViewPr>
      <p:guideLst>
        <p:guide orient="horz" pos="2161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90" d="100"/>
        <a:sy n="1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icrosoft%20PowerPoint%20&#30340;&#22294;&#34920;%20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000"/>
            </a:pPr>
            <a:r>
              <a:rPr lang="zh-TW" altLang="zh-TW" sz="2000" b="1" i="0" u="none" strike="noStrike" kern="1200" baseline="0" smtClean="0">
                <a:solidFill>
                  <a:prstClr val="black"/>
                </a:solidFill>
                <a:effectLst/>
                <a:latin typeface="+mn-lt"/>
                <a:ea typeface="+mn-ea"/>
                <a:cs typeface="+mn-cs"/>
              </a:rPr>
              <a:t>作業系統終端銷售量</a:t>
            </a:r>
            <a:r>
              <a:rPr lang="zh-TW" altLang="en-US" sz="2000" smtClean="0"/>
              <a:t>市</a:t>
            </a:r>
            <a:r>
              <a:rPr lang="zh-TW" altLang="en-US" sz="2000"/>
              <a:t>占</a:t>
            </a:r>
            <a:r>
              <a:rPr lang="zh-TW" altLang="en-US" sz="2000" smtClean="0"/>
              <a:t>率</a:t>
            </a:r>
            <a:endParaRPr lang="zh-TW" altLang="en-US" sz="2000"/>
          </a:p>
        </c:rich>
      </c:tx>
      <c:layout>
        <c:manualLayout>
          <c:xMode val="edge"/>
          <c:yMode val="edge"/>
          <c:x val="0.13168654661266596"/>
          <c:y val="0"/>
        </c:manualLayout>
      </c:layout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062288253044836E-2"/>
          <c:y val="0.1974543391204116"/>
          <c:w val="0.67843528047949775"/>
          <c:h val="0.70573959534023345"/>
        </c:manualLayout>
      </c:layout>
      <c:pie3DChart>
        <c:varyColors val="1"/>
        <c:ser>
          <c:idx val="0"/>
          <c:order val="0"/>
          <c:tx>
            <c:strRef>
              <c:f>'[Microsoft PowerPoint 的圖表 ]工作表1'!$C$1:$C$2</c:f>
              <c:strCache>
                <c:ptCount val="1"/>
                <c:pt idx="0">
                  <c:v>市占率 （%）</c:v>
                </c:pt>
              </c:strCache>
            </c:strRef>
          </c:tx>
          <c:explosion val="25"/>
          <c:dLbls>
            <c:txPr>
              <a:bodyPr/>
              <a:lstStyle/>
              <a:p>
                <a:pPr>
                  <a:defRPr sz="1200" b="1">
                    <a:solidFill>
                      <a:schemeClr val="bg1"/>
                    </a:solidFill>
                  </a:defRPr>
                </a:pPr>
                <a:endParaRPr lang="zh-TW"/>
              </a:p>
            </c:txPr>
            <c:dLblPos val="bestFit"/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'[Microsoft PowerPoint 的圖表 ]工作表1'!$A$3:$A$8</c:f>
              <c:strCache>
                <c:ptCount val="6"/>
                <c:pt idx="0">
                  <c:v>Symbian</c:v>
                </c:pt>
                <c:pt idx="1">
                  <c:v>Android</c:v>
                </c:pt>
                <c:pt idx="2">
                  <c:v>Research In Motion</c:v>
                </c:pt>
                <c:pt idx="3">
                  <c:v>iOS</c:v>
                </c:pt>
                <c:pt idx="4">
                  <c:v>Microsoft</c:v>
                </c:pt>
                <c:pt idx="5">
                  <c:v>其它作業系統</c:v>
                </c:pt>
              </c:strCache>
            </c:strRef>
          </c:cat>
          <c:val>
            <c:numRef>
              <c:f>'[Microsoft PowerPoint 的圖表 ]工作表1'!$C$3:$C$8</c:f>
              <c:numCache>
                <c:formatCode>General</c:formatCode>
                <c:ptCount val="6"/>
                <c:pt idx="0">
                  <c:v>37.6</c:v>
                </c:pt>
                <c:pt idx="1">
                  <c:v>22.7</c:v>
                </c:pt>
                <c:pt idx="2">
                  <c:v>16</c:v>
                </c:pt>
                <c:pt idx="3">
                  <c:v>15.7</c:v>
                </c:pt>
                <c:pt idx="4">
                  <c:v>4.2</c:v>
                </c:pt>
                <c:pt idx="5">
                  <c:v>3.8</c:v>
                </c:pt>
              </c:numCache>
            </c:numRef>
          </c:val>
        </c:ser>
        <c:dLbls>
          <c:dLblPos val="bestFit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74661373203201886"/>
          <c:y val="0.26768874463121167"/>
          <c:w val="0.24269721994974741"/>
          <c:h val="0.47518521519937557"/>
        </c:manualLayout>
      </c:layout>
      <c:overlay val="0"/>
      <c:txPr>
        <a:bodyPr/>
        <a:lstStyle/>
        <a:p>
          <a:pPr>
            <a:defRPr sz="1400"/>
          </a:pPr>
          <a:endParaRPr lang="zh-TW"/>
        </a:p>
      </c:txPr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7CA837-04BC-482A-A85F-C75B5B63304B}" type="datetimeFigureOut">
              <a:rPr lang="zh-TW" altLang="en-US" smtClean="0"/>
              <a:t>2012/7/23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07EEA7-1940-4F8A-B648-2140B9BA126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887555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07EEA7-1940-4F8A-B648-2140B9BA126B}" type="slidenum">
              <a:rPr lang="zh-TW" altLang="en-US" smtClean="0"/>
              <a:t>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137206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742951" y="2130426"/>
            <a:ext cx="84201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485900" y="3886201"/>
            <a:ext cx="6934201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E388D-6480-4840-B65A-58C1F1D46485}" type="datetimeFigureOut">
              <a:rPr lang="zh-TW" altLang="en-US" smtClean="0"/>
              <a:t>2012/7/23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4FCCB-FBE1-4650-B827-99D22C1A5E5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94052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E388D-6480-4840-B65A-58C1F1D46485}" type="datetimeFigureOut">
              <a:rPr lang="zh-TW" altLang="en-US" smtClean="0"/>
              <a:t>2012/7/23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4FCCB-FBE1-4650-B827-99D22C1A5E5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032037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7181851" y="274640"/>
            <a:ext cx="222885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95300" y="274640"/>
            <a:ext cx="652145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E388D-6480-4840-B65A-58C1F1D46485}" type="datetimeFigureOut">
              <a:rPr lang="zh-TW" altLang="en-US" smtClean="0"/>
              <a:t>2012/7/23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4FCCB-FBE1-4650-B827-99D22C1A5E5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500153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906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966140" y="5617774"/>
            <a:ext cx="7998180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072449" y="1016990"/>
            <a:ext cx="7778044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73151" y="1009651"/>
            <a:ext cx="7778044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833648" y="702069"/>
            <a:ext cx="615150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8533674" y="726098"/>
            <a:ext cx="566928" cy="614172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1134" y="1794935"/>
            <a:ext cx="6200424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1134" y="3736622"/>
            <a:ext cx="6188194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34899" y="5357593"/>
            <a:ext cx="1314973" cy="365125"/>
          </a:xfrm>
        </p:spPr>
        <p:txBody>
          <a:bodyPr/>
          <a:lstStyle/>
          <a:p>
            <a:fld id="{0E9E388D-6480-4840-B65A-58C1F1D46485}" type="datetimeFigureOut">
              <a:rPr lang="zh-TW" altLang="en-US" smtClean="0"/>
              <a:t>2012/7/23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271882" y="5357593"/>
            <a:ext cx="5454415" cy="365125"/>
          </a:xfrm>
        </p:spPr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1758" y="5357593"/>
            <a:ext cx="600192" cy="365125"/>
          </a:xfrm>
        </p:spPr>
        <p:txBody>
          <a:bodyPr/>
          <a:lstStyle>
            <a:lvl1pPr algn="ctr">
              <a:defRPr/>
            </a:lvl1pPr>
          </a:lstStyle>
          <a:p>
            <a:fld id="{75B4FCCB-FBE1-4650-B827-99D22C1A5E56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E388D-6480-4840-B65A-58C1F1D46485}" type="datetimeFigureOut">
              <a:rPr lang="zh-TW" altLang="en-US" smtClean="0"/>
              <a:t>2012/7/23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4FCCB-FBE1-4650-B827-99D22C1A5E56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5394" y="2239431"/>
            <a:ext cx="677521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77623" y="3725335"/>
            <a:ext cx="6750756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E388D-6480-4840-B65A-58C1F1D46485}" type="datetimeFigureOut">
              <a:rPr lang="zh-TW" altLang="en-US" smtClean="0"/>
              <a:t>2012/7/23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4FCCB-FBE1-4650-B827-99D22C1A5E56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E388D-6480-4840-B65A-58C1F1D46485}" type="datetimeFigureOut">
              <a:rPr lang="zh-TW" altLang="en-US" smtClean="0"/>
              <a:t>2012/7/23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4FCCB-FBE1-4650-B827-99D22C1A5E56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406652" y="2121407"/>
            <a:ext cx="3467100" cy="3602736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5052060" y="2119313"/>
            <a:ext cx="3467100" cy="3605212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87692" y="2122312"/>
            <a:ext cx="318448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319891" y="2122311"/>
            <a:ext cx="3189732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E388D-6480-4840-B65A-58C1F1D46485}" type="datetimeFigureOut">
              <a:rPr lang="zh-TW" altLang="en-US" smtClean="0"/>
              <a:t>2012/7/23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4FCCB-FBE1-4650-B827-99D22C1A5E56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406652" y="2944368"/>
            <a:ext cx="3496818" cy="2779776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5032247" y="2944813"/>
            <a:ext cx="3496818" cy="2779776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8584" y="764704"/>
            <a:ext cx="7545682" cy="739209"/>
          </a:xfrm>
        </p:spPr>
        <p:txBody>
          <a:bodyPr>
            <a:normAutofit/>
          </a:bodyPr>
          <a:lstStyle>
            <a:lvl1pPr>
              <a:defRPr sz="3600" b="1" cap="none" spc="0">
                <a:ln w="1905"/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ea"/>
                <a:ea typeface="+mn-ea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E388D-6480-4840-B65A-58C1F1D46485}" type="datetimeFigureOut">
              <a:rPr lang="zh-TW" altLang="en-US" smtClean="0"/>
              <a:t>2012/7/23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4FCCB-FBE1-4650-B827-99D22C1A5E56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E388D-6480-4840-B65A-58C1F1D46485}" type="datetimeFigureOut">
              <a:rPr lang="zh-TW" altLang="en-US" smtClean="0"/>
              <a:t>2012/7/23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4FCCB-FBE1-4650-B827-99D22C1A5E56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906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84859" y="6058038"/>
            <a:ext cx="8365068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841279" y="605163"/>
            <a:ext cx="4104686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844035" y="603504"/>
            <a:ext cx="4104686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811638" y="576868"/>
            <a:ext cx="4104686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812293" y="576072"/>
            <a:ext cx="4104686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568699" y="293953"/>
            <a:ext cx="615150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826573" y="309541"/>
            <a:ext cx="566928" cy="614172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201391" y="2020043"/>
            <a:ext cx="3320229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5258815" y="1150993"/>
            <a:ext cx="3272525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243803" y="3623748"/>
            <a:ext cx="3302965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870173" y="5885673"/>
            <a:ext cx="1314973" cy="365125"/>
          </a:xfrm>
        </p:spPr>
        <p:txBody>
          <a:bodyPr/>
          <a:lstStyle/>
          <a:p>
            <a:fld id="{0E9E388D-6480-4840-B65A-58C1F1D46485}" type="datetimeFigureOut">
              <a:rPr lang="zh-TW" altLang="en-US" smtClean="0"/>
              <a:t>2012/7/23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90767" y="5829262"/>
            <a:ext cx="3816158" cy="365125"/>
          </a:xfrm>
        </p:spPr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8187089" y="5896962"/>
            <a:ext cx="600192" cy="365125"/>
          </a:xfrm>
        </p:spPr>
        <p:txBody>
          <a:bodyPr/>
          <a:lstStyle/>
          <a:p>
            <a:fld id="{75B4FCCB-FBE1-4650-B827-99D22C1A5E56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E388D-6480-4840-B65A-58C1F1D46485}" type="datetimeFigureOut">
              <a:rPr lang="zh-TW" altLang="en-US" smtClean="0"/>
              <a:t>2012/7/23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4FCCB-FBE1-4650-B827-99D22C1A5E5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8991919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906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84859" y="6058038"/>
            <a:ext cx="8365068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811638" y="576868"/>
            <a:ext cx="4104686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807147" y="575769"/>
            <a:ext cx="4104686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841279" y="605163"/>
            <a:ext cx="4104686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836833" y="603920"/>
            <a:ext cx="4104686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568699" y="293953"/>
            <a:ext cx="615150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826573" y="309541"/>
            <a:ext cx="566928" cy="614172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98626" y="2020824"/>
            <a:ext cx="331851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5306833" y="1207272"/>
            <a:ext cx="3156685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248156" y="3621024"/>
            <a:ext cx="3298698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874764" y="5888738"/>
            <a:ext cx="1314973" cy="365125"/>
          </a:xfrm>
        </p:spPr>
        <p:txBody>
          <a:bodyPr/>
          <a:lstStyle/>
          <a:p>
            <a:fld id="{0E9E388D-6480-4840-B65A-58C1F1D46485}" type="datetimeFigureOut">
              <a:rPr lang="zh-TW" altLang="en-US" smtClean="0"/>
              <a:t>2012/7/23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90784" y="5831038"/>
            <a:ext cx="3595630" cy="365125"/>
          </a:xfrm>
        </p:spPr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8192263" y="5900027"/>
            <a:ext cx="600192" cy="365125"/>
          </a:xfrm>
        </p:spPr>
        <p:txBody>
          <a:bodyPr/>
          <a:lstStyle/>
          <a:p>
            <a:fld id="{75B4FCCB-FBE1-4650-B827-99D22C1A5E56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E388D-6480-4840-B65A-58C1F1D46485}" type="datetimeFigureOut">
              <a:rPr lang="zh-TW" altLang="en-US" smtClean="0"/>
              <a:t>2012/7/23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4FCCB-FBE1-4650-B827-99D22C1A5E56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2" y="925691"/>
            <a:ext cx="1550106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06407" y="1106313"/>
            <a:ext cx="5610344" cy="44026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E388D-6480-4840-B65A-58C1F1D46485}" type="datetimeFigureOut">
              <a:rPr lang="zh-TW" altLang="en-US" smtClean="0"/>
              <a:t>2012/7/23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4FCCB-FBE1-4650-B827-99D22C1A5E56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E388D-6480-4840-B65A-58C1F1D46485}" type="datetimeFigureOut">
              <a:rPr lang="zh-TW" altLang="en-US" smtClean="0"/>
              <a:t>2012/7/23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4FCCB-FBE1-4650-B827-99D22C1A5E5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789419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5035551" y="1600200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E388D-6480-4840-B65A-58C1F1D46485}" type="datetimeFigureOut">
              <a:rPr lang="zh-TW" altLang="en-US" smtClean="0"/>
              <a:t>2012/7/23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4FCCB-FBE1-4650-B827-99D22C1A5E5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864518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95300" y="1535114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95300" y="2174876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5032113" y="1535114"/>
            <a:ext cx="437858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5032113" y="2174876"/>
            <a:ext cx="437858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E388D-6480-4840-B65A-58C1F1D46485}" type="datetimeFigureOut">
              <a:rPr lang="zh-TW" altLang="en-US" smtClean="0"/>
              <a:t>2012/7/23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4FCCB-FBE1-4650-B827-99D22C1A5E5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88824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E388D-6480-4840-B65A-58C1F1D46485}" type="datetimeFigureOut">
              <a:rPr lang="zh-TW" altLang="en-US" smtClean="0"/>
              <a:t>2012/7/23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4FCCB-FBE1-4650-B827-99D22C1A5E5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13528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E388D-6480-4840-B65A-58C1F1D46485}" type="datetimeFigureOut">
              <a:rPr lang="zh-TW" altLang="en-US" smtClean="0"/>
              <a:t>2012/7/23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4FCCB-FBE1-4650-B827-99D22C1A5E5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522494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95303" y="273051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72972" y="273051"/>
            <a:ext cx="5537729" cy="585311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95303" y="1435100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E388D-6480-4840-B65A-58C1F1D46485}" type="datetimeFigureOut">
              <a:rPr lang="zh-TW" altLang="en-US" smtClean="0"/>
              <a:t>2012/7/23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4FCCB-FBE1-4650-B827-99D22C1A5E5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439388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941646" y="4800601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941646" y="612776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941646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E388D-6480-4840-B65A-58C1F1D46485}" type="datetimeFigureOut">
              <a:rPr lang="zh-TW" altLang="en-US" smtClean="0"/>
              <a:t>2012/7/23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4FCCB-FBE1-4650-B827-99D22C1A5E5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937765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95300" y="274639"/>
            <a:ext cx="891540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95300" y="1600200"/>
            <a:ext cx="8915401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9E388D-6480-4840-B65A-58C1F1D46485}" type="datetimeFigureOut">
              <a:rPr lang="zh-TW" altLang="en-US" smtClean="0"/>
              <a:t>2012/7/23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384551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B4FCCB-FBE1-4650-B827-99D22C1A5E5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06096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906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81038" y="6069330"/>
            <a:ext cx="8581074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92480" y="575310"/>
            <a:ext cx="833755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92480" y="576072"/>
            <a:ext cx="833755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89053" y="273091"/>
            <a:ext cx="615150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814958" y="274541"/>
            <a:ext cx="566928" cy="614172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86276" y="817583"/>
            <a:ext cx="7545682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4961" y="2119257"/>
            <a:ext cx="6712772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92471" y="5809153"/>
            <a:ext cx="1314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0E9E388D-6480-4840-B65A-58C1F1D46485}" type="datetimeFigureOut">
              <a:rPr lang="zh-TW" altLang="en-US" smtClean="0"/>
              <a:t>2012/7/23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1" y="5809153"/>
            <a:ext cx="60018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9386" y="5809153"/>
            <a:ext cx="6001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75B4FCCB-FBE1-4650-B827-99D22C1A5E56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7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3202481" y="864444"/>
            <a:ext cx="3550719" cy="3558009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pPr algn="ctr"/>
            <a:r>
              <a:rPr lang="en-US" altLang="zh-TW" sz="4400" b="1"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101 ICTMONTH</a:t>
            </a:r>
            <a:endParaRPr lang="zh-TW" altLang="en-US" sz="4400" b="1">
              <a:solidFill>
                <a:schemeClr val="bg1"/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159500" y="1686575"/>
            <a:ext cx="194649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altLang="zh-TW" sz="4000" b="1" spc="5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Android</a:t>
            </a:r>
            <a:endParaRPr lang="zh-TW" altLang="en-US" sz="4000" b="1" spc="50">
              <a:ln w="11430"/>
              <a:solidFill>
                <a:srgbClr val="00B05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221070" y="1686575"/>
            <a:ext cx="146386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altLang="zh-TW" sz="4000" b="1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Apple</a:t>
            </a:r>
            <a:endParaRPr lang="zh-TW" altLang="en-US" sz="4000" b="1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387650" y="1686575"/>
            <a:ext cx="223061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altLang="zh-TW" sz="4000" b="1" cap="none" spc="50" smtClean="0">
                <a:ln w="11430"/>
                <a:gradFill flip="none" rotWithShape="1"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Windows</a:t>
            </a:r>
            <a:endParaRPr lang="zh-TW" altLang="en-US" sz="4000" b="1" cap="none" spc="50">
              <a:ln w="11430"/>
              <a:gradFill flip="none" rotWithShape="1"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9067" y="2200276"/>
            <a:ext cx="633413" cy="2090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1070" y="2696840"/>
            <a:ext cx="1431925" cy="172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9184" y="2085046"/>
            <a:ext cx="506413" cy="2462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矩形 14"/>
          <p:cNvSpPr/>
          <p:nvPr/>
        </p:nvSpPr>
        <p:spPr>
          <a:xfrm>
            <a:off x="-641734" y="908720"/>
            <a:ext cx="11189468" cy="5472608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Button">
              <a:avLst/>
            </a:prstTxWarp>
            <a:spAutoFit/>
            <a:scene3d>
              <a:camera prst="perspectiveRelaxed" fov="2700000">
                <a:rot lat="18000000" lon="0" rev="0"/>
              </a:camera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endParaRPr lang="en-US" altLang="zh-TW" sz="8800" b="1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  <a:reflection stA="45000" endPos="0" dir="5400000" sy="-100000" algn="bl" rotWithShape="0"/>
              </a:effectLst>
              <a:latin typeface="微軟正黑體" pitchFamily="34" charset="-120"/>
              <a:ea typeface="微軟正黑體" pitchFamily="34" charset="-120"/>
            </a:endParaRPr>
          </a:p>
          <a:p>
            <a:pPr algn="ctr"/>
            <a:endParaRPr lang="en-US" altLang="zh-TW" sz="8800" b="1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  <a:reflection stA="45000" endPos="0" dir="5400000" sy="-100000" algn="bl" rotWithShape="0"/>
              </a:effectLst>
              <a:latin typeface="微軟正黑體" pitchFamily="34" charset="-120"/>
              <a:ea typeface="微軟正黑體" pitchFamily="34" charset="-120"/>
            </a:endParaRPr>
          </a:p>
          <a:p>
            <a:pPr algn="ctr"/>
            <a:r>
              <a:rPr lang="zh-TW" altLang="zh-TW" sz="8800" b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  <a:reflection stA="45000" endPos="0" dir="5400000" sy="-100000" algn="bl" rotWithShape="0"/>
                </a:effectLst>
                <a:latin typeface="微軟正黑體" pitchFamily="34" charset="-120"/>
                <a:ea typeface="微軟正黑體" pitchFamily="34" charset="-120"/>
              </a:rPr>
              <a:t>智慧</a:t>
            </a:r>
            <a:r>
              <a:rPr lang="zh-TW" altLang="zh-TW" sz="8800" b="1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  <a:reflection stA="45000" endPos="0" dir="5400000" sy="-100000" algn="bl" rotWithShape="0"/>
                </a:effectLst>
                <a:latin typeface="微軟正黑體" pitchFamily="34" charset="-120"/>
                <a:ea typeface="微軟正黑體" pitchFamily="34" charset="-120"/>
              </a:rPr>
              <a:t>生活 串接你</a:t>
            </a:r>
            <a:r>
              <a:rPr lang="zh-TW" altLang="zh-TW" sz="8800" b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  <a:reflection stA="45000" endPos="0" dir="5400000" sy="-100000" algn="bl" rotWithShape="0"/>
                </a:effectLst>
                <a:latin typeface="微軟正黑體" pitchFamily="34" charset="-120"/>
                <a:ea typeface="微軟正黑體" pitchFamily="34" charset="-120"/>
              </a:rPr>
              <a:t>我</a:t>
            </a:r>
            <a:endParaRPr lang="zh-TW" altLang="zh-TW" sz="8800" b="1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  <a:reflection stA="45000" endPos="0" dir="5400000" sy="-100000" algn="bl" rotWithShape="0"/>
              </a:effectLst>
              <a:latin typeface="微軟正黑體" pitchFamily="34" charset="-120"/>
              <a:ea typeface="微軟正黑體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104541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4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9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1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2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8"/>
                                            </p:cond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0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4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1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2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3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4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5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0"/>
                                            </p:cond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0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4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33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34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5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6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7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2"/>
                                            </p:cond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8"/>
                  </p:tgtEl>
                </p:cond>
              </p:nextCondLst>
            </p:seq>
          </p:childTnLst>
        </p:cTn>
      </p:par>
    </p:tnLst>
    <p:bldLst>
      <p:bldP spid="12" grpId="0"/>
      <p:bldP spid="12" grpId="1"/>
      <p:bldP spid="13" grpId="0"/>
      <p:bldP spid="13" grpId="1"/>
      <p:bldP spid="14" grpId="0"/>
      <p:bldP spid="14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橢圓 36"/>
          <p:cNvSpPr/>
          <p:nvPr/>
        </p:nvSpPr>
        <p:spPr>
          <a:xfrm>
            <a:off x="3884228" y="4827560"/>
            <a:ext cx="99172" cy="99172"/>
          </a:xfrm>
          <a:prstGeom prst="ellipse">
            <a:avLst/>
          </a:prstGeom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accent2">
              <a:hueOff val="0"/>
              <a:satOff val="0"/>
              <a:lumOff val="0"/>
              <a:alphaOff val="0"/>
            </a:schemeClr>
          </a:lnRef>
          <a:fillRef idx="3">
            <a:schemeClr val="accent2">
              <a:hueOff val="0"/>
              <a:satOff val="0"/>
              <a:lumOff val="0"/>
              <a:alphaOff val="0"/>
            </a:schemeClr>
          </a:fillRef>
          <a:effectRef idx="2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8" name="橢圓 37"/>
          <p:cNvSpPr/>
          <p:nvPr/>
        </p:nvSpPr>
        <p:spPr>
          <a:xfrm>
            <a:off x="3663317" y="4928291"/>
            <a:ext cx="99172" cy="99172"/>
          </a:xfrm>
          <a:prstGeom prst="ellipse">
            <a:avLst/>
          </a:prstGeom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accent3">
              <a:hueOff val="0"/>
              <a:satOff val="0"/>
              <a:lumOff val="0"/>
              <a:alphaOff val="0"/>
            </a:schemeClr>
          </a:lnRef>
          <a:fillRef idx="3">
            <a:schemeClr val="accent3">
              <a:hueOff val="0"/>
              <a:satOff val="0"/>
              <a:lumOff val="0"/>
              <a:alphaOff val="0"/>
            </a:schemeClr>
          </a:fillRef>
          <a:effectRef idx="2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9" name="橢圓 38"/>
          <p:cNvSpPr/>
          <p:nvPr/>
        </p:nvSpPr>
        <p:spPr>
          <a:xfrm>
            <a:off x="3435875" y="5011218"/>
            <a:ext cx="99172" cy="99172"/>
          </a:xfrm>
          <a:prstGeom prst="ellipse">
            <a:avLst/>
          </a:prstGeom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accent4">
              <a:hueOff val="0"/>
              <a:satOff val="0"/>
              <a:lumOff val="0"/>
              <a:alphaOff val="0"/>
            </a:schemeClr>
          </a:lnRef>
          <a:fillRef idx="3">
            <a:schemeClr val="accent4">
              <a:hueOff val="0"/>
              <a:satOff val="0"/>
              <a:lumOff val="0"/>
              <a:alphaOff val="0"/>
            </a:schemeClr>
          </a:fillRef>
          <a:effectRef idx="2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40" name="橢圓 39"/>
          <p:cNvSpPr/>
          <p:nvPr/>
        </p:nvSpPr>
        <p:spPr>
          <a:xfrm>
            <a:off x="3201900" y="5075873"/>
            <a:ext cx="99172" cy="99172"/>
          </a:xfrm>
          <a:prstGeom prst="ellipse">
            <a:avLst/>
          </a:prstGeom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accent5">
              <a:hueOff val="0"/>
              <a:satOff val="0"/>
              <a:lumOff val="0"/>
              <a:alphaOff val="0"/>
            </a:schemeClr>
          </a:lnRef>
          <a:fillRef idx="3">
            <a:schemeClr val="accent5">
              <a:hueOff val="0"/>
              <a:satOff val="0"/>
              <a:lumOff val="0"/>
              <a:alphaOff val="0"/>
            </a:schemeClr>
          </a:fillRef>
          <a:effectRef idx="2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41" name="橢圓 40"/>
          <p:cNvSpPr/>
          <p:nvPr/>
        </p:nvSpPr>
        <p:spPr>
          <a:xfrm>
            <a:off x="4916923" y="3986104"/>
            <a:ext cx="99172" cy="99172"/>
          </a:xfrm>
          <a:prstGeom prst="ellipse">
            <a:avLst/>
          </a:prstGeom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accent6">
              <a:hueOff val="0"/>
              <a:satOff val="0"/>
              <a:lumOff val="0"/>
              <a:alphaOff val="0"/>
            </a:schemeClr>
          </a:lnRef>
          <a:fillRef idx="3">
            <a:schemeClr val="accent6">
              <a:hueOff val="0"/>
              <a:satOff val="0"/>
              <a:lumOff val="0"/>
              <a:alphaOff val="0"/>
            </a:schemeClr>
          </a:fillRef>
          <a:effectRef idx="2">
            <a:schemeClr val="accent6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42" name="橢圓 41"/>
          <p:cNvSpPr/>
          <p:nvPr/>
        </p:nvSpPr>
        <p:spPr>
          <a:xfrm>
            <a:off x="5506017" y="2751563"/>
            <a:ext cx="99172" cy="99172"/>
          </a:xfrm>
          <a:prstGeom prst="ellipse">
            <a:avLst/>
          </a:prstGeom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accent2">
              <a:hueOff val="0"/>
              <a:satOff val="0"/>
              <a:lumOff val="0"/>
              <a:alphaOff val="0"/>
            </a:schemeClr>
          </a:lnRef>
          <a:fillRef idx="3">
            <a:schemeClr val="accent2">
              <a:hueOff val="0"/>
              <a:satOff val="0"/>
              <a:lumOff val="0"/>
              <a:alphaOff val="0"/>
            </a:schemeClr>
          </a:fillRef>
          <a:effectRef idx="2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43" name="橢圓 42"/>
          <p:cNvSpPr/>
          <p:nvPr/>
        </p:nvSpPr>
        <p:spPr>
          <a:xfrm>
            <a:off x="5346867" y="1211081"/>
            <a:ext cx="99172" cy="99172"/>
          </a:xfrm>
          <a:prstGeom prst="ellipse">
            <a:avLst/>
          </a:prstGeom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accent3">
              <a:hueOff val="0"/>
              <a:satOff val="0"/>
              <a:lumOff val="0"/>
              <a:alphaOff val="0"/>
            </a:schemeClr>
          </a:lnRef>
          <a:fillRef idx="3">
            <a:schemeClr val="accent3">
              <a:hueOff val="0"/>
              <a:satOff val="0"/>
              <a:lumOff val="0"/>
              <a:alphaOff val="0"/>
            </a:schemeClr>
          </a:fillRef>
          <a:effectRef idx="2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44" name="橢圓 43"/>
          <p:cNvSpPr/>
          <p:nvPr/>
        </p:nvSpPr>
        <p:spPr>
          <a:xfrm>
            <a:off x="5488202" y="1110818"/>
            <a:ext cx="99172" cy="99172"/>
          </a:xfrm>
          <a:prstGeom prst="ellipse">
            <a:avLst/>
          </a:prstGeom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accent4">
              <a:hueOff val="0"/>
              <a:satOff val="0"/>
              <a:lumOff val="0"/>
              <a:alphaOff val="0"/>
            </a:schemeClr>
          </a:lnRef>
          <a:fillRef idx="3">
            <a:schemeClr val="accent4">
              <a:hueOff val="0"/>
              <a:satOff val="0"/>
              <a:lumOff val="0"/>
              <a:alphaOff val="0"/>
            </a:schemeClr>
          </a:fillRef>
          <a:effectRef idx="2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45" name="橢圓 44"/>
          <p:cNvSpPr/>
          <p:nvPr/>
        </p:nvSpPr>
        <p:spPr>
          <a:xfrm>
            <a:off x="5629537" y="1010556"/>
            <a:ext cx="99172" cy="99172"/>
          </a:xfrm>
          <a:prstGeom prst="ellipse">
            <a:avLst/>
          </a:prstGeom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accent5">
              <a:hueOff val="0"/>
              <a:satOff val="0"/>
              <a:lumOff val="0"/>
              <a:alphaOff val="0"/>
            </a:schemeClr>
          </a:lnRef>
          <a:fillRef idx="3">
            <a:schemeClr val="accent5">
              <a:hueOff val="0"/>
              <a:satOff val="0"/>
              <a:lumOff val="0"/>
              <a:alphaOff val="0"/>
            </a:schemeClr>
          </a:fillRef>
          <a:effectRef idx="2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46" name="橢圓 45"/>
          <p:cNvSpPr/>
          <p:nvPr/>
        </p:nvSpPr>
        <p:spPr>
          <a:xfrm>
            <a:off x="5770872" y="1110818"/>
            <a:ext cx="99172" cy="99172"/>
          </a:xfrm>
          <a:prstGeom prst="ellipse">
            <a:avLst/>
          </a:prstGeom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accent6">
              <a:hueOff val="0"/>
              <a:satOff val="0"/>
              <a:lumOff val="0"/>
              <a:alphaOff val="0"/>
            </a:schemeClr>
          </a:lnRef>
          <a:fillRef idx="3">
            <a:schemeClr val="accent6">
              <a:hueOff val="0"/>
              <a:satOff val="0"/>
              <a:lumOff val="0"/>
              <a:alphaOff val="0"/>
            </a:schemeClr>
          </a:fillRef>
          <a:effectRef idx="2">
            <a:schemeClr val="accent6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47" name="橢圓 46"/>
          <p:cNvSpPr/>
          <p:nvPr/>
        </p:nvSpPr>
        <p:spPr>
          <a:xfrm>
            <a:off x="5912801" y="1211081"/>
            <a:ext cx="99172" cy="99172"/>
          </a:xfrm>
          <a:prstGeom prst="ellipse">
            <a:avLst/>
          </a:prstGeom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accent2">
              <a:hueOff val="0"/>
              <a:satOff val="0"/>
              <a:lumOff val="0"/>
              <a:alphaOff val="0"/>
            </a:schemeClr>
          </a:lnRef>
          <a:fillRef idx="3">
            <a:schemeClr val="accent2">
              <a:hueOff val="0"/>
              <a:satOff val="0"/>
              <a:lumOff val="0"/>
              <a:alphaOff val="0"/>
            </a:schemeClr>
          </a:fillRef>
          <a:effectRef idx="2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48" name="橢圓 47"/>
          <p:cNvSpPr/>
          <p:nvPr/>
        </p:nvSpPr>
        <p:spPr>
          <a:xfrm>
            <a:off x="5629537" y="1222325"/>
            <a:ext cx="99172" cy="99172"/>
          </a:xfrm>
          <a:prstGeom prst="ellipse">
            <a:avLst/>
          </a:prstGeom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accent3">
              <a:hueOff val="0"/>
              <a:satOff val="0"/>
              <a:lumOff val="0"/>
              <a:alphaOff val="0"/>
            </a:schemeClr>
          </a:lnRef>
          <a:fillRef idx="3">
            <a:schemeClr val="accent3">
              <a:hueOff val="0"/>
              <a:satOff val="0"/>
              <a:lumOff val="0"/>
              <a:alphaOff val="0"/>
            </a:schemeClr>
          </a:fillRef>
          <a:effectRef idx="2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49" name="橢圓 48"/>
          <p:cNvSpPr/>
          <p:nvPr/>
        </p:nvSpPr>
        <p:spPr>
          <a:xfrm>
            <a:off x="5629537" y="1434095"/>
            <a:ext cx="99172" cy="99172"/>
          </a:xfrm>
          <a:prstGeom prst="ellipse">
            <a:avLst/>
          </a:prstGeom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accent4">
              <a:hueOff val="0"/>
              <a:satOff val="0"/>
              <a:lumOff val="0"/>
              <a:alphaOff val="0"/>
            </a:schemeClr>
          </a:lnRef>
          <a:fillRef idx="3">
            <a:schemeClr val="accent4">
              <a:hueOff val="0"/>
              <a:satOff val="0"/>
              <a:lumOff val="0"/>
              <a:alphaOff val="0"/>
            </a:schemeClr>
          </a:fillRef>
          <a:effectRef idx="2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50" name="群組 49"/>
          <p:cNvGrpSpPr/>
          <p:nvPr/>
        </p:nvGrpSpPr>
        <p:grpSpPr>
          <a:xfrm>
            <a:off x="2636263" y="5274916"/>
            <a:ext cx="2134871" cy="572527"/>
            <a:chOff x="2128213" y="4726236"/>
            <a:chExt cx="2134871" cy="57252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51" name="圓角矩形 50"/>
            <p:cNvSpPr/>
            <p:nvPr/>
          </p:nvSpPr>
          <p:spPr>
            <a:xfrm>
              <a:off x="2128213" y="4726236"/>
              <a:ext cx="2134871" cy="572527"/>
            </a:xfrm>
            <a:prstGeom prst="roundRect">
              <a:avLst/>
            </a:prstGeom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2" name="圓角矩形 17"/>
            <p:cNvSpPr/>
            <p:nvPr/>
          </p:nvSpPr>
          <p:spPr>
            <a:xfrm>
              <a:off x="2156161" y="4754184"/>
              <a:ext cx="2078975" cy="51663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1881" tIns="53340" rIns="53340" bIns="53340" numCol="1" spcCol="1270" anchor="ctr" anchorCtr="0">
              <a:noAutofit/>
            </a:bodyPr>
            <a:lstStyle/>
            <a:p>
              <a:pPr lvl="0" algn="l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TW" altLang="en-US" sz="2000" b="1" kern="120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itchFamily="34" charset="-120"/>
                  <a:ea typeface="微軟正黑體" pitchFamily="34" charset="-120"/>
                </a:rPr>
                <a:t>邁向智慧生活</a:t>
              </a:r>
              <a:endParaRPr lang="zh-TW" altLang="en-US" sz="2000" b="1" kern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53" name="橢圓 52"/>
          <p:cNvSpPr/>
          <p:nvPr/>
        </p:nvSpPr>
        <p:spPr>
          <a:xfrm>
            <a:off x="2044497" y="4713399"/>
            <a:ext cx="989939" cy="989975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z="152400" prstMaterial="metal">
            <a:bevelT w="88900" h="889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tint val="50000"/>
              <a:hueOff val="0"/>
              <a:satOff val="0"/>
              <a:lumOff val="0"/>
              <a:alphaOff val="0"/>
            </a:schemeClr>
          </a:fillRef>
          <a:effectRef idx="0">
            <a:schemeClr val="accent2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54" name="群組 53"/>
          <p:cNvGrpSpPr/>
          <p:nvPr/>
        </p:nvGrpSpPr>
        <p:grpSpPr>
          <a:xfrm>
            <a:off x="4552600" y="4583854"/>
            <a:ext cx="2134871" cy="572527"/>
            <a:chOff x="4044550" y="4035174"/>
            <a:chExt cx="2134871" cy="57252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55" name="圓角矩形 54"/>
            <p:cNvSpPr/>
            <p:nvPr/>
          </p:nvSpPr>
          <p:spPr>
            <a:xfrm>
              <a:off x="4044550" y="4035174"/>
              <a:ext cx="2134871" cy="572527"/>
            </a:xfrm>
            <a:prstGeom prst="roundRect">
              <a:avLst/>
            </a:prstGeom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0"/>
                <a:satOff val="0"/>
                <a:lumOff val="0"/>
                <a:alphaOff val="0"/>
              </a:schemeClr>
            </a:fillRef>
            <a:effectRef idx="2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6" name="圓角矩形 20"/>
            <p:cNvSpPr/>
            <p:nvPr/>
          </p:nvSpPr>
          <p:spPr>
            <a:xfrm>
              <a:off x="4072498" y="4063122"/>
              <a:ext cx="2078975" cy="51663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1881" tIns="53340" rIns="53340" bIns="53340" numCol="1" spcCol="1270" anchor="ctr" anchorCtr="0">
              <a:noAutofit/>
            </a:bodyPr>
            <a:lstStyle/>
            <a:p>
              <a:pPr lvl="0" algn="l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TW" altLang="en-US" sz="2000" b="1" kern="120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itchFamily="34" charset="-120"/>
                  <a:ea typeface="微軟正黑體" pitchFamily="34" charset="-120"/>
                </a:rPr>
                <a:t>擁抱智慧生活</a:t>
              </a:r>
              <a:endParaRPr lang="zh-TW" altLang="en-US" sz="2000" b="1" kern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57" name="橢圓 56"/>
          <p:cNvSpPr/>
          <p:nvPr/>
        </p:nvSpPr>
        <p:spPr>
          <a:xfrm>
            <a:off x="3960834" y="4022337"/>
            <a:ext cx="989939" cy="989975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z="152400" prstMaterial="metal">
            <a:bevelT w="88900" h="889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tint val="50000"/>
              <a:hueOff val="0"/>
              <a:satOff val="0"/>
              <a:lumOff val="0"/>
              <a:alphaOff val="0"/>
            </a:schemeClr>
          </a:fillRef>
          <a:effectRef idx="0">
            <a:schemeClr val="accent3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58" name="群組 57"/>
          <p:cNvGrpSpPr/>
          <p:nvPr/>
        </p:nvGrpSpPr>
        <p:grpSpPr>
          <a:xfrm>
            <a:off x="5368541" y="3494085"/>
            <a:ext cx="2304000" cy="572527"/>
            <a:chOff x="4860492" y="2945405"/>
            <a:chExt cx="2134871" cy="57252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59" name="圓角矩形 58"/>
            <p:cNvSpPr/>
            <p:nvPr/>
          </p:nvSpPr>
          <p:spPr>
            <a:xfrm>
              <a:off x="4860492" y="2945405"/>
              <a:ext cx="2134871" cy="572527"/>
            </a:xfrm>
            <a:prstGeom prst="roundRect">
              <a:avLst/>
            </a:prstGeom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0" name="圓角矩形 23"/>
            <p:cNvSpPr/>
            <p:nvPr/>
          </p:nvSpPr>
          <p:spPr>
            <a:xfrm>
              <a:off x="4888440" y="2973353"/>
              <a:ext cx="2078975" cy="51663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1881" tIns="53340" rIns="53340" bIns="53340" numCol="1" spcCol="1270" anchor="ctr" anchorCtr="0">
              <a:noAutofit/>
            </a:bodyPr>
            <a:lstStyle/>
            <a:p>
              <a:pPr lvl="0" algn="l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TW" altLang="en-US" sz="2000" b="1" kern="120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itchFamily="34" charset="-120"/>
                  <a:ea typeface="微軟正黑體" pitchFamily="34" charset="-120"/>
                </a:rPr>
                <a:t>自由 科技 感動</a:t>
              </a:r>
              <a:endParaRPr lang="zh-TW" altLang="en-US" sz="2000" b="1" kern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61" name="橢圓 60"/>
          <p:cNvSpPr/>
          <p:nvPr/>
        </p:nvSpPr>
        <p:spPr>
          <a:xfrm>
            <a:off x="4776776" y="2932568"/>
            <a:ext cx="989939" cy="989975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z="152400" prstMaterial="metal">
            <a:bevelT w="88900" h="889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5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62" name="群組 61"/>
          <p:cNvGrpSpPr/>
          <p:nvPr/>
        </p:nvGrpSpPr>
        <p:grpSpPr>
          <a:xfrm>
            <a:off x="5726631" y="2195826"/>
            <a:ext cx="2700000" cy="572527"/>
            <a:chOff x="5218581" y="1647146"/>
            <a:chExt cx="2134871" cy="57252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63" name="圓角矩形 62"/>
            <p:cNvSpPr/>
            <p:nvPr/>
          </p:nvSpPr>
          <p:spPr>
            <a:xfrm>
              <a:off x="5218581" y="1647146"/>
              <a:ext cx="2134871" cy="572527"/>
            </a:xfrm>
            <a:prstGeom prst="roundRect">
              <a:avLst/>
            </a:prstGeom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0"/>
                <a:satOff val="0"/>
                <a:lumOff val="0"/>
                <a:alphaOff val="0"/>
              </a:schemeClr>
            </a:fillRef>
            <a:effectRef idx="2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8" name="圓角矩形 26"/>
            <p:cNvSpPr/>
            <p:nvPr/>
          </p:nvSpPr>
          <p:spPr>
            <a:xfrm>
              <a:off x="5246529" y="1675094"/>
              <a:ext cx="2078975" cy="51663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1881" tIns="53340" rIns="53340" bIns="53340" numCol="1" spcCol="1270" anchor="ctr" anchorCtr="0">
              <a:noAutofit/>
            </a:bodyPr>
            <a:lstStyle/>
            <a:p>
              <a:pPr lvl="0" algn="l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TW" altLang="en-US" sz="2000" b="1" kern="120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itchFamily="34" charset="-120"/>
                  <a:ea typeface="微軟正黑體" pitchFamily="34" charset="-120"/>
                </a:rPr>
                <a:t>智慧生活 串接你我</a:t>
              </a:r>
              <a:endParaRPr lang="zh-TW" altLang="en-US" sz="2000" b="1" kern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99" name="橢圓 98"/>
          <p:cNvSpPr/>
          <p:nvPr/>
        </p:nvSpPr>
        <p:spPr>
          <a:xfrm>
            <a:off x="5134864" y="1634309"/>
            <a:ext cx="989939" cy="989975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z="152400" prstMaterial="metal">
            <a:bevelT w="88900" h="889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tint val="50000"/>
              <a:hueOff val="0"/>
              <a:satOff val="0"/>
              <a:lumOff val="0"/>
              <a:alphaOff val="0"/>
            </a:schemeClr>
          </a:fillRef>
          <a:effectRef idx="0">
            <a:schemeClr val="accent5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00" name="矩形 99"/>
          <p:cNvSpPr/>
          <p:nvPr/>
        </p:nvSpPr>
        <p:spPr>
          <a:xfrm>
            <a:off x="2176225" y="4902741"/>
            <a:ext cx="72648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TW" sz="36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98</a:t>
            </a:r>
            <a:endParaRPr lang="zh-TW" altLang="en-US" sz="360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01" name="矩形 100"/>
          <p:cNvSpPr/>
          <p:nvPr/>
        </p:nvSpPr>
        <p:spPr>
          <a:xfrm>
            <a:off x="4092561" y="4181229"/>
            <a:ext cx="72648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TW" sz="36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99</a:t>
            </a:r>
            <a:endParaRPr lang="zh-TW" altLang="en-US" sz="360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02" name="矩形 101"/>
          <p:cNvSpPr/>
          <p:nvPr/>
        </p:nvSpPr>
        <p:spPr>
          <a:xfrm>
            <a:off x="4788908" y="3104389"/>
            <a:ext cx="98251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TW" sz="36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100</a:t>
            </a:r>
            <a:endParaRPr lang="zh-TW" altLang="en-US" sz="360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03" name="矩形 102"/>
          <p:cNvSpPr/>
          <p:nvPr/>
        </p:nvSpPr>
        <p:spPr>
          <a:xfrm>
            <a:off x="5151075" y="1806130"/>
            <a:ext cx="96494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TW" sz="36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101</a:t>
            </a:r>
            <a:endParaRPr lang="zh-TW" altLang="en-US" sz="360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098"/>
          <a:stretch/>
        </p:blipFill>
        <p:spPr bwMode="auto">
          <a:xfrm>
            <a:off x="972530" y="758397"/>
            <a:ext cx="3846513" cy="94241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reflection blurRad="6350" stA="52000" endA="300" endPos="3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57688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標題 2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平板電腦與智慧型手機</a:t>
            </a:r>
            <a:endParaRPr lang="zh-TW" altLang="en-US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0672" y="1700808"/>
            <a:ext cx="6093922" cy="4355362"/>
          </a:xfrm>
          <a:prstGeom prst="rect">
            <a:avLst/>
          </a:prstGeom>
        </p:spPr>
      </p:pic>
      <p:pic>
        <p:nvPicPr>
          <p:cNvPr id="11" name="圖片 10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7682" b="99451" l="6961" r="91863">
                        <a14:foregroundMark x1="54706" y1="77229" x2="52451" y2="80247"/>
                        <a14:foregroundMark x1="52549" y1="81070" x2="53922" y2="90398"/>
                        <a14:foregroundMark x1="54314" y1="91632" x2="55980" y2="95336"/>
                        <a14:foregroundMark x1="56078" y1="95748" x2="57157" y2="97119"/>
                        <a14:foregroundMark x1="84902" y1="85322" x2="63333" y2="95885"/>
                        <a14:foregroundMark x1="8824" y1="36763" x2="18333" y2="75446"/>
                        <a14:backgroundMark x1="56373" y1="75446" x2="54412" y2="76269"/>
                        <a14:backgroundMark x1="12255" y1="54184" x2="12255" y2="54184"/>
                        <a14:backgroundMark x1="8333" y1="37311" x2="8333" y2="37311"/>
                        <a14:backgroundMark x1="11863" y1="52949" x2="12843" y2="56927"/>
                        <a14:backgroundMark x1="11569" y1="51303" x2="13039" y2="60219"/>
                      </a14:backgroundRemoval>
                    </a14:imgEffect>
                    <a14:imgEffect>
                      <a14:sharpenSoften amount="-50000"/>
                    </a14:imgEffect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0672" y="1700808"/>
            <a:ext cx="6093922" cy="4355362"/>
          </a:xfrm>
          <a:prstGeom prst="rect">
            <a:avLst/>
          </a:prstGeom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435296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TW" altLang="zh-TW" sz="3200" smtClean="0"/>
              <a:t>全球智慧型手機</a:t>
            </a:r>
            <a:endParaRPr lang="zh-TW" altLang="en-US" sz="3200"/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2659915"/>
              </p:ext>
            </p:extLst>
          </p:nvPr>
        </p:nvGraphicFramePr>
        <p:xfrm>
          <a:off x="1064568" y="1772814"/>
          <a:ext cx="7848870" cy="3707122"/>
        </p:xfrm>
        <a:graphic>
          <a:graphicData uri="http://schemas.openxmlformats.org/drawingml/2006/table">
            <a:tbl>
              <a:tblPr firstRow="1" firstCol="1" lastRow="1" bandRow="1">
                <a:blipFill>
                  <a:blip r:embed="rId3"/>
                  <a:stretch>
                    <a:fillRect/>
                  </a:stretch>
                </a:blipFill>
                <a:tableStyleId>{E929F9F4-4A8F-4326-A1B4-22849713DDAB}</a:tableStyleId>
              </a:tblPr>
              <a:tblGrid>
                <a:gridCol w="1569774"/>
                <a:gridCol w="1569774"/>
                <a:gridCol w="1569774"/>
                <a:gridCol w="1569774"/>
                <a:gridCol w="1569774"/>
              </a:tblGrid>
              <a:tr h="718727">
                <a:tc>
                  <a:txBody>
                    <a:bodyPr/>
                    <a:lstStyle/>
                    <a:p>
                      <a:pPr algn="ctr"/>
                      <a:r>
                        <a:rPr lang="zh-TW" altLang="en-US" smtClean="0">
                          <a:solidFill>
                            <a:schemeClr val="bg1"/>
                          </a:solidFill>
                          <a:effectLst/>
                        </a:rPr>
                        <a:t>作業系統</a:t>
                      </a:r>
                      <a:endParaRPr lang="zh-TW" altLang="en-US">
                        <a:solidFill>
                          <a:schemeClr val="bg1"/>
                        </a:solidFill>
                      </a:endParaRPr>
                    </a:p>
                  </a:txBody>
                  <a:tcPr marL="15240" marR="15240" marT="15240" marB="1524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>
                          <a:solidFill>
                            <a:schemeClr val="bg1"/>
                          </a:solidFill>
                          <a:effectLst/>
                        </a:rPr>
                        <a:t>2010 </a:t>
                      </a:r>
                      <a:br>
                        <a:rPr lang="en-US" altLang="zh-TW">
                          <a:solidFill>
                            <a:schemeClr val="bg1"/>
                          </a:solidFill>
                          <a:effectLst/>
                        </a:rPr>
                      </a:br>
                      <a:r>
                        <a:rPr lang="zh-TW" altLang="en-US">
                          <a:solidFill>
                            <a:schemeClr val="bg1"/>
                          </a:solidFill>
                          <a:effectLst/>
                        </a:rPr>
                        <a:t>銷售量 </a:t>
                      </a:r>
                      <a:endParaRPr lang="zh-TW" altLang="en-US">
                        <a:solidFill>
                          <a:schemeClr val="bg1"/>
                        </a:solidFill>
                      </a:endParaRPr>
                    </a:p>
                  </a:txBody>
                  <a:tcPr marL="15240" marR="15240" marT="15240" marB="1524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>
                          <a:solidFill>
                            <a:schemeClr val="bg1"/>
                          </a:solidFill>
                          <a:effectLst/>
                        </a:rPr>
                        <a:t>2010 </a:t>
                      </a:r>
                      <a:br>
                        <a:rPr lang="en-US" altLang="zh-TW">
                          <a:solidFill>
                            <a:schemeClr val="bg1"/>
                          </a:solidFill>
                          <a:effectLst/>
                        </a:rPr>
                      </a:br>
                      <a:r>
                        <a:rPr lang="zh-TW" altLang="en-US">
                          <a:solidFill>
                            <a:schemeClr val="bg1"/>
                          </a:solidFill>
                          <a:effectLst/>
                        </a:rPr>
                        <a:t>市占</a:t>
                      </a:r>
                      <a:r>
                        <a:rPr lang="zh-TW" altLang="en-US" smtClean="0">
                          <a:solidFill>
                            <a:schemeClr val="bg1"/>
                          </a:solidFill>
                          <a:effectLst/>
                        </a:rPr>
                        <a:t>率（</a:t>
                      </a:r>
                      <a:r>
                        <a:rPr lang="en-US" altLang="zh-TW">
                          <a:solidFill>
                            <a:schemeClr val="bg1"/>
                          </a:solidFill>
                          <a:effectLst/>
                        </a:rPr>
                        <a:t>%</a:t>
                      </a:r>
                      <a:r>
                        <a:rPr lang="zh-TW" altLang="en-US">
                          <a:solidFill>
                            <a:schemeClr val="bg1"/>
                          </a:solidFill>
                          <a:effectLst/>
                        </a:rPr>
                        <a:t>）</a:t>
                      </a:r>
                      <a:endParaRPr lang="zh-TW" altLang="en-US">
                        <a:solidFill>
                          <a:schemeClr val="bg1"/>
                        </a:solidFill>
                      </a:endParaRPr>
                    </a:p>
                  </a:txBody>
                  <a:tcPr marL="15240" marR="15240" marT="15240" marB="1524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>
                          <a:solidFill>
                            <a:schemeClr val="bg1"/>
                          </a:solidFill>
                          <a:effectLst/>
                        </a:rPr>
                        <a:t>2009 </a:t>
                      </a:r>
                      <a:br>
                        <a:rPr lang="en-US" altLang="zh-TW">
                          <a:solidFill>
                            <a:schemeClr val="bg1"/>
                          </a:solidFill>
                          <a:effectLst/>
                        </a:rPr>
                      </a:br>
                      <a:r>
                        <a:rPr lang="zh-TW" altLang="en-US">
                          <a:solidFill>
                            <a:schemeClr val="bg1"/>
                          </a:solidFill>
                          <a:effectLst/>
                        </a:rPr>
                        <a:t>銷售量 </a:t>
                      </a:r>
                      <a:endParaRPr lang="zh-TW" altLang="en-US">
                        <a:solidFill>
                          <a:schemeClr val="bg1"/>
                        </a:solidFill>
                      </a:endParaRPr>
                    </a:p>
                  </a:txBody>
                  <a:tcPr marL="15240" marR="15240" marT="15240" marB="1524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>
                          <a:solidFill>
                            <a:schemeClr val="bg1"/>
                          </a:solidFill>
                          <a:effectLst/>
                        </a:rPr>
                        <a:t>2009 </a:t>
                      </a:r>
                      <a:br>
                        <a:rPr lang="en-US" altLang="zh-TW">
                          <a:solidFill>
                            <a:schemeClr val="bg1"/>
                          </a:solidFill>
                          <a:effectLst/>
                        </a:rPr>
                      </a:br>
                      <a:r>
                        <a:rPr lang="zh-TW" altLang="en-US">
                          <a:solidFill>
                            <a:schemeClr val="bg1"/>
                          </a:solidFill>
                          <a:effectLst/>
                        </a:rPr>
                        <a:t>市占</a:t>
                      </a:r>
                      <a:r>
                        <a:rPr lang="zh-TW" altLang="en-US" smtClean="0">
                          <a:solidFill>
                            <a:schemeClr val="bg1"/>
                          </a:solidFill>
                          <a:effectLst/>
                        </a:rPr>
                        <a:t>率（</a:t>
                      </a:r>
                      <a:r>
                        <a:rPr lang="en-US" altLang="zh-TW">
                          <a:solidFill>
                            <a:schemeClr val="bg1"/>
                          </a:solidFill>
                          <a:effectLst/>
                        </a:rPr>
                        <a:t>%</a:t>
                      </a:r>
                      <a:r>
                        <a:rPr lang="zh-TW" altLang="en-US">
                          <a:solidFill>
                            <a:schemeClr val="bg1"/>
                          </a:solidFill>
                          <a:effectLst/>
                        </a:rPr>
                        <a:t>）</a:t>
                      </a:r>
                      <a:endParaRPr lang="zh-TW" altLang="en-US">
                        <a:solidFill>
                          <a:schemeClr val="bg1"/>
                        </a:solidFill>
                      </a:endParaRPr>
                    </a:p>
                  </a:txBody>
                  <a:tcPr marL="15240" marR="15240" marT="15240" marB="1524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8278"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solidFill>
                            <a:schemeClr val="bg1"/>
                          </a:solidFill>
                          <a:effectLst/>
                        </a:rPr>
                        <a:t>Symbian</a:t>
                      </a:r>
                      <a:endParaRPr lang="en-US">
                        <a:solidFill>
                          <a:schemeClr val="bg1"/>
                        </a:solidFill>
                      </a:endParaRPr>
                    </a:p>
                  </a:txBody>
                  <a:tcPr marL="15240" marR="15240" marT="15240" marB="1524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TW" b="1">
                          <a:solidFill>
                            <a:schemeClr val="bg1"/>
                          </a:solidFill>
                          <a:effectLst/>
                        </a:rPr>
                        <a:t>111,576.7</a:t>
                      </a:r>
                      <a:endParaRPr lang="zh-TW" altLang="en-US" b="1">
                        <a:solidFill>
                          <a:schemeClr val="bg1"/>
                        </a:solidFill>
                      </a:endParaRPr>
                    </a:p>
                  </a:txBody>
                  <a:tcPr marL="15240" marR="15240" marT="15240" marB="1524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TW" b="1">
                          <a:solidFill>
                            <a:schemeClr val="bg1"/>
                          </a:solidFill>
                          <a:effectLst/>
                        </a:rPr>
                        <a:t>37.6</a:t>
                      </a:r>
                      <a:endParaRPr lang="zh-TW" altLang="en-US" b="1">
                        <a:solidFill>
                          <a:schemeClr val="bg1"/>
                        </a:solidFill>
                      </a:endParaRPr>
                    </a:p>
                  </a:txBody>
                  <a:tcPr marL="15240" marR="15240" marT="15240" marB="1524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TW" b="1">
                          <a:solidFill>
                            <a:schemeClr val="bg1"/>
                          </a:solidFill>
                          <a:effectLst/>
                        </a:rPr>
                        <a:t>80,878.3</a:t>
                      </a:r>
                      <a:endParaRPr lang="zh-TW" altLang="en-US" b="1">
                        <a:solidFill>
                          <a:schemeClr val="bg1"/>
                        </a:solidFill>
                      </a:endParaRPr>
                    </a:p>
                  </a:txBody>
                  <a:tcPr marL="15240" marR="15240" marT="15240" marB="1524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TW" b="1">
                          <a:solidFill>
                            <a:schemeClr val="bg1"/>
                          </a:solidFill>
                          <a:effectLst/>
                        </a:rPr>
                        <a:t>46.9</a:t>
                      </a:r>
                      <a:endParaRPr lang="zh-TW" altLang="en-US" b="1">
                        <a:solidFill>
                          <a:schemeClr val="bg1"/>
                        </a:solidFill>
                      </a:endParaRPr>
                    </a:p>
                  </a:txBody>
                  <a:tcPr marL="15240" marR="15240" marT="15240" marB="1524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8278"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solidFill>
                            <a:schemeClr val="bg1"/>
                          </a:solidFill>
                          <a:effectLst/>
                        </a:rPr>
                        <a:t>Android</a:t>
                      </a:r>
                      <a:endParaRPr lang="en-US">
                        <a:solidFill>
                          <a:schemeClr val="bg1"/>
                        </a:solidFill>
                      </a:endParaRPr>
                    </a:p>
                  </a:txBody>
                  <a:tcPr marL="15240" marR="15240" marT="15240" marB="1524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TW" b="1">
                          <a:solidFill>
                            <a:schemeClr val="bg1"/>
                          </a:solidFill>
                          <a:effectLst/>
                        </a:rPr>
                        <a:t>67,224.5</a:t>
                      </a:r>
                      <a:endParaRPr lang="zh-TW" altLang="en-US" b="1">
                        <a:solidFill>
                          <a:schemeClr val="bg1"/>
                        </a:solidFill>
                      </a:endParaRPr>
                    </a:p>
                  </a:txBody>
                  <a:tcPr marL="15240" marR="15240" marT="15240" marB="1524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TW" b="1">
                          <a:solidFill>
                            <a:schemeClr val="bg1"/>
                          </a:solidFill>
                          <a:effectLst/>
                        </a:rPr>
                        <a:t>22.7</a:t>
                      </a:r>
                      <a:endParaRPr lang="zh-TW" altLang="en-US" b="1">
                        <a:solidFill>
                          <a:schemeClr val="bg1"/>
                        </a:solidFill>
                      </a:endParaRPr>
                    </a:p>
                  </a:txBody>
                  <a:tcPr marL="15240" marR="15240" marT="15240" marB="1524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TW" b="1">
                          <a:solidFill>
                            <a:schemeClr val="bg1"/>
                          </a:solidFill>
                          <a:effectLst/>
                        </a:rPr>
                        <a:t>6,798.4</a:t>
                      </a:r>
                      <a:endParaRPr lang="zh-TW" altLang="en-US" b="1">
                        <a:solidFill>
                          <a:schemeClr val="bg1"/>
                        </a:solidFill>
                      </a:endParaRPr>
                    </a:p>
                  </a:txBody>
                  <a:tcPr marL="15240" marR="15240" marT="15240" marB="1524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TW" b="1">
                          <a:solidFill>
                            <a:schemeClr val="bg1"/>
                          </a:solidFill>
                          <a:effectLst/>
                        </a:rPr>
                        <a:t>3.9</a:t>
                      </a:r>
                      <a:endParaRPr lang="zh-TW" altLang="en-US" b="1">
                        <a:solidFill>
                          <a:schemeClr val="bg1"/>
                        </a:solidFill>
                      </a:endParaRPr>
                    </a:p>
                  </a:txBody>
                  <a:tcPr marL="15240" marR="15240" marT="15240" marB="1524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718727"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solidFill>
                            <a:schemeClr val="bg1"/>
                          </a:solidFill>
                          <a:effectLst/>
                        </a:rPr>
                        <a:t>Research In Motion</a:t>
                      </a:r>
                      <a:endParaRPr lang="en-US">
                        <a:solidFill>
                          <a:schemeClr val="bg1"/>
                        </a:solidFill>
                      </a:endParaRPr>
                    </a:p>
                  </a:txBody>
                  <a:tcPr marL="15240" marR="15240" marT="15240" marB="1524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TW" b="1">
                          <a:solidFill>
                            <a:schemeClr val="bg1"/>
                          </a:solidFill>
                          <a:effectLst/>
                        </a:rPr>
                        <a:t>47,451.6</a:t>
                      </a:r>
                      <a:endParaRPr lang="zh-TW" altLang="en-US" b="1">
                        <a:solidFill>
                          <a:schemeClr val="bg1"/>
                        </a:solidFill>
                      </a:endParaRPr>
                    </a:p>
                  </a:txBody>
                  <a:tcPr marL="15240" marR="15240" marT="15240" marB="1524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TW" b="1">
                          <a:solidFill>
                            <a:schemeClr val="bg1"/>
                          </a:solidFill>
                          <a:effectLst/>
                        </a:rPr>
                        <a:t>16.0</a:t>
                      </a:r>
                      <a:endParaRPr lang="zh-TW" altLang="en-US" b="1">
                        <a:solidFill>
                          <a:schemeClr val="bg1"/>
                        </a:solidFill>
                      </a:endParaRPr>
                    </a:p>
                  </a:txBody>
                  <a:tcPr marL="15240" marR="15240" marT="15240" marB="1524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TW" b="1">
                          <a:solidFill>
                            <a:schemeClr val="bg1"/>
                          </a:solidFill>
                          <a:effectLst/>
                        </a:rPr>
                        <a:t>34,346.6</a:t>
                      </a:r>
                      <a:endParaRPr lang="zh-TW" altLang="en-US" b="1">
                        <a:solidFill>
                          <a:schemeClr val="bg1"/>
                        </a:solidFill>
                      </a:endParaRPr>
                    </a:p>
                  </a:txBody>
                  <a:tcPr marL="15240" marR="15240" marT="15240" marB="1524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TW" b="1">
                          <a:solidFill>
                            <a:schemeClr val="bg1"/>
                          </a:solidFill>
                          <a:effectLst/>
                        </a:rPr>
                        <a:t>19.9</a:t>
                      </a:r>
                      <a:endParaRPr lang="zh-TW" altLang="en-US" b="1">
                        <a:solidFill>
                          <a:schemeClr val="bg1"/>
                        </a:solidFill>
                      </a:endParaRPr>
                    </a:p>
                  </a:txBody>
                  <a:tcPr marL="15240" marR="15240" marT="15240" marB="1524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8278"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solidFill>
                            <a:schemeClr val="bg1"/>
                          </a:solidFill>
                          <a:effectLst/>
                        </a:rPr>
                        <a:t>iOS</a:t>
                      </a:r>
                      <a:endParaRPr lang="en-US">
                        <a:solidFill>
                          <a:schemeClr val="bg1"/>
                        </a:solidFill>
                      </a:endParaRPr>
                    </a:p>
                  </a:txBody>
                  <a:tcPr marL="15240" marR="15240" marT="15240" marB="1524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TW" b="1">
                          <a:solidFill>
                            <a:schemeClr val="bg1"/>
                          </a:solidFill>
                          <a:effectLst/>
                        </a:rPr>
                        <a:t>46,598.3</a:t>
                      </a:r>
                      <a:endParaRPr lang="zh-TW" altLang="en-US" b="1">
                        <a:solidFill>
                          <a:schemeClr val="bg1"/>
                        </a:solidFill>
                      </a:endParaRPr>
                    </a:p>
                  </a:txBody>
                  <a:tcPr marL="15240" marR="15240" marT="15240" marB="1524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TW" b="1">
                          <a:solidFill>
                            <a:schemeClr val="bg1"/>
                          </a:solidFill>
                          <a:effectLst/>
                        </a:rPr>
                        <a:t>15.7</a:t>
                      </a:r>
                      <a:endParaRPr lang="zh-TW" altLang="en-US" b="1">
                        <a:solidFill>
                          <a:schemeClr val="bg1"/>
                        </a:solidFill>
                      </a:endParaRPr>
                    </a:p>
                  </a:txBody>
                  <a:tcPr marL="15240" marR="15240" marT="15240" marB="1524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TW" b="1">
                          <a:solidFill>
                            <a:schemeClr val="bg1"/>
                          </a:solidFill>
                          <a:effectLst/>
                        </a:rPr>
                        <a:t>24,889.7</a:t>
                      </a:r>
                      <a:endParaRPr lang="zh-TW" altLang="en-US" b="1">
                        <a:solidFill>
                          <a:schemeClr val="bg1"/>
                        </a:solidFill>
                      </a:endParaRPr>
                    </a:p>
                  </a:txBody>
                  <a:tcPr marL="15240" marR="15240" marT="15240" marB="1524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TW" b="1">
                          <a:solidFill>
                            <a:schemeClr val="bg1"/>
                          </a:solidFill>
                          <a:effectLst/>
                        </a:rPr>
                        <a:t>14.4</a:t>
                      </a:r>
                      <a:endParaRPr lang="zh-TW" altLang="en-US" b="1">
                        <a:solidFill>
                          <a:schemeClr val="bg1"/>
                        </a:solidFill>
                      </a:endParaRPr>
                    </a:p>
                  </a:txBody>
                  <a:tcPr marL="15240" marR="15240" marT="15240" marB="1524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8278"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solidFill>
                            <a:schemeClr val="bg1"/>
                          </a:solidFill>
                          <a:effectLst/>
                        </a:rPr>
                        <a:t>Microsoft</a:t>
                      </a:r>
                      <a:endParaRPr lang="en-US">
                        <a:solidFill>
                          <a:schemeClr val="bg1"/>
                        </a:solidFill>
                      </a:endParaRPr>
                    </a:p>
                  </a:txBody>
                  <a:tcPr marL="15240" marR="15240" marT="15240" marB="1524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TW" b="1">
                          <a:solidFill>
                            <a:schemeClr val="bg1"/>
                          </a:solidFill>
                          <a:effectLst/>
                        </a:rPr>
                        <a:t>12,378.2</a:t>
                      </a:r>
                      <a:endParaRPr lang="zh-TW" altLang="en-US" b="1">
                        <a:solidFill>
                          <a:schemeClr val="bg1"/>
                        </a:solidFill>
                      </a:endParaRPr>
                    </a:p>
                  </a:txBody>
                  <a:tcPr marL="15240" marR="15240" marT="15240" marB="1524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TW" b="1">
                          <a:solidFill>
                            <a:schemeClr val="bg1"/>
                          </a:solidFill>
                          <a:effectLst/>
                        </a:rPr>
                        <a:t>4.2</a:t>
                      </a:r>
                      <a:endParaRPr lang="zh-TW" altLang="en-US" b="1">
                        <a:solidFill>
                          <a:schemeClr val="bg1"/>
                        </a:solidFill>
                      </a:endParaRPr>
                    </a:p>
                  </a:txBody>
                  <a:tcPr marL="15240" marR="15240" marT="15240" marB="1524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TW" b="1">
                          <a:solidFill>
                            <a:schemeClr val="bg1"/>
                          </a:solidFill>
                          <a:effectLst/>
                        </a:rPr>
                        <a:t>15,031.0</a:t>
                      </a:r>
                      <a:endParaRPr lang="zh-TW" altLang="en-US" b="1">
                        <a:solidFill>
                          <a:schemeClr val="bg1"/>
                        </a:solidFill>
                      </a:endParaRPr>
                    </a:p>
                  </a:txBody>
                  <a:tcPr marL="15240" marR="15240" marT="15240" marB="1524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TW" b="1">
                          <a:solidFill>
                            <a:schemeClr val="bg1"/>
                          </a:solidFill>
                          <a:effectLst/>
                        </a:rPr>
                        <a:t>8.7</a:t>
                      </a:r>
                      <a:endParaRPr lang="zh-TW" altLang="en-US" b="1">
                        <a:solidFill>
                          <a:schemeClr val="bg1"/>
                        </a:solidFill>
                      </a:endParaRPr>
                    </a:p>
                  </a:txBody>
                  <a:tcPr marL="15240" marR="15240" marT="15240" marB="1524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8278">
                <a:tc>
                  <a:txBody>
                    <a:bodyPr/>
                    <a:lstStyle/>
                    <a:p>
                      <a:pPr algn="ctr"/>
                      <a:r>
                        <a:rPr lang="zh-TW" altLang="en-US">
                          <a:solidFill>
                            <a:schemeClr val="bg1"/>
                          </a:solidFill>
                          <a:effectLst/>
                        </a:rPr>
                        <a:t>其它作業系統</a:t>
                      </a:r>
                      <a:endParaRPr lang="zh-TW" altLang="en-US">
                        <a:solidFill>
                          <a:schemeClr val="bg1"/>
                        </a:solidFill>
                      </a:endParaRPr>
                    </a:p>
                  </a:txBody>
                  <a:tcPr marL="15240" marR="15240" marT="15240" marB="1524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TW" b="1">
                          <a:solidFill>
                            <a:schemeClr val="bg1"/>
                          </a:solidFill>
                          <a:effectLst/>
                        </a:rPr>
                        <a:t>11417.4</a:t>
                      </a:r>
                      <a:endParaRPr lang="zh-TW" altLang="en-US" b="1">
                        <a:solidFill>
                          <a:schemeClr val="bg1"/>
                        </a:solidFill>
                      </a:endParaRPr>
                    </a:p>
                  </a:txBody>
                  <a:tcPr marL="15240" marR="15240" marT="15240" marB="1524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TW" b="1">
                          <a:solidFill>
                            <a:schemeClr val="bg1"/>
                          </a:solidFill>
                          <a:effectLst/>
                        </a:rPr>
                        <a:t>3.8</a:t>
                      </a:r>
                      <a:endParaRPr lang="zh-TW" altLang="en-US" b="1">
                        <a:solidFill>
                          <a:schemeClr val="bg1"/>
                        </a:solidFill>
                      </a:endParaRPr>
                    </a:p>
                  </a:txBody>
                  <a:tcPr marL="15240" marR="15240" marT="15240" marB="1524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TW" b="1">
                          <a:solidFill>
                            <a:schemeClr val="bg1"/>
                          </a:solidFill>
                          <a:effectLst/>
                        </a:rPr>
                        <a:t>10432.1</a:t>
                      </a:r>
                      <a:endParaRPr lang="zh-TW" altLang="en-US" b="1">
                        <a:solidFill>
                          <a:schemeClr val="bg1"/>
                        </a:solidFill>
                      </a:endParaRPr>
                    </a:p>
                  </a:txBody>
                  <a:tcPr marL="15240" marR="15240" marT="15240" marB="1524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TW" b="1" smtClean="0">
                          <a:solidFill>
                            <a:schemeClr val="bg1"/>
                          </a:solidFill>
                          <a:effectLst/>
                        </a:rPr>
                        <a:t>6.1</a:t>
                      </a:r>
                      <a:endParaRPr lang="zh-TW" altLang="en-US" b="1">
                        <a:solidFill>
                          <a:schemeClr val="bg1"/>
                        </a:solidFill>
                      </a:endParaRPr>
                    </a:p>
                  </a:txBody>
                  <a:tcPr marL="15240" marR="15240" marT="15240" marB="1524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8278">
                <a:tc>
                  <a:txBody>
                    <a:bodyPr/>
                    <a:lstStyle/>
                    <a:p>
                      <a:pPr algn="ctr"/>
                      <a:r>
                        <a:rPr lang="zh-TW" altLang="en-US">
                          <a:solidFill>
                            <a:schemeClr val="bg1"/>
                          </a:solidFill>
                          <a:effectLst/>
                        </a:rPr>
                        <a:t>總計</a:t>
                      </a:r>
                      <a:endParaRPr lang="zh-TW" altLang="en-US">
                        <a:solidFill>
                          <a:schemeClr val="bg1"/>
                        </a:solidFill>
                      </a:endParaRPr>
                    </a:p>
                  </a:txBody>
                  <a:tcPr marL="15240" marR="15240" marT="15240" marB="1524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>
                          <a:solidFill>
                            <a:schemeClr val="bg1"/>
                          </a:solidFill>
                          <a:effectLst/>
                        </a:rPr>
                        <a:t>296,646.6</a:t>
                      </a:r>
                      <a:endParaRPr lang="zh-TW" altLang="en-US">
                        <a:solidFill>
                          <a:schemeClr val="bg1"/>
                        </a:solidFill>
                      </a:endParaRPr>
                    </a:p>
                  </a:txBody>
                  <a:tcPr marL="15240" marR="15240" marT="15240" marB="1524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>
                          <a:solidFill>
                            <a:schemeClr val="bg1"/>
                          </a:solidFill>
                          <a:effectLst/>
                        </a:rPr>
                        <a:t>100.0</a:t>
                      </a:r>
                      <a:endParaRPr lang="zh-TW" altLang="en-US">
                        <a:solidFill>
                          <a:schemeClr val="bg1"/>
                        </a:solidFill>
                      </a:endParaRPr>
                    </a:p>
                  </a:txBody>
                  <a:tcPr marL="15240" marR="15240" marT="15240" marB="1524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>
                          <a:solidFill>
                            <a:schemeClr val="bg1"/>
                          </a:solidFill>
                          <a:effectLst/>
                        </a:rPr>
                        <a:t>172,376.1</a:t>
                      </a:r>
                      <a:endParaRPr lang="zh-TW" altLang="en-US">
                        <a:solidFill>
                          <a:schemeClr val="bg1"/>
                        </a:solidFill>
                      </a:endParaRPr>
                    </a:p>
                  </a:txBody>
                  <a:tcPr marL="15240" marR="15240" marT="15240" marB="1524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>
                          <a:solidFill>
                            <a:schemeClr val="bg1"/>
                          </a:solidFill>
                          <a:effectLst/>
                        </a:rPr>
                        <a:t>100.0</a:t>
                      </a:r>
                      <a:endParaRPr lang="zh-TW" altLang="en-US">
                        <a:solidFill>
                          <a:schemeClr val="bg1"/>
                        </a:solidFill>
                      </a:endParaRPr>
                    </a:p>
                  </a:txBody>
                  <a:tcPr marL="15240" marR="15240" marT="15240" marB="1524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2375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TW" altLang="zh-TW" sz="3200" smtClean="0"/>
              <a:t>2010 年全球智慧型手機</a:t>
            </a:r>
            <a:endParaRPr lang="zh-TW" altLang="en-US" sz="3200"/>
          </a:p>
        </p:txBody>
      </p:sp>
      <p:graphicFrame>
        <p:nvGraphicFramePr>
          <p:cNvPr id="7" name="圖表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52968172"/>
              </p:ext>
            </p:extLst>
          </p:nvPr>
        </p:nvGraphicFramePr>
        <p:xfrm>
          <a:off x="1424608" y="1772816"/>
          <a:ext cx="7128792" cy="40393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2375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圖釘">
  <a:themeElements>
    <a:clrScheme name="圖釘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圖釘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圖釘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1040</TotalTime>
  <Words>92</Words>
  <Application>Microsoft Office PowerPoint</Application>
  <PresentationFormat>A4 紙張 (210x297 公釐)</PresentationFormat>
  <Paragraphs>60</Paragraphs>
  <Slides>5</Slides>
  <Notes>1</Notes>
  <HiddenSlides>0</HiddenSlides>
  <MMClips>0</MMClips>
  <ScaleCrop>false</ScaleCrop>
  <HeadingPairs>
    <vt:vector size="4" baseType="variant">
      <vt:variant>
        <vt:lpstr>佈景主題</vt:lpstr>
      </vt:variant>
      <vt:variant>
        <vt:i4>2</vt:i4>
      </vt:variant>
      <vt:variant>
        <vt:lpstr>投影片標題</vt:lpstr>
      </vt:variant>
      <vt:variant>
        <vt:i4>5</vt:i4>
      </vt:variant>
    </vt:vector>
  </HeadingPairs>
  <TitlesOfParts>
    <vt:vector size="7" baseType="lpstr">
      <vt:lpstr>Office 佈景主題</vt:lpstr>
      <vt:lpstr>圖釘</vt:lpstr>
      <vt:lpstr>PowerPoint 簡報</vt:lpstr>
      <vt:lpstr>PowerPoint 簡報</vt:lpstr>
      <vt:lpstr>平板電腦與智慧型手機</vt:lpstr>
      <vt:lpstr>全球智慧型手機</vt:lpstr>
      <vt:lpstr>2010 年全球智慧型手機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MAYLIN</dc:creator>
  <cp:lastModifiedBy>MAYLIN</cp:lastModifiedBy>
  <cp:revision>64</cp:revision>
  <dcterms:created xsi:type="dcterms:W3CDTF">2012-07-17T06:11:35Z</dcterms:created>
  <dcterms:modified xsi:type="dcterms:W3CDTF">2012-07-23T08:39:25Z</dcterms:modified>
</cp:coreProperties>
</file>