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7" r:id="rId2"/>
    <p:sldId id="256" r:id="rId3"/>
    <p:sldId id="270" r:id="rId4"/>
    <p:sldId id="271" r:id="rId5"/>
    <p:sldId id="272" r:id="rId6"/>
    <p:sldId id="273" r:id="rId7"/>
    <p:sldId id="274" r:id="rId8"/>
    <p:sldId id="275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74D6"/>
    <a:srgbClr val="115E9B"/>
    <a:srgbClr val="0E4386"/>
    <a:srgbClr val="78F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99" d="100"/>
          <a:sy n="99" d="100"/>
        </p:scale>
        <p:origin x="90" y="2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大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813" y="-13979"/>
            <a:ext cx="4761187" cy="687197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600700" y="3981450"/>
            <a:ext cx="6402113" cy="2740025"/>
          </a:xfrm>
        </p:spPr>
        <p:txBody>
          <a:bodyPr anchor="b">
            <a:noAutofit/>
          </a:bodyPr>
          <a:lstStyle>
            <a:lvl1pPr algn="ctr">
              <a:lnSpc>
                <a:spcPct val="120000"/>
              </a:lnSpc>
              <a:defRPr sz="6600" b="1" cap="none" spc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副標題 2"/>
          <p:cNvSpPr>
            <a:spLocks noGrp="1"/>
          </p:cNvSpPr>
          <p:nvPr>
            <p:ph type="subTitle" idx="1"/>
          </p:nvPr>
        </p:nvSpPr>
        <p:spPr>
          <a:xfrm>
            <a:off x="1642368" y="2157274"/>
            <a:ext cx="2627791" cy="274320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zh-TW" altLang="en-US" sz="2800" b="1" cap="none" spc="5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dobe Gothic Std B" panose="020B0800000000000000" pitchFamily="34" charset="-128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280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813" y="-13979"/>
            <a:ext cx="4761187" cy="687197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49375" y="4900474"/>
            <a:ext cx="5255579" cy="1761709"/>
          </a:xfrm>
        </p:spPr>
        <p:txBody>
          <a:bodyPr>
            <a:noAutofit/>
          </a:bodyPr>
          <a:lstStyle>
            <a:lvl1pPr algn="ctr">
              <a:lnSpc>
                <a:spcPct val="120000"/>
              </a:lnSpc>
              <a:defRPr sz="48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微軟正黑體 Light" panose="020B03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6478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sz="quarter" idx="10"/>
          </p:nvPr>
        </p:nvSpPr>
        <p:spPr>
          <a:xfrm>
            <a:off x="6454775" y="1366838"/>
            <a:ext cx="4926398" cy="4652962"/>
          </a:xfrm>
        </p:spPr>
        <p:txBody>
          <a:bodyPr anchor="ctr">
            <a:normAutofit/>
          </a:bodyPr>
          <a:lstStyle>
            <a:lvl1pPr>
              <a:lnSpc>
                <a:spcPct val="120000"/>
              </a:lnSpc>
              <a:defRPr sz="3200" b="1" cap="none" spc="5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8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8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800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9413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377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0E3B5-DC67-4454-8486-B65055313FBE}" type="datetimeFigureOut">
              <a:rPr lang="zh-TW" altLang="en-US" smtClean="0"/>
              <a:t>2015/9/16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721CF-E652-4D17-B01C-09D4409B4E4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61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png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slide" Target="slide8.xml"/><Relationship Id="rId5" Type="http://schemas.openxmlformats.org/officeDocument/2006/relationships/image" Target="../media/image14.png"/><Relationship Id="rId10" Type="http://schemas.openxmlformats.org/officeDocument/2006/relationships/slide" Target="slide7.xml"/><Relationship Id="rId4" Type="http://schemas.openxmlformats.org/officeDocument/2006/relationships/image" Target="../media/image13.png"/><Relationship Id="rId9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png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slide" Target="slide8.xml"/><Relationship Id="rId5" Type="http://schemas.openxmlformats.org/officeDocument/2006/relationships/image" Target="../media/image14.png"/><Relationship Id="rId10" Type="http://schemas.openxmlformats.org/officeDocument/2006/relationships/slide" Target="slide7.xml"/><Relationship Id="rId4" Type="http://schemas.openxmlformats.org/officeDocument/2006/relationships/image" Target="../media/image13.png"/><Relationship Id="rId9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png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slide" Target="slide8.xml"/><Relationship Id="rId5" Type="http://schemas.openxmlformats.org/officeDocument/2006/relationships/image" Target="../media/image14.png"/><Relationship Id="rId10" Type="http://schemas.openxmlformats.org/officeDocument/2006/relationships/slide" Target="slide7.xml"/><Relationship Id="rId4" Type="http://schemas.openxmlformats.org/officeDocument/2006/relationships/image" Target="../media/image13.png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png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slide" Target="slide8.xml"/><Relationship Id="rId5" Type="http://schemas.openxmlformats.org/officeDocument/2006/relationships/image" Target="../media/image14.png"/><Relationship Id="rId10" Type="http://schemas.openxmlformats.org/officeDocument/2006/relationships/slide" Target="slide7.xml"/><Relationship Id="rId4" Type="http://schemas.openxmlformats.org/officeDocument/2006/relationships/image" Target="../media/image13.png"/><Relationship Id="rId9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png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slide" Target="slide8.xml"/><Relationship Id="rId5" Type="http://schemas.openxmlformats.org/officeDocument/2006/relationships/image" Target="../media/image14.png"/><Relationship Id="rId10" Type="http://schemas.openxmlformats.org/officeDocument/2006/relationships/slide" Target="slide7.xml"/><Relationship Id="rId4" Type="http://schemas.openxmlformats.org/officeDocument/2006/relationships/image" Target="../media/image1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png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slide" Target="slide8.xml"/><Relationship Id="rId5" Type="http://schemas.openxmlformats.org/officeDocument/2006/relationships/image" Target="../media/image14.png"/><Relationship Id="rId10" Type="http://schemas.openxmlformats.org/officeDocument/2006/relationships/slide" Target="slide7.xml"/><Relationship Id="rId4" Type="http://schemas.openxmlformats.org/officeDocument/2006/relationships/image" Target="../media/image1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智慧型穿戴式</a:t>
            </a:r>
            <a:br>
              <a:rPr lang="zh-TW" altLang="en-US" smtClean="0"/>
            </a:br>
            <a:r>
              <a:rPr lang="zh-TW" altLang="en-US" smtClean="0"/>
              <a:t>裝置</a:t>
            </a:r>
            <a:endParaRPr lang="zh-TW" altLang="en-US"/>
          </a:p>
        </p:txBody>
      </p:sp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Wearable </a:t>
            </a:r>
            <a:br>
              <a:rPr lang="en-US" altLang="zh-TW" smtClean="0"/>
            </a:br>
            <a:r>
              <a:rPr lang="en-US" altLang="zh-TW" smtClean="0"/>
              <a:t>Computer</a:t>
            </a:r>
            <a:endParaRPr lang="en-US" altLang="zh-TW"/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57" y="2104191"/>
            <a:ext cx="2844000" cy="2844000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91679">
            <a:off x="1892257" y="2428191"/>
            <a:ext cx="2196000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9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9"/>
          <a:stretch/>
        </p:blipFill>
        <p:spPr>
          <a:xfrm>
            <a:off x="2559189" y="153562"/>
            <a:ext cx="7073623" cy="6858000"/>
          </a:xfrm>
          <a:prstGeom prst="rect">
            <a:avLst/>
          </a:prstGeom>
          <a:effectLst>
            <a:softEdge rad="317500"/>
          </a:effectLst>
        </p:spPr>
      </p:pic>
      <p:grpSp>
        <p:nvGrpSpPr>
          <p:cNvPr id="29" name="群組 1"/>
          <p:cNvGrpSpPr/>
          <p:nvPr/>
        </p:nvGrpSpPr>
        <p:grpSpPr>
          <a:xfrm>
            <a:off x="2198988" y="1233300"/>
            <a:ext cx="4020793" cy="944471"/>
            <a:chOff x="2198988" y="1195200"/>
            <a:chExt cx="4020793" cy="944471"/>
          </a:xfrm>
        </p:grpSpPr>
        <p:sp>
          <p:nvSpPr>
            <p:cNvPr id="15" name="智慧眼鏡"/>
            <p:cNvSpPr/>
            <p:nvPr/>
          </p:nvSpPr>
          <p:spPr>
            <a:xfrm>
              <a:off x="6085310" y="2005200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線1"/>
            <p:cNvCxnSpPr>
              <a:stCxn id="6" idx="6"/>
              <a:endCxn id="15" idx="2"/>
            </p:cNvCxnSpPr>
            <p:nvPr/>
          </p:nvCxnSpPr>
          <p:spPr>
            <a:xfrm>
              <a:off x="2198988" y="1195200"/>
              <a:ext cx="3886322" cy="877236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群組 3"/>
          <p:cNvGrpSpPr/>
          <p:nvPr/>
        </p:nvGrpSpPr>
        <p:grpSpPr>
          <a:xfrm>
            <a:off x="2198988" y="5526714"/>
            <a:ext cx="3976660" cy="877236"/>
            <a:chOff x="2198988" y="5488614"/>
            <a:chExt cx="3976660" cy="877236"/>
          </a:xfrm>
        </p:grpSpPr>
        <p:sp>
          <p:nvSpPr>
            <p:cNvPr id="20" name="智慧鞋"/>
            <p:cNvSpPr/>
            <p:nvPr/>
          </p:nvSpPr>
          <p:spPr>
            <a:xfrm>
              <a:off x="6041177" y="6231379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34" name="直線3"/>
            <p:cNvCxnSpPr>
              <a:stCxn id="12" idx="6"/>
              <a:endCxn id="20" idx="2"/>
            </p:cNvCxnSpPr>
            <p:nvPr/>
          </p:nvCxnSpPr>
          <p:spPr>
            <a:xfrm>
              <a:off x="2198988" y="5488614"/>
              <a:ext cx="3842189" cy="810001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群組 2"/>
          <p:cNvGrpSpPr/>
          <p:nvPr/>
        </p:nvGrpSpPr>
        <p:grpSpPr>
          <a:xfrm>
            <a:off x="2198988" y="3239054"/>
            <a:ext cx="3288101" cy="140953"/>
            <a:chOff x="2198988" y="3200954"/>
            <a:chExt cx="3288101" cy="140953"/>
          </a:xfrm>
        </p:grpSpPr>
        <p:sp>
          <p:nvSpPr>
            <p:cNvPr id="16" name="智慧手錶"/>
            <p:cNvSpPr/>
            <p:nvPr/>
          </p:nvSpPr>
          <p:spPr>
            <a:xfrm>
              <a:off x="5352618" y="3200954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36" name="直線2"/>
            <p:cNvCxnSpPr>
              <a:stCxn id="7" idx="6"/>
              <a:endCxn id="16" idx="2"/>
            </p:cNvCxnSpPr>
            <p:nvPr/>
          </p:nvCxnSpPr>
          <p:spPr>
            <a:xfrm flipV="1">
              <a:off x="2198988" y="3268190"/>
              <a:ext cx="3153630" cy="73717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群組 4"/>
          <p:cNvGrpSpPr/>
          <p:nvPr/>
        </p:nvGrpSpPr>
        <p:grpSpPr>
          <a:xfrm>
            <a:off x="6884894" y="1051112"/>
            <a:ext cx="3067615" cy="182188"/>
            <a:chOff x="6884894" y="1013012"/>
            <a:chExt cx="3067615" cy="182188"/>
          </a:xfrm>
        </p:grpSpPr>
        <p:sp>
          <p:nvSpPr>
            <p:cNvPr id="13" name="智慧戒指"/>
            <p:cNvSpPr/>
            <p:nvPr/>
          </p:nvSpPr>
          <p:spPr>
            <a:xfrm>
              <a:off x="6884894" y="1013012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直線4"/>
            <p:cNvCxnSpPr>
              <a:stCxn id="9" idx="2"/>
              <a:endCxn id="13" idx="6"/>
            </p:cNvCxnSpPr>
            <p:nvPr/>
          </p:nvCxnSpPr>
          <p:spPr>
            <a:xfrm flipH="1" flipV="1">
              <a:off x="7019365" y="1080248"/>
              <a:ext cx="2933144" cy="114952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群組 5"/>
          <p:cNvGrpSpPr/>
          <p:nvPr/>
        </p:nvGrpSpPr>
        <p:grpSpPr>
          <a:xfrm>
            <a:off x="6906270" y="1506525"/>
            <a:ext cx="3046239" cy="1873482"/>
            <a:chOff x="6906270" y="1468425"/>
            <a:chExt cx="3046239" cy="1873482"/>
          </a:xfrm>
        </p:grpSpPr>
        <p:sp>
          <p:nvSpPr>
            <p:cNvPr id="17" name="智慧手環"/>
            <p:cNvSpPr/>
            <p:nvPr/>
          </p:nvSpPr>
          <p:spPr>
            <a:xfrm>
              <a:off x="6906270" y="1468425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40" name="直線5"/>
            <p:cNvCxnSpPr>
              <a:stCxn id="10" idx="2"/>
              <a:endCxn id="17" idx="5"/>
            </p:cNvCxnSpPr>
            <p:nvPr/>
          </p:nvCxnSpPr>
          <p:spPr>
            <a:xfrm flipH="1" flipV="1">
              <a:off x="7021048" y="1583203"/>
              <a:ext cx="2931461" cy="1758704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群組 6"/>
          <p:cNvGrpSpPr/>
          <p:nvPr/>
        </p:nvGrpSpPr>
        <p:grpSpPr>
          <a:xfrm>
            <a:off x="6152545" y="3057999"/>
            <a:ext cx="3799964" cy="2430615"/>
            <a:chOff x="6152545" y="3057999"/>
            <a:chExt cx="3799964" cy="2430615"/>
          </a:xfrm>
        </p:grpSpPr>
        <p:sp>
          <p:nvSpPr>
            <p:cNvPr id="21" name="智慧衣著"/>
            <p:cNvSpPr/>
            <p:nvPr/>
          </p:nvSpPr>
          <p:spPr>
            <a:xfrm>
              <a:off x="6152545" y="3057999"/>
              <a:ext cx="134471" cy="134471"/>
            </a:xfrm>
            <a:prstGeom prst="donu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cxnSp>
          <p:nvCxnSpPr>
            <p:cNvPr id="42" name="直線6"/>
            <p:cNvCxnSpPr>
              <a:stCxn id="8" idx="2"/>
              <a:endCxn id="21" idx="5"/>
            </p:cNvCxnSpPr>
            <p:nvPr/>
          </p:nvCxnSpPr>
          <p:spPr>
            <a:xfrm flipH="1" flipV="1">
              <a:off x="6267323" y="3172777"/>
              <a:ext cx="3685186" cy="2315837"/>
            </a:xfrm>
            <a:prstGeom prst="line">
              <a:avLst/>
            </a:prstGeom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智慧眼鏡圖"/>
          <p:cNvSpPr>
            <a:spLocks noChangeAspect="1"/>
          </p:cNvSpPr>
          <p:nvPr/>
        </p:nvSpPr>
        <p:spPr>
          <a:xfrm>
            <a:off x="590106" y="385200"/>
            <a:ext cx="1608882" cy="162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智慧手錶圖"/>
          <p:cNvSpPr>
            <a:spLocks noChangeAspect="1"/>
          </p:cNvSpPr>
          <p:nvPr/>
        </p:nvSpPr>
        <p:spPr>
          <a:xfrm>
            <a:off x="590106" y="2531907"/>
            <a:ext cx="1608882" cy="1620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智慧衣圖"/>
          <p:cNvSpPr>
            <a:spLocks noChangeAspect="1"/>
          </p:cNvSpPr>
          <p:nvPr/>
        </p:nvSpPr>
        <p:spPr>
          <a:xfrm>
            <a:off x="9952509" y="4678614"/>
            <a:ext cx="1608882" cy="1620000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智慧戒指圖"/>
          <p:cNvSpPr>
            <a:spLocks noChangeAspect="1"/>
          </p:cNvSpPr>
          <p:nvPr/>
        </p:nvSpPr>
        <p:spPr>
          <a:xfrm>
            <a:off x="9952509" y="385200"/>
            <a:ext cx="1608882" cy="1620000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智慧手環圖"/>
          <p:cNvSpPr>
            <a:spLocks noChangeAspect="1"/>
          </p:cNvSpPr>
          <p:nvPr/>
        </p:nvSpPr>
        <p:spPr>
          <a:xfrm>
            <a:off x="9952509" y="2531907"/>
            <a:ext cx="1608882" cy="1620000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智慧鞋圖"/>
          <p:cNvSpPr>
            <a:spLocks noChangeAspect="1"/>
          </p:cNvSpPr>
          <p:nvPr/>
        </p:nvSpPr>
        <p:spPr>
          <a:xfrm>
            <a:off x="590106" y="4678614"/>
            <a:ext cx="1608882" cy="1620000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框架 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54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1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科技上身</a:t>
            </a:r>
            <a:r>
              <a:rPr lang="en-US" altLang="zh-TW" smtClean="0"/>
              <a:t/>
            </a:r>
            <a:br>
              <a:rPr lang="en-US" altLang="zh-TW" smtClean="0"/>
            </a:br>
            <a:r>
              <a:rPr lang="zh-TW" altLang="en-US" smtClean="0"/>
              <a:t>現代生活更智慧</a:t>
            </a:r>
            <a:endParaRPr lang="zh-TW" altLang="en-US"/>
          </a:p>
        </p:txBody>
      </p:sp>
      <p:grpSp>
        <p:nvGrpSpPr>
          <p:cNvPr id="8" name="群組 7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  <p:sp>
        <p:nvSpPr>
          <p:cNvPr id="11" name="圓角矩形 10">
            <a:hlinkHover r:id="rId7" action="ppaction://hlinksldjump"/>
          </p:cNvPr>
          <p:cNvSpPr/>
          <p:nvPr/>
        </p:nvSpPr>
        <p:spPr>
          <a:xfrm>
            <a:off x="3155576" y="2330824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>
            <a:hlinkHover r:id="rId8" action="ppaction://hlinksldjump"/>
          </p:cNvPr>
          <p:cNvSpPr/>
          <p:nvPr/>
        </p:nvSpPr>
        <p:spPr>
          <a:xfrm>
            <a:off x="3517206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>
            <a:hlinkHover r:id="rId9" action="ppaction://hlinksldjump"/>
          </p:cNvPr>
          <p:cNvSpPr/>
          <p:nvPr/>
        </p:nvSpPr>
        <p:spPr>
          <a:xfrm>
            <a:off x="2566092" y="4136569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圓角矩形 13">
            <a:hlinkHover r:id="rId10" action="ppaction://hlinksldjump"/>
          </p:cNvPr>
          <p:cNvSpPr/>
          <p:nvPr/>
        </p:nvSpPr>
        <p:spPr>
          <a:xfrm>
            <a:off x="1633533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圓角矩形 14">
            <a:hlinkHover r:id="rId11" action="ppaction://hlinksldjump"/>
          </p:cNvPr>
          <p:cNvSpPr/>
          <p:nvPr/>
        </p:nvSpPr>
        <p:spPr>
          <a:xfrm>
            <a:off x="2054856" y="2354786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471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538163" indent="-538163">
              <a:buNone/>
            </a:pPr>
            <a:r>
              <a:rPr lang="en-US" altLang="zh-TW" smtClean="0"/>
              <a:t>1.	</a:t>
            </a:r>
            <a:r>
              <a:rPr lang="zh-TW" altLang="en-US" smtClean="0"/>
              <a:t>頭</a:t>
            </a:r>
            <a:r>
              <a:rPr lang="zh-TW" altLang="en-US"/>
              <a:t>戴式</a:t>
            </a:r>
          </a:p>
          <a:p>
            <a:pPr marL="538163" indent="-538163">
              <a:buNone/>
            </a:pPr>
            <a:r>
              <a:rPr lang="en-US" altLang="zh-TW" smtClean="0"/>
              <a:t>2.	</a:t>
            </a:r>
            <a:r>
              <a:rPr lang="zh-TW" altLang="en-US" smtClean="0"/>
              <a:t>腕</a:t>
            </a:r>
            <a:r>
              <a:rPr lang="zh-TW" altLang="en-US"/>
              <a:t>戴式</a:t>
            </a:r>
          </a:p>
          <a:p>
            <a:pPr marL="538163" indent="-538163">
              <a:buNone/>
            </a:pPr>
            <a:r>
              <a:rPr lang="en-US" altLang="zh-TW" smtClean="0"/>
              <a:t>3.	</a:t>
            </a:r>
            <a:r>
              <a:rPr lang="zh-TW" altLang="en-US" smtClean="0"/>
              <a:t>指</a:t>
            </a:r>
            <a:r>
              <a:rPr lang="zh-TW" altLang="en-US"/>
              <a:t>戴式</a:t>
            </a:r>
          </a:p>
          <a:p>
            <a:pPr marL="538163" indent="-538163">
              <a:buNone/>
            </a:pPr>
            <a:r>
              <a:rPr lang="en-US" altLang="zh-TW" smtClean="0"/>
              <a:t>4.	</a:t>
            </a:r>
            <a:r>
              <a:rPr lang="zh-TW" altLang="en-US" smtClean="0"/>
              <a:t>穿著</a:t>
            </a:r>
            <a:r>
              <a:rPr lang="zh-TW" altLang="en-US"/>
              <a:t>式</a:t>
            </a:r>
          </a:p>
          <a:p>
            <a:pPr marL="538163" indent="-538163">
              <a:buNone/>
            </a:pPr>
            <a:r>
              <a:rPr lang="en-US" altLang="zh-TW" smtClean="0"/>
              <a:t>5.	</a:t>
            </a:r>
            <a:r>
              <a:rPr lang="zh-TW" altLang="en-US" smtClean="0"/>
              <a:t>別</a:t>
            </a:r>
            <a:r>
              <a:rPr lang="zh-TW" altLang="en-US"/>
              <a:t>入式</a:t>
            </a:r>
          </a:p>
          <a:p>
            <a:pPr marL="538163" indent="-538163">
              <a:buNone/>
            </a:pPr>
            <a:r>
              <a:rPr lang="en-US" altLang="zh-TW" smtClean="0"/>
              <a:t>6.	</a:t>
            </a:r>
            <a:r>
              <a:rPr lang="zh-TW" altLang="en-US" smtClean="0"/>
              <a:t>貼</a:t>
            </a:r>
            <a:r>
              <a:rPr lang="zh-TW" altLang="en-US"/>
              <a:t>入式</a:t>
            </a:r>
          </a:p>
          <a:p>
            <a:pPr marL="538163" indent="-538163">
              <a:buNone/>
            </a:pPr>
            <a:r>
              <a:rPr lang="en-US" altLang="zh-TW" smtClean="0"/>
              <a:t>7.	</a:t>
            </a:r>
            <a:r>
              <a:rPr lang="zh-TW" altLang="en-US" smtClean="0"/>
              <a:t>嵌入</a:t>
            </a:r>
            <a:r>
              <a:rPr lang="zh-TW" altLang="en-US"/>
              <a:t>人</a:t>
            </a:r>
            <a:r>
              <a:rPr lang="zh-TW" altLang="en-US" smtClean="0"/>
              <a:t>體式</a:t>
            </a:r>
            <a:endParaRPr lang="zh-TW" altLang="en-US"/>
          </a:p>
        </p:txBody>
      </p:sp>
      <p:grpSp>
        <p:nvGrpSpPr>
          <p:cNvPr id="4" name="群組 3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9" name="圖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  <p:sp>
        <p:nvSpPr>
          <p:cNvPr id="10" name="圓角矩形 9">
            <a:hlinkHover r:id="rId7" action="ppaction://hlinksldjump"/>
          </p:cNvPr>
          <p:cNvSpPr/>
          <p:nvPr/>
        </p:nvSpPr>
        <p:spPr>
          <a:xfrm>
            <a:off x="3155576" y="2330824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>
            <a:hlinkHover r:id="rId8" action="ppaction://hlinksldjump"/>
          </p:cNvPr>
          <p:cNvSpPr/>
          <p:nvPr/>
        </p:nvSpPr>
        <p:spPr>
          <a:xfrm>
            <a:off x="3517206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>
            <a:hlinkHover r:id="rId9" action="ppaction://hlinksldjump"/>
          </p:cNvPr>
          <p:cNvSpPr/>
          <p:nvPr/>
        </p:nvSpPr>
        <p:spPr>
          <a:xfrm>
            <a:off x="2566092" y="4136569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>
            <a:hlinkHover r:id="rId10" action="ppaction://hlinksldjump"/>
          </p:cNvPr>
          <p:cNvSpPr/>
          <p:nvPr/>
        </p:nvSpPr>
        <p:spPr>
          <a:xfrm>
            <a:off x="1633533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圓角矩形 13">
            <a:hlinkHover r:id="rId11" action="ppaction://hlinksldjump"/>
          </p:cNvPr>
          <p:cNvSpPr/>
          <p:nvPr/>
        </p:nvSpPr>
        <p:spPr>
          <a:xfrm>
            <a:off x="2054856" y="2354786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451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1.	</a:t>
            </a:r>
            <a:r>
              <a:rPr lang="zh-TW" altLang="en-US"/>
              <a:t>積體電路</a:t>
            </a:r>
          </a:p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2.	</a:t>
            </a:r>
            <a:r>
              <a:rPr lang="zh-TW" altLang="en-US"/>
              <a:t>無線通訊</a:t>
            </a:r>
          </a:p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3.	</a:t>
            </a:r>
            <a:r>
              <a:rPr lang="zh-TW" altLang="en-US"/>
              <a:t>微感測器</a:t>
            </a:r>
          </a:p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4.	</a:t>
            </a:r>
            <a:r>
              <a:rPr lang="zh-TW" altLang="en-US"/>
              <a:t>輸出入介面</a:t>
            </a:r>
          </a:p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5.	</a:t>
            </a:r>
            <a:r>
              <a:rPr lang="zh-TW" altLang="en-US"/>
              <a:t>顯示技術</a:t>
            </a:r>
          </a:p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6.	</a:t>
            </a:r>
            <a:r>
              <a:rPr lang="zh-TW" altLang="en-US"/>
              <a:t>電源供應</a:t>
            </a:r>
          </a:p>
          <a:p>
            <a:pPr marL="538163" indent="-538163">
              <a:lnSpc>
                <a:spcPct val="130000"/>
              </a:lnSpc>
              <a:buNone/>
            </a:pPr>
            <a:r>
              <a:rPr lang="en-US" altLang="zh-TW"/>
              <a:t>7.	</a:t>
            </a:r>
            <a:r>
              <a:rPr lang="zh-TW" altLang="en-US"/>
              <a:t>智慧織品材料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  <p:sp>
        <p:nvSpPr>
          <p:cNvPr id="9" name="圓角矩形 8">
            <a:hlinkHover r:id="rId7" action="ppaction://hlinksldjump"/>
          </p:cNvPr>
          <p:cNvSpPr/>
          <p:nvPr/>
        </p:nvSpPr>
        <p:spPr>
          <a:xfrm>
            <a:off x="3155576" y="2330824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>
            <a:hlinkHover r:id="rId8" action="ppaction://hlinksldjump"/>
          </p:cNvPr>
          <p:cNvSpPr/>
          <p:nvPr/>
        </p:nvSpPr>
        <p:spPr>
          <a:xfrm>
            <a:off x="3517206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>
            <a:hlinkHover r:id="rId9" action="ppaction://hlinksldjump"/>
          </p:cNvPr>
          <p:cNvSpPr/>
          <p:nvPr/>
        </p:nvSpPr>
        <p:spPr>
          <a:xfrm>
            <a:off x="2566092" y="4136569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>
            <a:hlinkHover r:id="rId10" action="ppaction://hlinksldjump"/>
          </p:cNvPr>
          <p:cNvSpPr/>
          <p:nvPr/>
        </p:nvSpPr>
        <p:spPr>
          <a:xfrm>
            <a:off x="1633533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>
            <a:hlinkHover r:id="rId11" action="ppaction://hlinksldjump"/>
          </p:cNvPr>
          <p:cNvSpPr/>
          <p:nvPr/>
        </p:nvSpPr>
        <p:spPr>
          <a:xfrm>
            <a:off x="2054856" y="2354786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514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538163" indent="-538163">
              <a:lnSpc>
                <a:spcPct val="140000"/>
              </a:lnSpc>
              <a:buNone/>
            </a:pPr>
            <a:r>
              <a:rPr lang="en-US" altLang="zh-TW"/>
              <a:t>1.	</a:t>
            </a:r>
            <a:r>
              <a:rPr lang="zh-TW" altLang="en-US"/>
              <a:t>觸控</a:t>
            </a:r>
          </a:p>
          <a:p>
            <a:pPr marL="538163" indent="-538163">
              <a:lnSpc>
                <a:spcPct val="140000"/>
              </a:lnSpc>
              <a:buNone/>
            </a:pPr>
            <a:r>
              <a:rPr lang="en-US" altLang="zh-TW"/>
              <a:t>2.	</a:t>
            </a:r>
            <a:r>
              <a:rPr lang="zh-TW" altLang="en-US"/>
              <a:t>語音</a:t>
            </a:r>
          </a:p>
          <a:p>
            <a:pPr marL="538163" indent="-538163">
              <a:lnSpc>
                <a:spcPct val="140000"/>
              </a:lnSpc>
              <a:buNone/>
            </a:pPr>
            <a:r>
              <a:rPr lang="en-US" altLang="zh-TW"/>
              <a:t>3.	</a:t>
            </a:r>
            <a:r>
              <a:rPr lang="zh-TW" altLang="en-US"/>
              <a:t>眼球</a:t>
            </a:r>
          </a:p>
          <a:p>
            <a:pPr marL="538163" indent="-538163">
              <a:lnSpc>
                <a:spcPct val="140000"/>
              </a:lnSpc>
              <a:buNone/>
            </a:pPr>
            <a:r>
              <a:rPr lang="en-US" altLang="zh-TW"/>
              <a:t>4.	</a:t>
            </a:r>
            <a:r>
              <a:rPr lang="zh-TW" altLang="en-US"/>
              <a:t>肢體動作</a:t>
            </a:r>
          </a:p>
          <a:p>
            <a:pPr marL="538163" indent="-538163">
              <a:lnSpc>
                <a:spcPct val="140000"/>
              </a:lnSpc>
              <a:buNone/>
            </a:pPr>
            <a:r>
              <a:rPr lang="en-US" altLang="zh-TW"/>
              <a:t>5.	</a:t>
            </a:r>
            <a:r>
              <a:rPr lang="zh-TW" altLang="en-US"/>
              <a:t>體感</a:t>
            </a:r>
          </a:p>
          <a:p>
            <a:pPr marL="538163" indent="-538163">
              <a:lnSpc>
                <a:spcPct val="140000"/>
              </a:lnSpc>
              <a:buNone/>
            </a:pPr>
            <a:r>
              <a:rPr lang="en-US" altLang="zh-TW"/>
              <a:t>6.	</a:t>
            </a:r>
            <a:r>
              <a:rPr lang="zh-TW" altLang="en-US"/>
              <a:t>嘗試解讀人的腦波或神經傳導的電訊息，以取代鍵盤式的輸入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  <p:sp>
        <p:nvSpPr>
          <p:cNvPr id="9" name="圓角矩形 8">
            <a:hlinkHover r:id="rId7" action="ppaction://hlinksldjump"/>
          </p:cNvPr>
          <p:cNvSpPr/>
          <p:nvPr/>
        </p:nvSpPr>
        <p:spPr>
          <a:xfrm>
            <a:off x="3155576" y="2330824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>
            <a:hlinkHover r:id="rId8" action="ppaction://hlinksldjump"/>
          </p:cNvPr>
          <p:cNvSpPr/>
          <p:nvPr/>
        </p:nvSpPr>
        <p:spPr>
          <a:xfrm>
            <a:off x="3517206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>
            <a:hlinkHover r:id="rId9" action="ppaction://hlinksldjump"/>
          </p:cNvPr>
          <p:cNvSpPr/>
          <p:nvPr/>
        </p:nvSpPr>
        <p:spPr>
          <a:xfrm>
            <a:off x="2566092" y="4136569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>
            <a:hlinkHover r:id="rId10" action="ppaction://hlinksldjump"/>
          </p:cNvPr>
          <p:cNvSpPr/>
          <p:nvPr/>
        </p:nvSpPr>
        <p:spPr>
          <a:xfrm>
            <a:off x="1633533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>
            <a:hlinkHover r:id="rId11" action="ppaction://hlinksldjump"/>
          </p:cNvPr>
          <p:cNvSpPr/>
          <p:nvPr/>
        </p:nvSpPr>
        <p:spPr>
          <a:xfrm>
            <a:off x="2054856" y="2354786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01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38163" indent="-538163">
              <a:buNone/>
            </a:pPr>
            <a:r>
              <a:rPr lang="en-US" altLang="zh-TW"/>
              <a:t>1.	</a:t>
            </a:r>
            <a:r>
              <a:rPr lang="zh-TW" altLang="en-US"/>
              <a:t>高解析度微顯示器</a:t>
            </a:r>
          </a:p>
          <a:p>
            <a:pPr marL="538163" indent="-538163">
              <a:buNone/>
            </a:pPr>
            <a:r>
              <a:rPr lang="en-US" altLang="zh-TW"/>
              <a:t>2.	</a:t>
            </a:r>
            <a:r>
              <a:rPr lang="zh-TW" altLang="en-US"/>
              <a:t>可捲曲式顯示器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  <p:sp>
        <p:nvSpPr>
          <p:cNvPr id="9" name="圓角矩形 8">
            <a:hlinkHover r:id="rId7" action="ppaction://hlinksldjump"/>
          </p:cNvPr>
          <p:cNvSpPr/>
          <p:nvPr/>
        </p:nvSpPr>
        <p:spPr>
          <a:xfrm>
            <a:off x="3155576" y="2330824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>
            <a:hlinkHover r:id="rId8" action="ppaction://hlinksldjump"/>
          </p:cNvPr>
          <p:cNvSpPr/>
          <p:nvPr/>
        </p:nvSpPr>
        <p:spPr>
          <a:xfrm>
            <a:off x="3517206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>
            <a:hlinkHover r:id="rId9" action="ppaction://hlinksldjump"/>
          </p:cNvPr>
          <p:cNvSpPr/>
          <p:nvPr/>
        </p:nvSpPr>
        <p:spPr>
          <a:xfrm>
            <a:off x="2566092" y="4136569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>
            <a:hlinkHover r:id="rId10" action="ppaction://hlinksldjump"/>
          </p:cNvPr>
          <p:cNvSpPr/>
          <p:nvPr/>
        </p:nvSpPr>
        <p:spPr>
          <a:xfrm>
            <a:off x="1633533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>
            <a:hlinkHover r:id="rId11" action="ppaction://hlinksldjump"/>
          </p:cNvPr>
          <p:cNvSpPr/>
          <p:nvPr/>
        </p:nvSpPr>
        <p:spPr>
          <a:xfrm>
            <a:off x="2054856" y="2354786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824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38163" indent="-538163">
              <a:buNone/>
            </a:pPr>
            <a:r>
              <a:rPr lang="en-US" altLang="zh-TW"/>
              <a:t>1.	</a:t>
            </a:r>
            <a:r>
              <a:rPr lang="zh-TW" altLang="en-US"/>
              <a:t>輕薄高效太陽能電池、燃料電池等，更嘗試轉化人體動能。</a:t>
            </a:r>
          </a:p>
          <a:p>
            <a:pPr marL="538163" indent="-538163">
              <a:buNone/>
            </a:pPr>
            <a:r>
              <a:rPr lang="en-US" altLang="zh-TW"/>
              <a:t>2.	</a:t>
            </a:r>
            <a:r>
              <a:rPr lang="zh-TW" altLang="en-US"/>
              <a:t>將身體與環境的溫度差轉換成為晶片運作所需的電力。</a:t>
            </a:r>
          </a:p>
          <a:p>
            <a:pPr marL="0" indent="0">
              <a:buNone/>
            </a:pPr>
            <a:endParaRPr lang="zh-TW" altLang="en-US"/>
          </a:p>
        </p:txBody>
      </p:sp>
      <p:grpSp>
        <p:nvGrpSpPr>
          <p:cNvPr id="3" name="群組 2"/>
          <p:cNvGrpSpPr/>
          <p:nvPr/>
        </p:nvGrpSpPr>
        <p:grpSpPr>
          <a:xfrm>
            <a:off x="1461495" y="1976277"/>
            <a:ext cx="3070432" cy="3126173"/>
            <a:chOff x="1461495" y="1976277"/>
            <a:chExt cx="3070432" cy="3126173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2154" y="3520401"/>
              <a:ext cx="1819814" cy="1582049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1495" y="3038037"/>
              <a:ext cx="1550042" cy="1728366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9207" y="1984213"/>
              <a:ext cx="1476884" cy="1550042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81885" y="3035751"/>
              <a:ext cx="1550042" cy="1732938"/>
            </a:xfrm>
            <a:prstGeom prst="rect">
              <a:avLst/>
            </a:prstGeom>
          </p:spPr>
        </p:pic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1885" y="1976277"/>
              <a:ext cx="1476884" cy="1550042"/>
            </a:xfrm>
            <a:prstGeom prst="rect">
              <a:avLst/>
            </a:prstGeom>
          </p:spPr>
        </p:pic>
      </p:grpSp>
      <p:sp>
        <p:nvSpPr>
          <p:cNvPr id="9" name="圓角矩形 8">
            <a:hlinkHover r:id="rId7" action="ppaction://hlinksldjump"/>
          </p:cNvPr>
          <p:cNvSpPr/>
          <p:nvPr/>
        </p:nvSpPr>
        <p:spPr>
          <a:xfrm>
            <a:off x="3155576" y="2330824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>
            <a:hlinkHover r:id="rId8" action="ppaction://hlinksldjump"/>
          </p:cNvPr>
          <p:cNvSpPr/>
          <p:nvPr/>
        </p:nvSpPr>
        <p:spPr>
          <a:xfrm>
            <a:off x="3517206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>
            <a:hlinkHover r:id="rId9" action="ppaction://hlinksldjump"/>
          </p:cNvPr>
          <p:cNvSpPr/>
          <p:nvPr/>
        </p:nvSpPr>
        <p:spPr>
          <a:xfrm>
            <a:off x="2566092" y="4136569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>
            <a:hlinkHover r:id="rId10" action="ppaction://hlinksldjump"/>
          </p:cNvPr>
          <p:cNvSpPr/>
          <p:nvPr/>
        </p:nvSpPr>
        <p:spPr>
          <a:xfrm>
            <a:off x="1633533" y="3348503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>
            <a:hlinkHover r:id="rId11" action="ppaction://hlinksldjump"/>
          </p:cNvPr>
          <p:cNvSpPr/>
          <p:nvPr/>
        </p:nvSpPr>
        <p:spPr>
          <a:xfrm>
            <a:off x="2054856" y="2354786"/>
            <a:ext cx="842683" cy="79785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750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PD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1" id="{84C5FF65-6AAB-460D-923A-429F7AE63DF3}" vid="{1C29BB91-9E75-4451-B76A-3F344A24D83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WPD01</Template>
  <TotalTime>1495</TotalTime>
  <Words>16</Words>
  <Application>Microsoft Office PowerPoint</Application>
  <PresentationFormat>寬螢幕</PresentationFormat>
  <Paragraphs>27</Paragraphs>
  <Slides>8</Slides>
  <Notes>0</Notes>
  <HiddenSlides>5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Adobe Gothic Std B</vt:lpstr>
      <vt:lpstr>微軟正黑體</vt:lpstr>
      <vt:lpstr>微軟正黑體 Light</vt:lpstr>
      <vt:lpstr>新細明體</vt:lpstr>
      <vt:lpstr>Arial</vt:lpstr>
      <vt:lpstr>Calibri</vt:lpstr>
      <vt:lpstr>Calibri Light</vt:lpstr>
      <vt:lpstr>WPD01</vt:lpstr>
      <vt:lpstr>智慧型穿戴式 裝置</vt:lpstr>
      <vt:lpstr>PowerPoint 簡報</vt:lpstr>
      <vt:lpstr>科技上身 現代生活更智慧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chen.mayling ma</dc:creator>
  <cp:lastModifiedBy>chen neo</cp:lastModifiedBy>
  <cp:revision>68</cp:revision>
  <dcterms:created xsi:type="dcterms:W3CDTF">2015-06-07T08:40:40Z</dcterms:created>
  <dcterms:modified xsi:type="dcterms:W3CDTF">2015-09-16T03:23:08Z</dcterms:modified>
</cp:coreProperties>
</file>