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8" r:id="rId2"/>
    <p:sldId id="264" r:id="rId3"/>
    <p:sldId id="265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34246"/>
    <a:srgbClr val="A54548"/>
    <a:srgbClr val="71090E"/>
    <a:srgbClr val="C07F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82238" autoAdjust="0"/>
  </p:normalViewPr>
  <p:slideViewPr>
    <p:cSldViewPr snapToGrid="0">
      <p:cViewPr>
        <p:scale>
          <a:sx n="47" d="100"/>
          <a:sy n="47" d="100"/>
        </p:scale>
        <p:origin x="-270" y="-13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5BC0E-72A7-424F-86EB-BC5721E675EE}" type="datetimeFigureOut">
              <a:rPr lang="zh-TW" altLang="en-US" smtClean="0"/>
              <a:t>2013/10/15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9553DD-6102-405B-8894-45E8F6F70DF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7961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553DD-6102-405B-8894-45E8F6F70DF1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65703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1"/>
          <p:cNvSpPr>
            <a:spLocks noGrp="1"/>
          </p:cNvSpPr>
          <p:nvPr>
            <p:ph type="subTitle" idx="1"/>
          </p:nvPr>
        </p:nvSpPr>
        <p:spPr>
          <a:xfrm>
            <a:off x="3323645" y="5094578"/>
            <a:ext cx="8258755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14" name="Rectangle 5"/>
          <p:cNvSpPr>
            <a:spLocks noGrp="1"/>
          </p:cNvSpPr>
          <p:nvPr>
            <p:ph type="ctrTitle"/>
          </p:nvPr>
        </p:nvSpPr>
        <p:spPr>
          <a:xfrm>
            <a:off x="1478648" y="3606801"/>
            <a:ext cx="10103752" cy="1470025"/>
          </a:xfrm>
        </p:spPr>
        <p:txBody>
          <a:bodyPr anchor="ctr" anchorCtr="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r">
              <a:defRPr sz="40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5" name="Date Placeholder 9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/>
          <a:p>
            <a:fld id="{77213BBB-C4D9-4F96-B8AA-CFA28C77066A}" type="datetimeFigureOut">
              <a:rPr lang="zh-TW" altLang="en-US" smtClean="0"/>
              <a:t>2013/10/15</a:t>
            </a:fld>
            <a:endParaRPr lang="zh-TW" altLang="en-US"/>
          </a:p>
        </p:txBody>
      </p:sp>
      <p:sp>
        <p:nvSpPr>
          <p:cNvPr id="16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94E04687-0B6A-4975-B01E-A270329ED26A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7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165600" y="6245225"/>
            <a:ext cx="3860800" cy="476250"/>
          </a:xfrm>
        </p:spPr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>
            <a:lvl1pPr>
              <a:lnSpc>
                <a:spcPct val="130000"/>
              </a:lnSpc>
              <a:defRPr lang="zh-TW" altLang="en-US" sz="2400" b="0" cap="none" spc="0" smtClean="0">
                <a:ln>
                  <a:noFill/>
                </a:ln>
                <a:solidFill>
                  <a:schemeClr val="tx1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359465"/>
            <a:ext cx="10972800" cy="1023021"/>
          </a:xfrm>
          <a:prstGeom prst="rect">
            <a:avLst/>
          </a:prstGeom>
        </p:spPr>
        <p:txBody>
          <a:bodyPr anchor="ctr" anchorCtr="0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l" eaLnBrk="1" hangingPunct="1">
              <a:buNone/>
              <a:defRPr lang="en-US" sz="4000" b="1" cap="none" spc="150" baseline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微軟正黑體" pitchFamily="34" charset="-120"/>
              </a:defRPr>
            </a:lvl1pPr>
          </a:lstStyle>
          <a:p>
            <a:pPr algn="l"/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13BBB-C4D9-4F96-B8AA-CFA28C77066A}" type="datetimeFigureOut">
              <a:rPr lang="zh-TW" altLang="en-US" smtClean="0"/>
              <a:t>2013/10/15</a:t>
            </a:fld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94E04687-0B6A-4975-B01E-A270329ED26A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9600" y="359465"/>
            <a:ext cx="10972800" cy="10800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l" eaLnBrk="1" hangingPunct="1">
              <a:buNone/>
              <a:defRPr lang="en-US" sz="4000" b="1" cap="none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defRPr>
            </a:lvl1pPr>
          </a:lstStyle>
          <a:p>
            <a:pPr algn="l"/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13BBB-C4D9-4F96-B8AA-CFA28C77066A}" type="datetimeFigureOut">
              <a:rPr lang="zh-TW" altLang="en-US" smtClean="0"/>
              <a:t>2013/10/15</a:t>
            </a:fld>
            <a:endParaRPr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94E04687-0B6A-4975-B01E-A270329ED26A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4019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13BBB-C4D9-4F96-B8AA-CFA28C77066A}" type="datetimeFigureOut">
              <a:rPr lang="zh-TW" altLang="en-US" smtClean="0"/>
              <a:t>2013/10/15</a:t>
            </a:fld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94E04687-0B6A-4975-B01E-A270329ED26A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609600" y="359465"/>
            <a:ext cx="10972800" cy="900000"/>
          </a:xfrm>
          <a:prstGeom prst="rect">
            <a:avLst/>
          </a:prstGeom>
        </p:spPr>
        <p:txBody>
          <a:bodyPr anchor="ctr" anchorCtr="0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609600" y="1404257"/>
            <a:ext cx="10972800" cy="4721907"/>
          </a:xfrm>
          <a:prstGeom prst="roundRect">
            <a:avLst>
              <a:gd name="adj" fmla="val 4910"/>
            </a:avLst>
          </a:prstGeom>
          <a:solidFill>
            <a:srgbClr val="FFFFFF">
              <a:alpha val="30196"/>
            </a:srgbClr>
          </a:solidFill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77213BBB-C4D9-4F96-B8AA-CFA28C77066A}" type="datetimeFigureOut">
              <a:rPr lang="zh-TW" altLang="en-US" smtClean="0"/>
              <a:t>2013/10/15</a:t>
            </a:fld>
            <a:endParaRPr lang="zh-TW" altLang="en-US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258300" y="6270625"/>
            <a:ext cx="2844800" cy="476250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rgbClr val="7030A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4E04687-0B6A-4975-B01E-A270329ED26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4000" b="1" cap="none" spc="150">
          <a:ln w="11430"/>
          <a:solidFill>
            <a:srgbClr val="F8F8F8"/>
          </a:solidFill>
          <a:effectLst>
            <a:outerShdw blurRad="25400" algn="tl" rotWithShape="0">
              <a:srgbClr val="000000">
                <a:alpha val="43000"/>
              </a:srgbClr>
            </a:outerShdw>
          </a:effectLst>
          <a:latin typeface="微軟正黑體" pitchFamily="34" charset="-120"/>
          <a:ea typeface="微軟正黑體" pitchFamily="34" charset="-120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sz="2800" b="1" cap="none" spc="150">
          <a:ln w="11430"/>
          <a:solidFill>
            <a:srgbClr val="0070C0"/>
          </a:solidFill>
          <a:effectLst>
            <a:outerShdw blurRad="25400" algn="tl" rotWithShape="0">
              <a:srgbClr val="000000">
                <a:alpha val="43000"/>
              </a:srgbClr>
            </a:outerShdw>
          </a:effectLst>
          <a:latin typeface="微軟正黑體" pitchFamily="34" charset="-120"/>
          <a:ea typeface="微軟正黑體" pitchFamily="34" charset="-120"/>
        </a:defRPr>
      </a:lvl1pPr>
      <a:lvl2pPr marL="742950" indent="-285750" eaLnBrk="1" hangingPunct="1">
        <a:buChar char="–"/>
        <a:defRPr sz="2400" b="1" cap="none" spc="150">
          <a:ln w="11430"/>
          <a:solidFill>
            <a:srgbClr val="F8F8F8"/>
          </a:solidFill>
          <a:effectLst>
            <a:outerShdw blurRad="25400" algn="tl" rotWithShape="0">
              <a:srgbClr val="000000">
                <a:alpha val="43000"/>
              </a:srgbClr>
            </a:outerShdw>
          </a:effectLst>
          <a:latin typeface="+mn-lt"/>
        </a:defRPr>
      </a:lvl2pPr>
      <a:lvl3pPr marL="1143000" indent="-228600" eaLnBrk="1" hangingPunct="1">
        <a:buChar char="•"/>
        <a:defRPr sz="2400" b="1" cap="none" spc="150">
          <a:ln w="11430"/>
          <a:solidFill>
            <a:srgbClr val="F8F8F8"/>
          </a:solidFill>
          <a:effectLst>
            <a:outerShdw blurRad="25400" algn="tl" rotWithShape="0">
              <a:srgbClr val="000000">
                <a:alpha val="43000"/>
              </a:srgbClr>
            </a:outerShdw>
          </a:effectLst>
          <a:latin typeface="+mn-lt"/>
        </a:defRPr>
      </a:lvl3pPr>
      <a:lvl4pPr marL="1600200" indent="-228600" eaLnBrk="1" hangingPunct="1">
        <a:buChar char="–"/>
        <a:defRPr sz="2000" b="1" cap="none" spc="150">
          <a:ln w="11430"/>
          <a:solidFill>
            <a:srgbClr val="F8F8F8"/>
          </a:solidFill>
          <a:effectLst>
            <a:outerShdw blurRad="25400" algn="tl" rotWithShape="0">
              <a:srgbClr val="000000">
                <a:alpha val="43000"/>
              </a:srgbClr>
            </a:outerShdw>
          </a:effectLst>
          <a:latin typeface="+mn-lt"/>
        </a:defRPr>
      </a:lvl4pPr>
      <a:lvl5pPr marL="2057400" indent="-228600" eaLnBrk="1" hangingPunct="1">
        <a:buChar char="»"/>
        <a:defRPr sz="2000" b="1" cap="none" spc="150">
          <a:ln w="11430"/>
          <a:solidFill>
            <a:srgbClr val="F8F8F8"/>
          </a:solidFill>
          <a:effectLst>
            <a:outerShdw blurRad="25400" algn="tl" rotWithShape="0">
              <a:srgbClr val="000000">
                <a:alpha val="43000"/>
              </a:srgbClr>
            </a:outerShdw>
          </a:effectLst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>
        <a:defRPr/>
      </a:lvl1pPr>
      <a:lvl2pPr marL="457200" eaLnBrk="1" hangingPunct="1">
        <a:defRPr/>
      </a:lvl2pPr>
      <a:lvl3pPr marL="914400" eaLnBrk="1" hangingPunct="1">
        <a:defRPr/>
      </a:lvl3pPr>
      <a:lvl4pPr marL="1371600" eaLnBrk="1" hangingPunct="1">
        <a:defRPr/>
      </a:lvl4pPr>
      <a:lvl5pPr marL="1828800" eaLnBrk="1" hangingPunct="1">
        <a:defRPr/>
      </a:lvl5pPr>
      <a:lvl6pPr marL="2286000" eaLnBrk="1" hangingPunct="1">
        <a:defRPr/>
      </a:lvl6pPr>
      <a:lvl7pPr marL="2743200" eaLnBrk="1" hangingPunct="1">
        <a:defRPr/>
      </a:lvl7pPr>
      <a:lvl8pPr marL="3200400" eaLnBrk="1" hangingPunct="1">
        <a:defRPr/>
      </a:lvl8pPr>
      <a:lvl9pPr marL="3657600" eaLnBrk="1" hangingPunct="1">
        <a:defRPr/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1725105"/>
            <a:ext cx="12192003" cy="5259141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431800" y="254000"/>
            <a:ext cx="8712200" cy="1273175"/>
          </a:xfrm>
        </p:spPr>
        <p:txBody>
          <a:bodyPr>
            <a:normAutofit/>
          </a:bodyPr>
          <a:lstStyle/>
          <a:p>
            <a:r>
              <a:rPr lang="zh-TW" altLang="zh-TW" sz="7200" b="1" spc="5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HTC Butterfly</a:t>
            </a:r>
            <a:endParaRPr lang="zh-TW" altLang="en-US" sz="7200" b="1" spc="5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58" t="771" r="2172" b="10124"/>
          <a:stretch/>
        </p:blipFill>
        <p:spPr bwMode="auto">
          <a:xfrm rot="19563947">
            <a:off x="7097076" y="2346262"/>
            <a:ext cx="1902129" cy="1827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4495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2.35321E-6 L 0.33984 0.69094 " pathEditMode="relative" rAng="0" ptsTypes="AA">
                                      <p:cBhvr>
                                        <p:cTn id="6" dur="5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92" y="3453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群組 14"/>
          <p:cNvGrpSpPr/>
          <p:nvPr/>
        </p:nvGrpSpPr>
        <p:grpSpPr>
          <a:xfrm>
            <a:off x="1199905" y="5642754"/>
            <a:ext cx="1763252" cy="601238"/>
            <a:chOff x="406400" y="30393"/>
            <a:chExt cx="5689600" cy="121032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2" name="圓角矩形 21"/>
            <p:cNvSpPr/>
            <p:nvPr/>
          </p:nvSpPr>
          <p:spPr>
            <a:xfrm>
              <a:off x="406400" y="30393"/>
              <a:ext cx="5689600" cy="121032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圓角矩形 4"/>
            <p:cNvSpPr/>
            <p:nvPr/>
          </p:nvSpPr>
          <p:spPr>
            <a:xfrm>
              <a:off x="465483" y="89476"/>
              <a:ext cx="5571434" cy="1092154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none" lIns="180000" tIns="46800" rIns="180000" bIns="46800" numCol="1" spcCol="1270" anchor="t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36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黑　色</a:t>
              </a:r>
              <a:endParaRPr lang="zh-TW" altLang="en-US" sz="36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16" name="群組 15"/>
          <p:cNvGrpSpPr/>
          <p:nvPr/>
        </p:nvGrpSpPr>
        <p:grpSpPr>
          <a:xfrm>
            <a:off x="5801403" y="5642754"/>
            <a:ext cx="1763252" cy="601238"/>
            <a:chOff x="406400" y="1890153"/>
            <a:chExt cx="5689600" cy="121032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0" name="圓角矩形 19"/>
            <p:cNvSpPr/>
            <p:nvPr/>
          </p:nvSpPr>
          <p:spPr>
            <a:xfrm>
              <a:off x="406400" y="1890153"/>
              <a:ext cx="5689600" cy="1210320"/>
            </a:xfrm>
            <a:prstGeom prst="roundRect">
              <a:avLst/>
            </a:prstGeom>
            <a:solidFill>
              <a:srgbClr val="71090E"/>
            </a:solidFill>
            <a:ln>
              <a:solidFill>
                <a:srgbClr val="A54548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圓角矩形 6"/>
            <p:cNvSpPr/>
            <p:nvPr/>
          </p:nvSpPr>
          <p:spPr>
            <a:xfrm>
              <a:off x="465483" y="1949236"/>
              <a:ext cx="5571434" cy="1092154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none" lIns="180000" tIns="46800" rIns="180000" bIns="46800" numCol="1" spcCol="1270" anchor="t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36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紅　色</a:t>
              </a:r>
              <a:endParaRPr lang="zh-TW" altLang="en-US" sz="36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17" name="群組 16"/>
          <p:cNvGrpSpPr/>
          <p:nvPr/>
        </p:nvGrpSpPr>
        <p:grpSpPr>
          <a:xfrm>
            <a:off x="3500654" y="5642754"/>
            <a:ext cx="1763252" cy="601238"/>
            <a:chOff x="406400" y="3749913"/>
            <a:chExt cx="5689600" cy="121032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8" name="圓角矩形 17"/>
            <p:cNvSpPr/>
            <p:nvPr/>
          </p:nvSpPr>
          <p:spPr>
            <a:xfrm>
              <a:off x="406400" y="3749913"/>
              <a:ext cx="5689600" cy="121032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圓角矩形 8"/>
            <p:cNvSpPr/>
            <p:nvPr/>
          </p:nvSpPr>
          <p:spPr>
            <a:xfrm>
              <a:off x="465482" y="3808996"/>
              <a:ext cx="5571433" cy="1092154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none" lIns="180000" tIns="46800" rIns="180000" bIns="46800" numCol="1" spcCol="1270" anchor="t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3600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白　色</a:t>
              </a:r>
              <a:endParaRPr lang="zh-TW" altLang="en-US" sz="36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34" name="群組 33"/>
          <p:cNvGrpSpPr/>
          <p:nvPr/>
        </p:nvGrpSpPr>
        <p:grpSpPr>
          <a:xfrm>
            <a:off x="8102151" y="5642754"/>
            <a:ext cx="1763252" cy="601238"/>
            <a:chOff x="406400" y="1890153"/>
            <a:chExt cx="5689600" cy="121032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35" name="圓角矩形 34"/>
            <p:cNvSpPr/>
            <p:nvPr/>
          </p:nvSpPr>
          <p:spPr>
            <a:xfrm>
              <a:off x="406400" y="1890153"/>
              <a:ext cx="5689600" cy="1210320"/>
            </a:xfrm>
            <a:prstGeom prst="roundRect">
              <a:avLst/>
            </a:prstGeom>
            <a:solidFill>
              <a:srgbClr val="C07F9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圓角矩形 6"/>
            <p:cNvSpPr/>
            <p:nvPr/>
          </p:nvSpPr>
          <p:spPr>
            <a:xfrm>
              <a:off x="465483" y="1949236"/>
              <a:ext cx="5571434" cy="1092154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none" lIns="180000" tIns="46800" rIns="180000" bIns="46800" numCol="1" spcCol="1270" anchor="t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粉</a:t>
              </a:r>
              <a:r>
                <a:rPr lang="zh-TW" altLang="en-US" sz="36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紅色</a:t>
              </a:r>
              <a:endParaRPr lang="zh-TW" altLang="en-US" sz="36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3321" y="1391534"/>
            <a:ext cx="4414713" cy="3487081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130" y="1391534"/>
            <a:ext cx="1689493" cy="3444811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884" y="1407291"/>
            <a:ext cx="1778553" cy="3479538"/>
          </a:xfrm>
          <a:prstGeom prst="rect">
            <a:avLst/>
          </a:prstGeom>
        </p:spPr>
      </p:pic>
      <p:pic>
        <p:nvPicPr>
          <p:cNvPr id="24" name="圖片 23"/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507" y="1391534"/>
            <a:ext cx="1689493" cy="344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993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00000">
              <a:srgbClr val="00206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規格</a:t>
            </a:r>
          </a:p>
        </p:txBody>
      </p:sp>
      <p:graphicFrame>
        <p:nvGraphicFramePr>
          <p:cNvPr id="5" name="內容版面配置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7352566"/>
              </p:ext>
            </p:extLst>
          </p:nvPr>
        </p:nvGraphicFramePr>
        <p:xfrm>
          <a:off x="1360800" y="1346199"/>
          <a:ext cx="9720000" cy="4671828"/>
        </p:xfrm>
        <a:graphic>
          <a:graphicData uri="http://schemas.openxmlformats.org/drawingml/2006/table">
            <a:tbl>
              <a:tblPr firstCol="1">
                <a:blipFill>
                  <a:blip r:embed="rId3"/>
                  <a:stretch>
                    <a:fillRect/>
                  </a:stretch>
                </a:blipFill>
                <a:tableStyleId>{93296810-A885-4BE3-A3E7-6D5BEEA58F35}</a:tableStyleId>
              </a:tblPr>
              <a:tblGrid>
                <a:gridCol w="1616316"/>
                <a:gridCol w="8103684"/>
              </a:tblGrid>
              <a:tr h="66740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尺　　寸</a:t>
                      </a:r>
                      <a:endParaRPr lang="zh-TW" altLang="en-US" sz="2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108000"/>
                      <a:r>
                        <a:rPr 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143 mm (5.6 in) </a:t>
                      </a: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長、</a:t>
                      </a:r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70.5 </a:t>
                      </a:r>
                      <a:r>
                        <a:rPr 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mm (2.78 in) </a:t>
                      </a: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寬、</a:t>
                      </a:r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9.08 </a:t>
                      </a:r>
                      <a:r>
                        <a:rPr 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mm (0.357 in) </a:t>
                      </a: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厚</a:t>
                      </a:r>
                      <a:endParaRPr lang="zh-TW" altLang="en-US" sz="20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6740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重　　量</a:t>
                      </a:r>
                      <a:endParaRPr lang="zh-TW" altLang="en-US" sz="2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108000"/>
                      <a:r>
                        <a:rPr lang="en-US" altLang="zh-TW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140 g (4.9 </a:t>
                      </a:r>
                      <a:r>
                        <a:rPr lang="en-US" altLang="zh-TW" sz="20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oz</a:t>
                      </a:r>
                      <a:r>
                        <a:rPr lang="en-US" altLang="zh-TW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)(</a:t>
                      </a:r>
                      <a:r>
                        <a:rPr lang="zh-TW" altLang="en-US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含電池</a:t>
                      </a:r>
                      <a:r>
                        <a:rPr lang="en-US" altLang="zh-TW" sz="2000" dirty="0"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6740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itchFamily="34" charset="-120"/>
                          <a:ea typeface="微軟正黑體" pitchFamily="34" charset="-120"/>
                        </a:rPr>
                        <a:t>作業系統</a:t>
                      </a: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108000"/>
                      <a:r>
                        <a:rPr lang="en-US" sz="2000" dirty="0">
                          <a:latin typeface="微軟正黑體" pitchFamily="34" charset="-120"/>
                          <a:ea typeface="微軟正黑體" pitchFamily="34" charset="-120"/>
                        </a:rPr>
                        <a:t>Android 4.1.1 with HTC Sense 4+</a:t>
                      </a: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67404">
                <a:tc>
                  <a:txBody>
                    <a:bodyPr/>
                    <a:lstStyle/>
                    <a:p>
                      <a:pPr algn="ctr"/>
                      <a:r>
                        <a:rPr lang="en-US" sz="2200" spc="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</a:t>
                      </a:r>
                      <a:r>
                        <a:rPr lang="zh-TW" altLang="en-US" sz="2200" spc="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lang="en-US" sz="2200" spc="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P</a:t>
                      </a:r>
                      <a:r>
                        <a:rPr lang="zh-TW" altLang="en-US" sz="2200" spc="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lang="en-US" sz="2200" spc="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U</a:t>
                      </a:r>
                      <a:endParaRPr lang="en-US" sz="2200" spc="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108000"/>
                      <a:r>
                        <a:rPr lang="en-US" sz="20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Qualcomm Snapdragon S4 Pro APQ8064 1.5 GHz </a:t>
                      </a:r>
                      <a:r>
                        <a:rPr lang="zh-TW" altLang="en-US" sz="2000">
                          <a:latin typeface="微軟正黑體" pitchFamily="34" charset="-120"/>
                          <a:ea typeface="微軟正黑體" pitchFamily="34" charset="-120"/>
                        </a:rPr>
                        <a:t>四核心處理器</a:t>
                      </a: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6740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主  屏  幕</a:t>
                      </a:r>
                      <a:endParaRPr lang="zh-TW" altLang="en-US" sz="2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108000"/>
                      <a:r>
                        <a:rPr lang="en-US" sz="20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SLCD3 , 5</a:t>
                      </a:r>
                      <a:r>
                        <a:rPr lang="zh-TW" altLang="en-US" sz="20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英寸</a:t>
                      </a:r>
                      <a:r>
                        <a:rPr lang="en-US" altLang="zh-TW" sz="20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,1920×1080 </a:t>
                      </a:r>
                      <a:r>
                        <a:rPr lang="en-US" sz="2000">
                          <a:latin typeface="微軟正黑體" pitchFamily="34" charset="-120"/>
                          <a:ea typeface="微軟正黑體" pitchFamily="34" charset="-120"/>
                        </a:rPr>
                        <a:t>Pixels Full HD（440ppi）</a:t>
                      </a: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6740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itchFamily="34" charset="-120"/>
                          <a:ea typeface="微軟正黑體" pitchFamily="34" charset="-120"/>
                        </a:rPr>
                        <a:t>輸入設備</a:t>
                      </a: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108000"/>
                      <a:r>
                        <a:rPr lang="zh-TW" altLang="en-US" sz="20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電容式多點觸控式螢幕 </a:t>
                      </a:r>
                      <a:r>
                        <a:rPr lang="en-US" altLang="zh-TW" sz="20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0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最多</a:t>
                      </a:r>
                      <a:r>
                        <a:rPr lang="en-US" altLang="zh-TW" sz="20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</a:t>
                      </a:r>
                      <a:r>
                        <a:rPr lang="zh-TW" altLang="en-US" sz="20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點</a:t>
                      </a:r>
                      <a:r>
                        <a:rPr lang="en-US" altLang="zh-TW" sz="2000"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6740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記  憶  體</a:t>
                      </a:r>
                      <a:endParaRPr lang="zh-TW" altLang="en-US" sz="2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dpi="0" rotWithShape="1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108000"/>
                      <a:r>
                        <a:rPr lang="en-US" sz="2000" dirty="0">
                          <a:latin typeface="微軟正黑體" pitchFamily="34" charset="-120"/>
                          <a:ea typeface="微軟正黑體" pitchFamily="34" charset="-120"/>
                        </a:rPr>
                        <a:t>RAM 2GB / ROM 16GB</a:t>
                      </a: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447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模組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PPD01</Template>
  <TotalTime>1264</TotalTime>
  <Words>68</Words>
  <Application>Microsoft Office PowerPoint</Application>
  <PresentationFormat>自訂</PresentationFormat>
  <Paragraphs>21</Paragraphs>
  <Slides>3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4" baseType="lpstr">
      <vt:lpstr>Custom Theme</vt:lpstr>
      <vt:lpstr>HTC Butterfly</vt:lpstr>
      <vt:lpstr>PowerPoint 簡報</vt:lpstr>
      <vt:lpstr>規格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chenmayling MA</dc:creator>
  <cp:lastModifiedBy>101商科技藝競賽</cp:lastModifiedBy>
  <cp:revision>73</cp:revision>
  <dcterms:created xsi:type="dcterms:W3CDTF">2013-06-20T22:57:16Z</dcterms:created>
  <dcterms:modified xsi:type="dcterms:W3CDTF">2013-10-15T05:46:57Z</dcterms:modified>
</cp:coreProperties>
</file>