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9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0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1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2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4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5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6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7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9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20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21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2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3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24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5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328" r:id="rId4"/>
    <p:sldId id="329" r:id="rId5"/>
    <p:sldId id="295" r:id="rId6"/>
    <p:sldId id="330" r:id="rId7"/>
    <p:sldId id="257" r:id="rId8"/>
    <p:sldId id="313" r:id="rId9"/>
    <p:sldId id="298" r:id="rId10"/>
    <p:sldId id="294" r:id="rId11"/>
    <p:sldId id="322" r:id="rId12"/>
    <p:sldId id="320" r:id="rId13"/>
    <p:sldId id="284" r:id="rId14"/>
    <p:sldId id="287" r:id="rId15"/>
    <p:sldId id="291" r:id="rId16"/>
    <p:sldId id="319" r:id="rId17"/>
    <p:sldId id="315" r:id="rId18"/>
    <p:sldId id="325" r:id="rId19"/>
    <p:sldId id="292" r:id="rId20"/>
    <p:sldId id="321" r:id="rId21"/>
    <p:sldId id="332" r:id="rId22"/>
    <p:sldId id="324" r:id="rId23"/>
    <p:sldId id="331" r:id="rId24"/>
    <p:sldId id="316" r:id="rId25"/>
    <p:sldId id="323" r:id="rId26"/>
    <p:sldId id="293" r:id="rId27"/>
    <p:sldId id="327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3E7"/>
    <a:srgbClr val="FF7E68"/>
    <a:srgbClr val="EBE8F1"/>
    <a:srgbClr val="FDFDD7"/>
    <a:srgbClr val="7ED6A6"/>
    <a:srgbClr val="EAF4F6"/>
    <a:srgbClr val="92CBD9"/>
    <a:srgbClr val="9D73BD"/>
    <a:srgbClr val="FEFE00"/>
    <a:srgbClr val="ACD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7" autoAdjust="0"/>
    <p:restoredTop sz="97219" autoAdjust="0"/>
  </p:normalViewPr>
  <p:slideViewPr>
    <p:cSldViewPr snapToGrid="0">
      <p:cViewPr varScale="1">
        <p:scale>
          <a:sx n="96" d="100"/>
          <a:sy n="96" d="100"/>
        </p:scale>
        <p:origin x="84" y="606"/>
      </p:cViewPr>
      <p:guideLst>
        <p:guide orient="horz" pos="213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45DD4-FEAA-439F-BE3D-7CC38C68D55B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25CEC-2ABC-4E79-BB53-CF7F3C7D9C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3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887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262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931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406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968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750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189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41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278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194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54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800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090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37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294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255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726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17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33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98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198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14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963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285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87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61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/>
              <a:t>2020/5/15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61.xml"/><Relationship Id="rId7" Type="http://schemas.openxmlformats.org/officeDocument/2006/relationships/image" Target="../media/image2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2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64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30.jpe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tags" Target="../tags/tag66.xml"/><Relationship Id="rId10" Type="http://schemas.openxmlformats.org/officeDocument/2006/relationships/image" Target="../media/image28.png"/><Relationship Id="rId4" Type="http://schemas.openxmlformats.org/officeDocument/2006/relationships/tags" Target="../tags/tag65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69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33.tmp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tags" Target="../tags/tag71.xml"/><Relationship Id="rId10" Type="http://schemas.openxmlformats.org/officeDocument/2006/relationships/image" Target="../media/image9.png"/><Relationship Id="rId4" Type="http://schemas.openxmlformats.org/officeDocument/2006/relationships/tags" Target="../tags/tag70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notesSlide" Target="../notesSlides/notesSlide13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7.tmp"/><Relationship Id="rId2" Type="http://schemas.openxmlformats.org/officeDocument/2006/relationships/tags" Target="../tags/tag73.xml"/><Relationship Id="rId16" Type="http://schemas.openxmlformats.org/officeDocument/2006/relationships/image" Target="../media/image36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image" Target="../media/image35.tmp"/><Relationship Id="rId10" Type="http://schemas.openxmlformats.org/officeDocument/2006/relationships/tags" Target="../tags/tag81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8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39.png"/><Relationship Id="rId5" Type="http://schemas.openxmlformats.org/officeDocument/2006/relationships/tags" Target="../tags/tag87.xml"/><Relationship Id="rId10" Type="http://schemas.openxmlformats.org/officeDocument/2006/relationships/image" Target="../media/image38.png"/><Relationship Id="rId4" Type="http://schemas.openxmlformats.org/officeDocument/2006/relationships/tags" Target="../tags/tag86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91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5" Type="http://schemas.openxmlformats.org/officeDocument/2006/relationships/tags" Target="../tags/tag93.xml"/><Relationship Id="rId10" Type="http://schemas.openxmlformats.org/officeDocument/2006/relationships/image" Target="../media/image41.png"/><Relationship Id="rId4" Type="http://schemas.openxmlformats.org/officeDocument/2006/relationships/tags" Target="../tags/tag92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image" Target="../media/image40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notesSlide" Target="../notesSlides/notesSlide1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8.xml"/><Relationship Id="rId15" Type="http://schemas.openxmlformats.org/officeDocument/2006/relationships/image" Target="../media/image43.png"/><Relationship Id="rId10" Type="http://schemas.openxmlformats.org/officeDocument/2006/relationships/tags" Target="../tags/tag103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06.xml"/><Relationship Id="rId7" Type="http://schemas.openxmlformats.org/officeDocument/2006/relationships/image" Target="../media/image26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tmp"/><Relationship Id="rId4" Type="http://schemas.openxmlformats.org/officeDocument/2006/relationships/tags" Target="../tags/tag107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tags" Target="../tags/tag110.xml"/><Relationship Id="rId7" Type="http://schemas.openxmlformats.org/officeDocument/2006/relationships/image" Target="../media/image48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13.xml"/><Relationship Id="rId7" Type="http://schemas.openxmlformats.org/officeDocument/2006/relationships/image" Target="../media/image1.jpe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5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114.xml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7.xml"/><Relationship Id="rId7" Type="http://schemas.openxmlformats.org/officeDocument/2006/relationships/image" Target="../media/image40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118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21.xml"/><Relationship Id="rId7" Type="http://schemas.openxmlformats.org/officeDocument/2006/relationships/image" Target="../media/image40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jpeg"/><Relationship Id="rId4" Type="http://schemas.openxmlformats.org/officeDocument/2006/relationships/tags" Target="../tags/tag122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25.xml"/><Relationship Id="rId7" Type="http://schemas.openxmlformats.org/officeDocument/2006/relationships/image" Target="../media/image55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7.png"/><Relationship Id="rId4" Type="http://schemas.openxmlformats.org/officeDocument/2006/relationships/tags" Target="../tags/tag126.xml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29.xml"/><Relationship Id="rId7" Type="http://schemas.openxmlformats.org/officeDocument/2006/relationships/image" Target="../media/image26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8.png"/><Relationship Id="rId4" Type="http://schemas.openxmlformats.org/officeDocument/2006/relationships/tags" Target="../tags/tag130.xml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tags" Target="../tags/tag133.xml"/><Relationship Id="rId7" Type="http://schemas.openxmlformats.org/officeDocument/2006/relationships/image" Target="../media/image60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62.png"/><Relationship Id="rId5" Type="http://schemas.openxmlformats.org/officeDocument/2006/relationships/tags" Target="../tags/tag138.xml"/><Relationship Id="rId10" Type="http://schemas.openxmlformats.org/officeDocument/2006/relationships/notesSlide" Target="../notesSlides/notesSlide25.xml"/><Relationship Id="rId4" Type="http://schemas.openxmlformats.org/officeDocument/2006/relationships/tags" Target="../tags/tag137.xml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44.xml"/><Relationship Id="rId7" Type="http://schemas.openxmlformats.org/officeDocument/2006/relationships/notesSlide" Target="../notesSlides/notesSlide26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5" Type="http://schemas.openxmlformats.org/officeDocument/2006/relationships/tags" Target="../tags/tag146.xml"/><Relationship Id="rId10" Type="http://schemas.openxmlformats.org/officeDocument/2006/relationships/image" Target="../media/image65.png"/><Relationship Id="rId4" Type="http://schemas.openxmlformats.org/officeDocument/2006/relationships/tags" Target="../tags/tag145.xml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0.png"/><Relationship Id="rId5" Type="http://schemas.openxmlformats.org/officeDocument/2006/relationships/tags" Target="../tags/tag11.xml"/><Relationship Id="rId10" Type="http://schemas.openxmlformats.org/officeDocument/2006/relationships/image" Target="../media/image9.png"/><Relationship Id="rId4" Type="http://schemas.openxmlformats.org/officeDocument/2006/relationships/tags" Target="../tags/tag10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0.png"/><Relationship Id="rId5" Type="http://schemas.openxmlformats.org/officeDocument/2006/relationships/tags" Target="../tags/tag17.xml"/><Relationship Id="rId10" Type="http://schemas.openxmlformats.org/officeDocument/2006/relationships/image" Target="../media/image9.png"/><Relationship Id="rId4" Type="http://schemas.openxmlformats.org/officeDocument/2006/relationships/tags" Target="../tags/tag16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1.xml"/><Relationship Id="rId7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5.xml"/><Relationship Id="rId7" Type="http://schemas.openxmlformats.org/officeDocument/2006/relationships/image" Target="../media/image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1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13.png"/><Relationship Id="rId5" Type="http://schemas.openxmlformats.org/officeDocument/2006/relationships/tags" Target="../tags/tag31.xml"/><Relationship Id="rId10" Type="http://schemas.openxmlformats.org/officeDocument/2006/relationships/image" Target="../media/image5.png"/><Relationship Id="rId4" Type="http://schemas.openxmlformats.org/officeDocument/2006/relationships/tags" Target="../tags/tag30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21" Type="http://schemas.openxmlformats.org/officeDocument/2006/relationships/image" Target="../media/image17.png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image" Target="../media/image16.emf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10" Type="http://schemas.openxmlformats.org/officeDocument/2006/relationships/tags" Target="../tags/tag43.xml"/><Relationship Id="rId19" Type="http://schemas.openxmlformats.org/officeDocument/2006/relationships/notesSlide" Target="../notesSlides/notesSlide8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21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2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19.png"/><Relationship Id="rId5" Type="http://schemas.openxmlformats.org/officeDocument/2006/relationships/tags" Target="../tags/tag55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54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10386" y="3664638"/>
            <a:ext cx="690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rgbClr val="6AB3E7"/>
                </a:solidFill>
                <a:cs typeface="+mn-ea"/>
                <a:sym typeface="+mn-lt"/>
              </a:rPr>
              <a:t>恆商 資 料 處 理 科</a:t>
            </a:r>
            <a:endParaRPr lang="zh-CN" altLang="en-US" sz="6000" b="1" dirty="0">
              <a:solidFill>
                <a:srgbClr val="6AB3E7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4" y="173885"/>
            <a:ext cx="1484348" cy="209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423">
        <p:blinds dir="vert"/>
      </p:transition>
    </mc:Choice>
    <mc:Fallback>
      <p:transition spd="slow" advTm="842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6 -0.00463 L -2.08333E-6 -2.22222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385262" y="418211"/>
            <a:ext cx="9396076" cy="5656000"/>
          </a:xfrm>
          <a:prstGeom prst="rect">
            <a:avLst/>
          </a:prstGeom>
        </p:spPr>
      </p:pic>
      <p:sp>
        <p:nvSpPr>
          <p:cNvPr id="5" name="PA_文本框 4"/>
          <p:cNvSpPr txBox="1"/>
          <p:nvPr>
            <p:custDataLst>
              <p:tags r:id="rId2"/>
            </p:custDataLst>
          </p:nvPr>
        </p:nvSpPr>
        <p:spPr>
          <a:xfrm>
            <a:off x="3041374" y="2413245"/>
            <a:ext cx="474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tx2"/>
                </a:solidFill>
                <a:cs typeface="+mn-ea"/>
                <a:sym typeface="+mn-lt"/>
              </a:rPr>
              <a:t>專業乙、丙級檢定場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7" name="PA_图片 6" descr="图片包含 运输, 气球, 航空器&#10;&#10;已生成极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06" y="3752481"/>
            <a:ext cx="3565400" cy="3105519"/>
          </a:xfrm>
          <a:prstGeom prst="rect">
            <a:avLst/>
          </a:prstGeom>
        </p:spPr>
      </p:pic>
      <p:pic>
        <p:nvPicPr>
          <p:cNvPr id="8" name="內容版面配置區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32" y="3167926"/>
            <a:ext cx="2400000" cy="1800000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10" y="3167926"/>
            <a:ext cx="2400000" cy="18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666">
        <p:blinds dir="vert"/>
      </p:transition>
    </mc:Choice>
    <mc:Fallback>
      <p:transition spd="slow" advTm="566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-543196"/>
            <a:ext cx="7611756" cy="7501808"/>
          </a:xfrm>
          <a:prstGeom prst="rect">
            <a:avLst/>
          </a:prstGeom>
        </p:spPr>
      </p:pic>
      <p:sp>
        <p:nvSpPr>
          <p:cNvPr id="4" name="PA_文本框 3"/>
          <p:cNvSpPr txBox="1"/>
          <p:nvPr>
            <p:custDataLst>
              <p:tags r:id="rId2"/>
            </p:custDataLst>
          </p:nvPr>
        </p:nvSpPr>
        <p:spPr>
          <a:xfrm>
            <a:off x="6490252" y="1960143"/>
            <a:ext cx="399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tx2"/>
                </a:solidFill>
                <a:cs typeface="+mn-ea"/>
                <a:sym typeface="+mn-lt"/>
              </a:rPr>
              <a:t>提升硬體效能</a:t>
            </a:r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、</a:t>
            </a:r>
            <a:r>
              <a:rPr lang="en-US" altLang="zh-TW" sz="3600" dirty="0" smtClean="0">
                <a:solidFill>
                  <a:schemeClr val="tx2"/>
                </a:solidFill>
                <a:cs typeface="+mn-ea"/>
                <a:sym typeface="+mn-lt"/>
              </a:rPr>
              <a:t/>
            </a:r>
            <a:br>
              <a:rPr lang="en-US" altLang="zh-TW" sz="3600" dirty="0" smtClean="0">
                <a:solidFill>
                  <a:schemeClr val="tx2"/>
                </a:solidFill>
                <a:cs typeface="+mn-ea"/>
                <a:sym typeface="+mn-lt"/>
              </a:rPr>
            </a:br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搭配</a:t>
            </a:r>
            <a:r>
              <a:rPr lang="zh-TW" altLang="en-US" sz="3600" dirty="0">
                <a:solidFill>
                  <a:schemeClr val="tx2"/>
                </a:solidFill>
                <a:cs typeface="+mn-ea"/>
                <a:sym typeface="+mn-lt"/>
              </a:rPr>
              <a:t>最新軟體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9" name="PA_图片 8" descr="图片包含 矢量图形, 事情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71" y="1792763"/>
            <a:ext cx="5338613" cy="5740443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8" y="3160472"/>
            <a:ext cx="4027518" cy="3020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614">
        <p:blinds dir="vert"/>
      </p:transition>
    </mc:Choice>
    <mc:Fallback>
      <p:transition spd="slow" advTm="561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/>
          <p:cNvSpPr txBox="1"/>
          <p:nvPr>
            <p:custDataLst>
              <p:tags r:id="rId4"/>
            </p:custDataLst>
          </p:nvPr>
        </p:nvSpPr>
        <p:spPr>
          <a:xfrm>
            <a:off x="8276008" y="4468306"/>
            <a:ext cx="350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tx2"/>
                </a:solidFill>
                <a:cs typeface="+mn-ea"/>
                <a:sym typeface="+mn-lt"/>
              </a:rPr>
              <a:t>學生會組織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48" y="1923208"/>
            <a:ext cx="5116728" cy="3191429"/>
          </a:xfrm>
          <a:prstGeom prst="cloud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132">
        <p:blinds dir="vert"/>
      </p:transition>
    </mc:Choice>
    <mc:Fallback>
      <p:transition spd="slow" advTm="513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7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矩形 9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PA_矩形 11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4" name="PA_矩形 13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6" name="PA_矩形 15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" name="PA_矩形 17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5" name="PA_图片 4" descr="图片包含 事情, 物体&#10;&#10;已生成极高可信度的说明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71" y="965199"/>
            <a:ext cx="2722500" cy="4927601"/>
          </a:xfrm>
          <a:prstGeom prst="rect">
            <a:avLst/>
          </a:prstGeom>
        </p:spPr>
      </p:pic>
      <p:pic>
        <p:nvPicPr>
          <p:cNvPr id="4" name="PA_图片 3" descr="图片包含 事情, 物体&#10;&#10;已生成极高可信度的说明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25" y="965199"/>
            <a:ext cx="2723061" cy="4928616"/>
          </a:xfrm>
          <a:prstGeom prst="rect">
            <a:avLst/>
          </a:prstGeom>
        </p:spPr>
      </p:pic>
      <p:pic>
        <p:nvPicPr>
          <p:cNvPr id="3" name="PA_图片 2" descr="图片包含 事情, 物体&#10;&#10;已生成极高可信度的说明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" y="965199"/>
            <a:ext cx="2722500" cy="4927601"/>
          </a:xfrm>
          <a:prstGeom prst="rect">
            <a:avLst/>
          </a:prstGeom>
        </p:spPr>
      </p:pic>
      <p:sp>
        <p:nvSpPr>
          <p:cNvPr id="13" name="PA_文本框 12"/>
          <p:cNvSpPr txBox="1"/>
          <p:nvPr>
            <p:custDataLst>
              <p:tags r:id="rId9"/>
            </p:custDataLst>
          </p:nvPr>
        </p:nvSpPr>
        <p:spPr>
          <a:xfrm>
            <a:off x="1040355" y="2427854"/>
            <a:ext cx="24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chemeClr val="tx2"/>
                </a:solidFill>
                <a:cs typeface="+mn-ea"/>
                <a:sym typeface="+mn-lt"/>
              </a:rPr>
              <a:t>迎新</a:t>
            </a:r>
            <a:endParaRPr lang="en-US" altLang="zh-CN" sz="24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7" name="PA_文本框 16"/>
          <p:cNvSpPr txBox="1"/>
          <p:nvPr>
            <p:custDataLst>
              <p:tags r:id="rId10"/>
            </p:custDataLst>
          </p:nvPr>
        </p:nvSpPr>
        <p:spPr>
          <a:xfrm>
            <a:off x="4898210" y="2427853"/>
            <a:ext cx="2361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chemeClr val="tx2"/>
                </a:solidFill>
                <a:cs typeface="+mn-ea"/>
                <a:sym typeface="+mn-lt"/>
              </a:rPr>
              <a:t>交換禮物</a:t>
            </a:r>
            <a:endParaRPr lang="en-US" altLang="zh-CN" sz="24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23" name="PA_文本框 22"/>
          <p:cNvSpPr txBox="1"/>
          <p:nvPr>
            <p:custDataLst>
              <p:tags r:id="rId11"/>
            </p:custDataLst>
          </p:nvPr>
        </p:nvSpPr>
        <p:spPr>
          <a:xfrm>
            <a:off x="8581273" y="2452405"/>
            <a:ext cx="2418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chemeClr val="tx2"/>
                </a:solidFill>
                <a:cs typeface="+mn-ea"/>
                <a:sym typeface="+mn-lt"/>
              </a:rPr>
              <a:t>送舊</a:t>
            </a:r>
            <a:endParaRPr lang="en-US" altLang="zh-CN" sz="24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3"/>
          <a:stretch/>
        </p:blipFill>
        <p:spPr>
          <a:xfrm>
            <a:off x="4983746" y="2932044"/>
            <a:ext cx="2208817" cy="2676393"/>
          </a:xfrm>
          <a:prstGeom prst="rect">
            <a:avLst/>
          </a:prstGeom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70" y="3176548"/>
            <a:ext cx="3065341" cy="1918079"/>
          </a:xfrm>
          <a:prstGeom prst="rect">
            <a:avLst/>
          </a:prstGeom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36" y="3050510"/>
            <a:ext cx="2882606" cy="2439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126">
        <p:blinds dir="vert"/>
      </p:transition>
    </mc:Choice>
    <mc:Fallback>
      <p:transition spd="slow" advTm="2012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60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71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13" grpId="0"/>
      <p:bldP spid="17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 descr="图片包含 轮子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34" y="140581"/>
            <a:ext cx="7204193" cy="1757120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2" y="969490"/>
            <a:ext cx="7145338" cy="574881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sp>
        <p:nvSpPr>
          <p:cNvPr id="5" name="PA_文本框 4"/>
          <p:cNvSpPr txBox="1"/>
          <p:nvPr>
            <p:custDataLst>
              <p:tags r:id="rId5"/>
            </p:custDataLst>
          </p:nvPr>
        </p:nvSpPr>
        <p:spPr>
          <a:xfrm>
            <a:off x="6373786" y="2224654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tx2"/>
                </a:solidFill>
                <a:cs typeface="+mn-ea"/>
                <a:sym typeface="+mn-lt"/>
              </a:rPr>
              <a:t>科大聯盟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6" name="PA_矩形 5"/>
          <p:cNvSpPr/>
          <p:nvPr>
            <p:custDataLst>
              <p:tags r:id="rId6"/>
            </p:custDataLst>
          </p:nvPr>
        </p:nvSpPr>
        <p:spPr>
          <a:xfrm>
            <a:off x="6222193" y="3268556"/>
            <a:ext cx="37718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 smtClean="0">
                <a:solidFill>
                  <a:srgbClr val="222222"/>
                </a:solidFill>
                <a:cs typeface="+mn-ea"/>
                <a:sym typeface="+mn-lt"/>
              </a:rPr>
              <a:t>協同</a:t>
            </a:r>
            <a:r>
              <a:rPr lang="zh-TW" altLang="en-US" sz="2800" dirty="0">
                <a:solidFill>
                  <a:srgbClr val="222222"/>
                </a:solidFill>
                <a:cs typeface="+mn-ea"/>
                <a:sym typeface="+mn-lt"/>
              </a:rPr>
              <a:t>教學、專題發表、創意設計、設備支援</a:t>
            </a:r>
            <a:r>
              <a:rPr lang="zh-TW" altLang="en-US" sz="2800" dirty="0" smtClean="0">
                <a:solidFill>
                  <a:srgbClr val="222222"/>
                </a:solidFill>
                <a:cs typeface="+mn-ea"/>
                <a:sym typeface="+mn-lt"/>
              </a:rPr>
              <a:t>、升</a:t>
            </a:r>
            <a:r>
              <a:rPr lang="zh-TW" altLang="en-US" sz="2800" dirty="0">
                <a:solidFill>
                  <a:srgbClr val="222222"/>
                </a:solidFill>
                <a:cs typeface="+mn-ea"/>
                <a:sym typeface="+mn-lt"/>
              </a:rPr>
              <a:t>學進路</a:t>
            </a:r>
            <a:r>
              <a:rPr lang="zh-TW" altLang="en-US" sz="2800" dirty="0" smtClean="0">
                <a:solidFill>
                  <a:srgbClr val="222222"/>
                </a:solidFill>
                <a:cs typeface="+mn-ea"/>
                <a:sym typeface="+mn-lt"/>
              </a:rPr>
              <a:t>、</a:t>
            </a:r>
            <a:r>
              <a:rPr lang="en-US" altLang="zh-TW" sz="2800" dirty="0" smtClean="0">
                <a:solidFill>
                  <a:srgbClr val="222222"/>
                </a:solidFill>
                <a:cs typeface="+mn-ea"/>
                <a:sym typeface="+mn-lt"/>
              </a:rPr>
              <a:t/>
            </a:r>
            <a:br>
              <a:rPr lang="en-US" altLang="zh-TW" sz="2800" dirty="0" smtClean="0">
                <a:solidFill>
                  <a:srgbClr val="222222"/>
                </a:solidFill>
                <a:cs typeface="+mn-ea"/>
                <a:sym typeface="+mn-lt"/>
              </a:rPr>
            </a:br>
            <a:r>
              <a:rPr lang="zh-TW" altLang="en-US" sz="2800" dirty="0" smtClean="0">
                <a:solidFill>
                  <a:srgbClr val="222222"/>
                </a:solidFill>
                <a:cs typeface="+mn-ea"/>
                <a:sym typeface="+mn-lt"/>
              </a:rPr>
              <a:t>職</a:t>
            </a:r>
            <a:r>
              <a:rPr lang="zh-TW" altLang="en-US" sz="2800" dirty="0">
                <a:solidFill>
                  <a:srgbClr val="222222"/>
                </a:solidFill>
                <a:cs typeface="+mn-ea"/>
                <a:sym typeface="+mn-lt"/>
              </a:rPr>
              <a:t>場體驗等合作事項</a:t>
            </a:r>
            <a:endParaRPr lang="zh-CN" altLang="en-US" sz="2800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0" y="4758366"/>
            <a:ext cx="1484348" cy="209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871">
        <p:blinds dir="vert"/>
      </p:transition>
    </mc:Choice>
    <mc:Fallback>
      <p:transition spd="slow" advTm="787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6 -0.00463 L 1.45833E-6 7.40741E-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文字, 地图&#10;&#10;已生成极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>
            <a:fillRect/>
          </a:stretch>
        </p:blipFill>
        <p:spPr>
          <a:xfrm>
            <a:off x="2019299" y="1195177"/>
            <a:ext cx="8833899" cy="5130800"/>
          </a:xfrm>
          <a:prstGeom prst="rect">
            <a:avLst/>
          </a:prstGeom>
        </p:spPr>
      </p:pic>
      <p:sp>
        <p:nvSpPr>
          <p:cNvPr id="6" name="PA_文本框 5"/>
          <p:cNvSpPr txBox="1"/>
          <p:nvPr>
            <p:custDataLst>
              <p:tags r:id="rId2"/>
            </p:custDataLst>
          </p:nvPr>
        </p:nvSpPr>
        <p:spPr>
          <a:xfrm>
            <a:off x="4747741" y="233456"/>
            <a:ext cx="337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國立金榜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7" name="PA_矩形 6"/>
          <p:cNvSpPr/>
          <p:nvPr>
            <p:custDataLst>
              <p:tags r:id="rId3"/>
            </p:custDataLst>
          </p:nvPr>
        </p:nvSpPr>
        <p:spPr>
          <a:xfrm>
            <a:off x="3075083" y="2993629"/>
            <a:ext cx="5867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altLang="zh-CN" dirty="0">
              <a:solidFill>
                <a:srgbClr val="222222"/>
              </a:solidFill>
              <a:cs typeface="+mn-ea"/>
              <a:sym typeface="+mn-lt"/>
            </a:endParaRPr>
          </a:p>
        </p:txBody>
      </p:sp>
      <p:pic>
        <p:nvPicPr>
          <p:cNvPr id="8" name="PA_图片 7" descr="图片包含 事情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64" y="112174"/>
            <a:ext cx="9275065" cy="2166006"/>
          </a:xfrm>
          <a:prstGeom prst="rect">
            <a:avLst/>
          </a:prstGeom>
        </p:spPr>
      </p:pic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34342"/>
              </p:ext>
            </p:extLst>
          </p:nvPr>
        </p:nvGraphicFramePr>
        <p:xfrm>
          <a:off x="3242709" y="2083775"/>
          <a:ext cx="5493788" cy="3444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997">
                  <a:extLst>
                    <a:ext uri="{9D8B030D-6E8A-4147-A177-3AD203B41FA5}">
                      <a16:colId xmlns:a16="http://schemas.microsoft.com/office/drawing/2014/main" val="3364499401"/>
                    </a:ext>
                  </a:extLst>
                </a:gridCol>
                <a:gridCol w="554471">
                  <a:extLst>
                    <a:ext uri="{9D8B030D-6E8A-4147-A177-3AD203B41FA5}">
                      <a16:colId xmlns:a16="http://schemas.microsoft.com/office/drawing/2014/main" val="2888145046"/>
                    </a:ext>
                  </a:extLst>
                </a:gridCol>
                <a:gridCol w="1654926">
                  <a:extLst>
                    <a:ext uri="{9D8B030D-6E8A-4147-A177-3AD203B41FA5}">
                      <a16:colId xmlns:a16="http://schemas.microsoft.com/office/drawing/2014/main" val="1781730939"/>
                    </a:ext>
                  </a:extLst>
                </a:gridCol>
                <a:gridCol w="1994397">
                  <a:extLst>
                    <a:ext uri="{9D8B030D-6E8A-4147-A177-3AD203B41FA5}">
                      <a16:colId xmlns:a16="http://schemas.microsoft.com/office/drawing/2014/main" val="3710894178"/>
                    </a:ext>
                  </a:extLst>
                </a:gridCol>
                <a:gridCol w="644997">
                  <a:extLst>
                    <a:ext uri="{9D8B030D-6E8A-4147-A177-3AD203B41FA5}">
                      <a16:colId xmlns:a16="http://schemas.microsoft.com/office/drawing/2014/main" val="2253895772"/>
                    </a:ext>
                  </a:extLst>
                </a:gridCol>
              </a:tblGrid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畢業年度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姓名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錄取學校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錄取科系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畢業國中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3807257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109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廖芷婕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 國立台北商業大學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國際商務系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恆春國中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5139369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108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劉凌君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國立高雄科技大學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財務管理系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第一校區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恆春國中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7969020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108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潘玉霞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國立高雄科技大學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金融資訊系（燕巢校區）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車城國中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4455050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108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潘玉霞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國立屏東大學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財務金融學系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車城國中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9192115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李易鴻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國立屏東大學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財務金融學系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恆春國中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3143602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陳靖涵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國立高雄科技大學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財富與稅務管理系財政稅務組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車城國中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1653780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徐煒佑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國立屏東大學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資訊管理系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恆春國中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7839739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林子隆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國立屏東大學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會計學系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車城國中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932039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林奕姍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國立虎尾科技大學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財務金融系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車城國中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946928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蔡宛婷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國立高雄應用科技大學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企業管理系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恆春國中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3603346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105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林姿玲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國立澎湖科技大學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行銷與物流管理系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車城國中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8176920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105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蔡鎮宇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國立臺北商業大學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會計資訊系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臺北校區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恆春國中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2490264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105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王家銘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國立高雄海洋科技大學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電訊工程系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恆春國中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480740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105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陳顥文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國立高雄海洋科技大學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電訊工程系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恆春國中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3154761"/>
                  </a:ext>
                </a:extLst>
              </a:tr>
              <a:tr h="2045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103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張庭郢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國立臺北商業技術學院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國際商務系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恆春國中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0028035"/>
                  </a:ext>
                </a:extLst>
              </a:tr>
            </a:tbl>
          </a:graphicData>
        </a:graphic>
      </p:graphicFrame>
      <p:pic>
        <p:nvPicPr>
          <p:cNvPr id="9" name="PA_图片 8" descr="图片包含 矢量图形&#10;&#10;已生成高可信度的说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8" y="3591498"/>
            <a:ext cx="2559562" cy="369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484">
        <p:blinds dir="vert"/>
      </p:transition>
    </mc:Choice>
    <mc:Fallback>
      <p:transition spd="slow" advTm="1048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 nodePh="1">
                                  <p:stCondLst>
                                    <p:cond delay="20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2000" accel="50000" decel="50000" autoRev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 descr="图片包含 文字, 地图&#10;&#10;已生成极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b="82955"/>
          <a:stretch>
            <a:fillRect/>
          </a:stretch>
        </p:blipFill>
        <p:spPr>
          <a:xfrm>
            <a:off x="0" y="1720956"/>
            <a:ext cx="12192000" cy="3930695"/>
          </a:xfrm>
          <a:prstGeom prst="rect">
            <a:avLst/>
          </a:prstGeom>
        </p:spPr>
      </p:pic>
      <p:pic>
        <p:nvPicPr>
          <p:cNvPr id="5" name="PA_图片 4" descr="图片包含 事情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52" y="1322070"/>
            <a:ext cx="5715000" cy="190500"/>
          </a:xfrm>
          <a:prstGeom prst="rect">
            <a:avLst/>
          </a:prstGeom>
        </p:spPr>
      </p:pic>
      <p:sp>
        <p:nvSpPr>
          <p:cNvPr id="6" name="PA_文本框 5"/>
          <p:cNvSpPr txBox="1"/>
          <p:nvPr>
            <p:custDataLst>
              <p:tags r:id="rId3"/>
            </p:custDataLst>
          </p:nvPr>
        </p:nvSpPr>
        <p:spPr>
          <a:xfrm>
            <a:off x="4254917" y="544074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tx2"/>
                </a:solidFill>
                <a:cs typeface="+mn-ea"/>
                <a:sym typeface="+mn-lt"/>
              </a:rPr>
              <a:t>特色課程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>
            <p:custDataLst>
              <p:tags r:id="rId4"/>
            </p:custDataLst>
          </p:nvPr>
        </p:nvSpPr>
        <p:spPr>
          <a:xfrm>
            <a:off x="567639" y="2562878"/>
            <a:ext cx="2832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2"/>
                </a:solidFill>
                <a:cs typeface="+mn-ea"/>
                <a:sym typeface="+mn-lt"/>
              </a:rPr>
              <a:t>多媒體應用</a:t>
            </a:r>
            <a:endParaRPr lang="en-US" altLang="zh-CN" sz="2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" name="PA_矩形 7"/>
          <p:cNvSpPr/>
          <p:nvPr>
            <p:custDataLst>
              <p:tags r:id="rId5"/>
            </p:custDataLst>
          </p:nvPr>
        </p:nvSpPr>
        <p:spPr>
          <a:xfrm>
            <a:off x="885619" y="2989596"/>
            <a:ext cx="21961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222222"/>
                </a:solidFill>
                <a:cs typeface="+mn-ea"/>
                <a:sym typeface="+mn-lt"/>
              </a:rPr>
              <a:t>電腦繪圖</a:t>
            </a:r>
            <a:r>
              <a:rPr lang="zh-TW" altLang="en-US" dirty="0" smtClean="0">
                <a:solidFill>
                  <a:srgbClr val="222222"/>
                </a:solidFill>
                <a:cs typeface="+mn-ea"/>
                <a:sym typeface="+mn-lt"/>
              </a:rPr>
              <a:t>設計</a:t>
            </a:r>
            <a:endParaRPr lang="en-US" altLang="zh-TW" dirty="0" smtClean="0">
              <a:solidFill>
                <a:srgbClr val="222222"/>
              </a:solidFill>
              <a:cs typeface="+mn-ea"/>
              <a:sym typeface="+mn-lt"/>
            </a:endParaRPr>
          </a:p>
          <a:p>
            <a:pPr algn="ctr"/>
            <a:r>
              <a:rPr lang="zh-TW" altLang="zh-TW" dirty="0"/>
              <a:t>動畫</a:t>
            </a:r>
            <a:r>
              <a:rPr lang="zh-TW" altLang="zh-TW" dirty="0" smtClean="0"/>
              <a:t>設計</a:t>
            </a:r>
            <a:endParaRPr lang="en-US" altLang="zh-TW" dirty="0" smtClean="0"/>
          </a:p>
          <a:p>
            <a:pPr algn="ctr"/>
            <a:r>
              <a:rPr lang="zh-TW" altLang="en-US" dirty="0"/>
              <a:t>網頁設計</a:t>
            </a:r>
            <a:endParaRPr lang="en-US" altLang="zh-TW" dirty="0" smtClean="0"/>
          </a:p>
          <a:p>
            <a:pPr algn="just"/>
            <a:endParaRPr lang="zh-CN" altLang="en-US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sp>
        <p:nvSpPr>
          <p:cNvPr id="9" name="PA_文本框 8"/>
          <p:cNvSpPr txBox="1"/>
          <p:nvPr>
            <p:custDataLst>
              <p:tags r:id="rId6"/>
            </p:custDataLst>
          </p:nvPr>
        </p:nvSpPr>
        <p:spPr>
          <a:xfrm>
            <a:off x="4524487" y="2562878"/>
            <a:ext cx="2832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tx2"/>
                </a:solidFill>
                <a:cs typeface="+mn-ea"/>
                <a:sym typeface="+mn-lt"/>
              </a:rPr>
              <a:t>網路行銷</a:t>
            </a:r>
            <a:endParaRPr lang="en-US" altLang="zh-CN" sz="2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" name="PA_矩形 9"/>
          <p:cNvSpPr/>
          <p:nvPr>
            <p:custDataLst>
              <p:tags r:id="rId7"/>
            </p:custDataLst>
          </p:nvPr>
        </p:nvSpPr>
        <p:spPr>
          <a:xfrm>
            <a:off x="4842467" y="2962988"/>
            <a:ext cx="2196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222222"/>
                </a:solidFill>
                <a:cs typeface="+mn-ea"/>
                <a:sym typeface="+mn-lt"/>
              </a:rPr>
              <a:t>商品行銷</a:t>
            </a:r>
            <a:r>
              <a:rPr lang="zh-TW" altLang="en-US" dirty="0" smtClean="0">
                <a:solidFill>
                  <a:srgbClr val="222222"/>
                </a:solidFill>
                <a:cs typeface="+mn-ea"/>
                <a:sym typeface="+mn-lt"/>
              </a:rPr>
              <a:t>實務</a:t>
            </a:r>
            <a:endParaRPr lang="en-US" altLang="zh-TW" dirty="0" smtClean="0">
              <a:solidFill>
                <a:srgbClr val="222222"/>
              </a:solidFill>
              <a:cs typeface="+mn-ea"/>
              <a:sym typeface="+mn-lt"/>
            </a:endParaRPr>
          </a:p>
          <a:p>
            <a:pPr algn="ctr"/>
            <a:r>
              <a:rPr lang="zh-TW" altLang="zh-TW" dirty="0"/>
              <a:t>文創商品設計</a:t>
            </a:r>
            <a:endParaRPr lang="zh-CN" altLang="en-US" dirty="0">
              <a:solidFill>
                <a:srgbClr val="222222"/>
              </a:solidFill>
              <a:cs typeface="+mn-ea"/>
              <a:sym typeface="+mn-lt"/>
            </a:endParaRPr>
          </a:p>
          <a:p>
            <a:pPr algn="ctr"/>
            <a:r>
              <a:rPr lang="zh-TW" altLang="zh-TW" dirty="0"/>
              <a:t>門市服務實務</a:t>
            </a:r>
            <a:endParaRPr lang="zh-CN" altLang="en-US" dirty="0">
              <a:solidFill>
                <a:srgbClr val="222222"/>
              </a:solidFill>
              <a:cs typeface="+mn-ea"/>
              <a:sym typeface="+mn-lt"/>
            </a:endParaRPr>
          </a:p>
        </p:txBody>
      </p:sp>
      <p:sp>
        <p:nvSpPr>
          <p:cNvPr id="11" name="PA_文本框 10"/>
          <p:cNvSpPr txBox="1"/>
          <p:nvPr>
            <p:custDataLst>
              <p:tags r:id="rId8"/>
            </p:custDataLst>
          </p:nvPr>
        </p:nvSpPr>
        <p:spPr>
          <a:xfrm>
            <a:off x="8481335" y="2589486"/>
            <a:ext cx="2832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智慧商務</a:t>
            </a:r>
            <a:endParaRPr lang="en-US" altLang="zh-CN" sz="2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2" name="PA_矩形 11"/>
          <p:cNvSpPr/>
          <p:nvPr>
            <p:custDataLst>
              <p:tags r:id="rId9"/>
            </p:custDataLst>
          </p:nvPr>
        </p:nvSpPr>
        <p:spPr>
          <a:xfrm>
            <a:off x="8670634" y="2989596"/>
            <a:ext cx="2196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/>
              <a:t>程式設計</a:t>
            </a:r>
            <a:endParaRPr lang="en-US" altLang="zh-TW" dirty="0" smtClean="0"/>
          </a:p>
          <a:p>
            <a:pPr algn="ctr"/>
            <a:r>
              <a:rPr lang="zh-TW" altLang="en-US" dirty="0"/>
              <a:t>金融投資實務</a:t>
            </a:r>
            <a:endParaRPr lang="zh-CN" altLang="en-US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pic>
        <p:nvPicPr>
          <p:cNvPr id="13" name="PA_图片 12" descr="图片包含 玩具, 玩偶, 室内&#10;&#10;已生成极高可信度的说明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17" y="5781309"/>
            <a:ext cx="3529591" cy="1112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815">
        <p:blinds dir="vert"/>
      </p:transition>
    </mc:Choice>
    <mc:Fallback>
      <p:transition spd="slow" advTm="78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.69844 -0.03518 L 0.69844 -0.03518 L 0.68438 -0.04074 C 0.68216 -0.04166 0.68021 -0.04305 0.67813 -0.04351 C 0.66823 -0.04676 0.66016 -0.04745 0.65 -0.04907 C 0.64466 -0.05 0.63945 -0.05069 0.63438 -0.05185 C 0.62852 -0.05347 0.62292 -0.05601 0.61719 -0.0574 C 0.58815 -0.06527 0.61797 -0.05439 0.58906 -0.06574 C 0.5776 -0.06481 0.56602 -0.06527 0.55469 -0.06296 C 0.5513 -0.0625 0.54844 -0.05926 0.54531 -0.0574 L 0.54063 -0.05463 C 0.53724 -0.05277 0.53451 -0.04861 0.53125 -0.04629 C 0.5276 -0.04398 0.52396 -0.04259 0.52031 -0.04074 C 0.50677 -0.02638 0.51823 -0.03773 0.50469 -0.02685 C 0.50247 -0.02523 0.50052 -0.02268 0.49844 -0.02129 C 0.49583 -0.0199 0.4931 -0.0199 0.49063 -0.01851 C 0.48737 -0.01713 0.48438 -0.01458 0.48125 -0.01296 C 0.46042 -0.00301 0.48294 -0.01597 0.46875 -0.0074 L 0.40938 -0.01018 C 0.40247 -0.01088 0.39583 -0.01296 0.38906 -0.01296 C 0.37435 -0.01296 0.3599 -0.01111 0.34531 -0.01018 C 0.31458 -0.00115 0.3599 -0.01527 0.325 -0.00185 C 0.32135 -0.00069 0.31758 -0.00023 0.31406 0.00093 C 0.31081 0.00162 0.30768 0.00255 0.30469 0.00371 C 0.29622 0.00625 0.2862 0.01088 0.27813 0.01204 L 0.25469 0.01482 L 0.23125 0.01204 C 0.21914 0.01019 0.20716 0.00741 0.19531 0.00371 C 0.19258 0.00278 0.1901 0.00162 0.1875 0.00093 C 0.18385 -0.00023 0.18008 -0.00069 0.17656 -0.00185 C 0.17227 -0.00347 0.16406 -0.0074 0.16406 -0.0074 C 0.15169 -0.00509 0.15208 -0.00578 0.14219 -0.00185 C 0.13997 -0.00115 0.13789 -0.00023 0.13594 0.00093 C 0.13138 0.00301 0.12982 0.0051 0.125 0.00649 C 0.11979 0.00764 0.11458 0.00834 0.10938 0.00926 C 0.1026 0.00834 0.0957 0.00857 0.08906 0.00649 C 0.08672 0.00556 0.08477 0.00301 0.08281 0.00093 C 0.07995 -0.00231 0.07513 -0.01018 0.07188 -0.01296 C 0.07031 -0.01435 0.06862 -0.01458 0.06719 -0.01574 C 0.06094 -0.02129 0.06432 -0.02176 0.05781 -0.02407 C 0.05417 -0.02546 0.05052 -0.02592 0.04688 -0.02685 C 0.04375 -0.02592 0.04049 -0.02546 0.0375 -0.02407 L 0.02344 -0.01574 L 0.01875 -0.01296 C 0.01719 -0.01203 0.0151 -0.01226 0.01406 -0.01018 L 0.0125 -0.0074 L 0.0125 -0.0074 " pathEditMode="relative" ptsTypes="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/>
          <p:cNvSpPr txBox="1"/>
          <p:nvPr>
            <p:custDataLst>
              <p:tags r:id="rId2"/>
            </p:custDataLst>
          </p:nvPr>
        </p:nvSpPr>
        <p:spPr>
          <a:xfrm>
            <a:off x="2633187" y="2308486"/>
            <a:ext cx="33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tx2"/>
                </a:solidFill>
                <a:cs typeface="+mn-ea"/>
                <a:sym typeface="+mn-lt"/>
              </a:rPr>
              <a:t>專題實作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8" name="PA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47" y="2875304"/>
            <a:ext cx="3457741" cy="283764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13">
        <p:blinds dir="vert"/>
      </p:transition>
    </mc:Choice>
    <mc:Fallback>
      <p:transition spd="slow" advTm="50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971"/>
            <a:ext cx="7682539" cy="5879365"/>
          </a:xfrm>
          <a:prstGeom prst="rect">
            <a:avLst/>
          </a:prstGeom>
        </p:spPr>
      </p:pic>
      <p:sp>
        <p:nvSpPr>
          <p:cNvPr id="9" name="PA_文本框 8"/>
          <p:cNvSpPr txBox="1"/>
          <p:nvPr>
            <p:custDataLst>
              <p:tags r:id="rId2"/>
            </p:custDataLst>
          </p:nvPr>
        </p:nvSpPr>
        <p:spPr>
          <a:xfrm>
            <a:off x="5093080" y="2178384"/>
            <a:ext cx="819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攝影剪輯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18" name="PA_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74" y="1342787"/>
            <a:ext cx="4727158" cy="434681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47" y="2178384"/>
            <a:ext cx="3063978" cy="2297984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267">
        <p:blinds dir="vert"/>
      </p:transition>
    </mc:Choice>
    <mc:Fallback>
      <p:transition spd="slow" advTm="526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文字, 地图&#10;&#10;已生成极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11" r="51010" b="19630"/>
          <a:stretch>
            <a:fillRect/>
          </a:stretch>
        </p:blipFill>
        <p:spPr>
          <a:xfrm>
            <a:off x="2374900" y="663542"/>
            <a:ext cx="6667500" cy="5292758"/>
          </a:xfrm>
          <a:prstGeom prst="rect">
            <a:avLst/>
          </a:prstGeom>
        </p:spPr>
      </p:pic>
      <p:sp>
        <p:nvSpPr>
          <p:cNvPr id="6" name="PA_文本框 5"/>
          <p:cNvSpPr txBox="1"/>
          <p:nvPr>
            <p:custDataLst>
              <p:tags r:id="rId2"/>
            </p:custDataLst>
          </p:nvPr>
        </p:nvSpPr>
        <p:spPr>
          <a:xfrm>
            <a:off x="4290986" y="1665854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tx2"/>
                </a:solidFill>
                <a:cs typeface="+mn-ea"/>
                <a:sym typeface="+mn-lt"/>
              </a:rPr>
              <a:t>3D</a:t>
            </a:r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列印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43" y="2417762"/>
            <a:ext cx="4800600" cy="3190875"/>
          </a:xfrm>
          <a:prstGeom prst="rect">
            <a:avLst/>
          </a:prstGeom>
        </p:spPr>
      </p:pic>
      <p:pic>
        <p:nvPicPr>
          <p:cNvPr id="9" name="PA_图片 8" descr="图片包含 轮子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13" y="-475290"/>
            <a:ext cx="7204193" cy="175712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13" y="2312185"/>
            <a:ext cx="2769659" cy="207724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63">
        <p:blinds dir="vert"/>
      </p:transition>
    </mc:Choice>
    <mc:Fallback>
      <p:transition spd="slow" advTm="506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2 0.0243 L -0.7612 0.0243 C -0.75795 0.03194 -0.75404 0.03888 -0.75157 0.04745 C -0.74961 0.05462 -0.74818 0.06226 -0.74571 0.06875 C -0.74258 0.07638 -0.73829 0.0824 -0.7349 0.08981 C -0.7323 0.09583 -0.73034 0.10277 -0.72787 0.10879 C -0.7254 0.11458 -0.72292 0.12013 -0.72071 0.12592 C -0.71901 0.13009 -0.71797 0.13495 -0.71589 0.13865 C -0.71433 0.14143 -0.7125 0.14375 -0.7112 0.14699 C -0.70847 0.1537 -0.70404 0.16828 -0.70404 0.16828 C -0.70326 0.17314 -0.70287 0.17847 -0.70157 0.1831 C -0.69935 0.19074 -0.69623 0.19375 -0.69323 0.2 C -0.69193 0.20254 -0.69115 0.20601 -0.68985 0.20833 C -0.68881 0.21018 -0.68737 0.21111 -0.68633 0.21273 C -0.66003 0.24652 -0.69011 0.20995 -0.66967 0.23171 C -0.66055 0.24143 -0.66875 0.23564 -0.66133 0.24027 C -0.66003 0.24166 -0.65899 0.24328 -0.65769 0.24444 C -0.65547 0.24629 -0.653 0.24722 -0.65053 0.24861 C -0.64245 0.25347 -0.64818 0.25069 -0.63269 0.253 C -0.62592 0.25208 -0.61914 0.25231 -0.6125 0.25069 C -0.61003 0.25023 -0.60287 0.24675 -0.59935 0.24444 C -0.5974 0.24305 -0.59532 0.24212 -0.59336 0.24027 C -0.59167 0.23842 -0.59037 0.23564 -0.58868 0.23379 C -0.58555 0.23055 -0.58204 0.22916 -0.57917 0.22546 C -0.57006 0.21319 -0.57878 0.22407 -0.56967 0.21481 C -0.56836 0.21342 -0.56732 0.21157 -0.56602 0.21064 C -0.56381 0.20856 -0.56003 0.20763 -0.55769 0.20625 C -0.55573 0.20509 -0.55365 0.20393 -0.5517 0.20208 C -0.55 0.20046 -0.5487 0.19745 -0.54701 0.1956 C -0.54519 0.19398 -0.54297 0.19328 -0.54102 0.19143 C -0.53894 0.18958 -0.53711 0.18703 -0.53503 0.18518 C -0.53321 0.18333 -0.53112 0.1824 -0.52917 0.18078 C -0.52748 0.17962 -0.52592 0.17824 -0.52435 0.17662 C -0.52318 0.17546 -0.52214 0.17337 -0.52084 0.17245 C -0.51849 0.1706 -0.51602 0.16967 -0.51368 0.16828 L -0.50651 0.16388 C -0.50313 0.16203 -0.50196 0.16111 -0.49818 0.15972 C -0.4836 0.15462 -0.4974 0.16041 -0.48633 0.15555 C -0.47123 0.15625 -0.45235 0.15625 -0.43633 0.15972 C -0.43438 0.16018 -0.42774 0.16273 -0.42553 0.16388 C -0.42318 0.16527 -0.42084 0.16666 -0.41849 0.16828 L -0.41485 0.17037 C -0.41368 0.17175 -0.41263 0.17361 -0.41133 0.17453 C -0.40977 0.17569 -0.40808 0.17592 -0.40651 0.17662 C -0.40417 0.178 -0.40183 0.17939 -0.39935 0.18078 C -0.39818 0.18171 -0.39688 0.18171 -0.39584 0.1831 C -0.39258 0.1868 -0.39232 0.18796 -0.38868 0.18935 C -0.38204 0.19189 -0.37513 0.19259 -0.36849 0.19351 C -0.3625 0.19282 -0.35651 0.19259 -0.35053 0.19143 C -0.34896 0.1912 -0.3474 0.19027 -0.34584 0.18935 C -0.34336 0.18819 -0.33868 0.18518 -0.33868 0.18518 C -0.3375 0.1831 -0.33646 0.18055 -0.33516 0.1787 C -0.32487 0.16574 -0.33607 0.18912 -0.32084 0.1618 C -0.31849 0.15763 -0.31654 0.15254 -0.31368 0.14907 C -0.3125 0.14768 -0.3112 0.14652 -0.31016 0.1449 C -0.30886 0.14305 -0.30756 0.14097 -0.30651 0.13865 C -0.30482 0.13449 -0.30417 0.1287 -0.30183 0.12592 L -0.29467 0.11736 C -0.29349 0.11597 -0.29245 0.11388 -0.29102 0.11319 L -0.28386 0.10879 L -0.28034 0.10671 C -0.27539 0.10763 -0.25573 0.11018 -0.24818 0.11527 C -0.24024 0.1206 -0.23295 0.13449 -0.22683 0.14282 C -0.22513 0.1449 -0.22344 0.14652 -0.22201 0.14907 C -0.2198 0.153 -0.21836 0.1581 -0.21602 0.1618 C -0.21433 0.16458 -0.21211 0.16597 -0.21016 0.16828 C -0.20534 0.17361 -0.20092 0.18055 -0.19584 0.18518 C -0.19428 0.18657 -0.19258 0.18773 -0.19102 0.18935 C -0.18933 0.1912 -0.18803 0.19375 -0.18633 0.1956 C -0.18477 0.19745 -0.18308 0.19837 -0.18151 0.2 C -0.17904 0.20254 -0.17696 0.20625 -0.17435 0.20833 C -0.1698 0.21203 -0.16459 0.21296 -0.16016 0.21689 C -0.15391 0.22245 -0.15704 0.22037 -0.15066 0.22314 C -0.14284 0.22245 -0.12579 0.22199 -0.11602 0.21898 C -0.1125 0.21805 -0.10886 0.21643 -0.10534 0.21481 C -0.09714 0.21064 -0.09297 0.20694 -0.08516 0.20208 C -0.08034 0.19907 -0.07566 0.19652 -0.07084 0.19351 C -0.0586 0.18634 -0.06849 0.19328 -0.05769 0.1831 C -0.05378 0.17939 -0.04896 0.178 -0.04584 0.17245 C -0.04271 0.16666 -0.03985 0.16041 -0.03633 0.15555 C -0.03047 0.14699 -0.02592 0.1412 -0.02084 0.13009 C -0.01928 0.12662 -0.01745 0.12314 -0.01602 0.11944 C -0.00977 0.10277 -0.01797 0.11851 -0.01016 0.10462 C -0.00834 0.09166 -0.01003 0.09976 -0.00534 0.08773 C -0.00378 0.08356 -0.003 0.07777 -0.00066 0.075 C 0.00807 0.06458 -0.00287 0.07731 0.00768 0.06643 C 0.00898 0.06527 0.01002 0.06342 0.01132 0.06226 C 0.01354 0.06041 0.01849 0.0581 0.01849 0.0581 C 0.02474 0.05879 0.03112 0.05902 0.0375 0.06018 C 0.04322 0.06111 0.0427 0.06388 0.04817 0.06875 C 0.04934 0.06967 0.05065 0.0699 0.05182 0.07083 C 0.05338 0.07199 0.05494 0.07361 0.05651 0.075 C 0.05898 0.07916 0.06054 0.08587 0.06367 0.08773 C 0.06888 0.09074 0.06614 0.08888 0.072 0.09398 C 0.07461 0.10092 0.07291 0.10046 0.07565 0.10046 L 0.07565 0.10046 " pathEditMode="relative" ptsTypes="AAAAAAAAAAAAAAAAAAAAAAAAAA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1" y="0"/>
            <a:ext cx="10453898" cy="6858000"/>
          </a:xfrm>
          <a:prstGeom prst="rect">
            <a:avLst/>
          </a:prstGeom>
        </p:spPr>
      </p:pic>
      <p:grpSp>
        <p:nvGrpSpPr>
          <p:cNvPr id="4" name="PA_组合 3"/>
          <p:cNvGrpSpPr/>
          <p:nvPr>
            <p:custDataLst>
              <p:tags r:id="rId2"/>
            </p:custDataLst>
          </p:nvPr>
        </p:nvGrpSpPr>
        <p:grpSpPr>
          <a:xfrm>
            <a:off x="5408505" y="-250666"/>
            <a:ext cx="3214687" cy="2071525"/>
            <a:chOff x="5408505" y="-250666"/>
            <a:chExt cx="3214687" cy="207152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505" y="-250666"/>
              <a:ext cx="3214687" cy="207152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6056998" y="590835"/>
              <a:ext cx="191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chemeClr val="tx2"/>
                  </a:solidFill>
                  <a:cs typeface="+mn-ea"/>
                  <a:sym typeface="+mn-lt"/>
                </a:rPr>
                <a:t>教 學 目 標</a:t>
              </a:r>
              <a:endParaRPr lang="zh-CN" altLang="en-US" sz="24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PA_组合 12"/>
          <p:cNvGrpSpPr/>
          <p:nvPr>
            <p:custDataLst>
              <p:tags r:id="rId3"/>
            </p:custDataLst>
          </p:nvPr>
        </p:nvGrpSpPr>
        <p:grpSpPr>
          <a:xfrm>
            <a:off x="2028354" y="3164719"/>
            <a:ext cx="4444175" cy="1266804"/>
            <a:chOff x="2028354" y="3164719"/>
            <a:chExt cx="4444175" cy="126680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6" t="4355" r="3042" b="50581"/>
            <a:stretch>
              <a:fillRect/>
            </a:stretch>
          </p:blipFill>
          <p:spPr>
            <a:xfrm>
              <a:off x="2028354" y="3164719"/>
              <a:ext cx="1299496" cy="126680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327850" y="3696308"/>
              <a:ext cx="3144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智慧商務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PA_组合 16"/>
          <p:cNvGrpSpPr/>
          <p:nvPr>
            <p:custDataLst>
              <p:tags r:id="rId4"/>
            </p:custDataLst>
          </p:nvPr>
        </p:nvGrpSpPr>
        <p:grpSpPr>
          <a:xfrm>
            <a:off x="6169430" y="3737105"/>
            <a:ext cx="4498570" cy="1299953"/>
            <a:chOff x="6169430" y="3737105"/>
            <a:chExt cx="4498570" cy="12999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3192" r="34347" b="51744"/>
            <a:stretch>
              <a:fillRect/>
            </a:stretch>
          </p:blipFill>
          <p:spPr>
            <a:xfrm>
              <a:off x="6169430" y="3737105"/>
              <a:ext cx="1333501" cy="129995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340229" y="4078580"/>
              <a:ext cx="3327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終身學習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PA_组合 11"/>
          <p:cNvGrpSpPr/>
          <p:nvPr>
            <p:custDataLst>
              <p:tags r:id="rId5"/>
            </p:custDataLst>
          </p:nvPr>
        </p:nvGrpSpPr>
        <p:grpSpPr>
          <a:xfrm>
            <a:off x="5918822" y="2052052"/>
            <a:ext cx="4636094" cy="1386617"/>
            <a:chOff x="5918822" y="2052052"/>
            <a:chExt cx="4636094" cy="138661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" t="50582" r="62197" b="4354"/>
            <a:stretch>
              <a:fillRect/>
            </a:stretch>
          </p:blipFill>
          <p:spPr>
            <a:xfrm>
              <a:off x="5918822" y="2052052"/>
              <a:ext cx="1422401" cy="138661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340229" y="2460770"/>
              <a:ext cx="3214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雲端運算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PA_组合 10"/>
          <p:cNvGrpSpPr/>
          <p:nvPr>
            <p:custDataLst>
              <p:tags r:id="rId6"/>
            </p:custDataLst>
          </p:nvPr>
        </p:nvGrpSpPr>
        <p:grpSpPr>
          <a:xfrm>
            <a:off x="1902668" y="1246761"/>
            <a:ext cx="4193332" cy="1498600"/>
            <a:chOff x="1902668" y="1246761"/>
            <a:chExt cx="4193332" cy="14986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" t="5227" r="66872" b="47674"/>
            <a:stretch>
              <a:fillRect/>
            </a:stretch>
          </p:blipFill>
          <p:spPr>
            <a:xfrm>
              <a:off x="1902668" y="1246761"/>
              <a:ext cx="1211832" cy="14986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951321" y="1814439"/>
              <a:ext cx="3144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服務與經營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14">
        <p:blinds dir="vert"/>
      </p:transition>
    </mc:Choice>
    <mc:Fallback>
      <p:transition spd="slow" advTm="491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 descr="图片包含 文字, 地图&#10;&#10;已生成极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>
            <a:fillRect/>
          </a:stretch>
        </p:blipFill>
        <p:spPr>
          <a:xfrm>
            <a:off x="2019299" y="1195177"/>
            <a:ext cx="8833899" cy="5130800"/>
          </a:xfrm>
          <a:prstGeom prst="rect">
            <a:avLst/>
          </a:prstGeom>
        </p:spPr>
      </p:pic>
      <p:pic>
        <p:nvPicPr>
          <p:cNvPr id="2" name="PA_图片 1" descr="图片包含 玩偶, 玩具, 室内, 天空&#10;&#10;已生成极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34" y="-893066"/>
            <a:ext cx="4176486" cy="4176486"/>
          </a:xfrm>
          <a:prstGeom prst="rect">
            <a:avLst/>
          </a:prstGeom>
        </p:spPr>
      </p:pic>
      <p:sp>
        <p:nvSpPr>
          <p:cNvPr id="4" name="PA_文本框 3"/>
          <p:cNvSpPr txBox="1"/>
          <p:nvPr>
            <p:custDataLst>
              <p:tags r:id="rId3"/>
            </p:custDataLst>
          </p:nvPr>
        </p:nvSpPr>
        <p:spPr>
          <a:xfrm>
            <a:off x="4811023" y="2240128"/>
            <a:ext cx="336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tx2"/>
                </a:solidFill>
                <a:cs typeface="+mn-ea"/>
                <a:sym typeface="+mn-lt"/>
              </a:rPr>
              <a:t>裁藝機紙雕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6" name="PA_图片 5" descr="图片包含 玩具, 事情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50" y="4861801"/>
            <a:ext cx="8000608" cy="19961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36898">
            <a:off x="4616001" y="2482273"/>
            <a:ext cx="3753201" cy="3180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284">
        <p:blinds dir="vert"/>
      </p:transition>
    </mc:Choice>
    <mc:Fallback>
      <p:transition spd="slow" advTm="528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 descr="图片包含 文字, 地图&#10;&#10;已生成极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>
            <a:fillRect/>
          </a:stretch>
        </p:blipFill>
        <p:spPr>
          <a:xfrm>
            <a:off x="2019299" y="1195177"/>
            <a:ext cx="8833899" cy="5130800"/>
          </a:xfrm>
          <a:prstGeom prst="rect">
            <a:avLst/>
          </a:prstGeom>
        </p:spPr>
      </p:pic>
      <p:pic>
        <p:nvPicPr>
          <p:cNvPr id="2" name="PA_图片 1" descr="图片包含 玩偶, 玩具, 室内, 天空&#10;&#10;已生成极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34" y="-893066"/>
            <a:ext cx="4176486" cy="4176486"/>
          </a:xfrm>
          <a:prstGeom prst="rect">
            <a:avLst/>
          </a:prstGeom>
        </p:spPr>
      </p:pic>
      <p:sp>
        <p:nvSpPr>
          <p:cNvPr id="4" name="PA_文本框 3"/>
          <p:cNvSpPr txBox="1"/>
          <p:nvPr>
            <p:custDataLst>
              <p:tags r:id="rId3"/>
            </p:custDataLst>
          </p:nvPr>
        </p:nvSpPr>
        <p:spPr>
          <a:xfrm>
            <a:off x="4811023" y="2240128"/>
            <a:ext cx="336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雷射切割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6" name="PA_图片 5" descr="图片包含 玩具, 事情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50" y="4861801"/>
            <a:ext cx="8000608" cy="19961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80" y="2961860"/>
            <a:ext cx="3357602" cy="25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3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735">
        <p:blinds dir="vert"/>
      </p:transition>
    </mc:Choice>
    <mc:Fallback>
      <p:transition spd="slow" advTm="47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事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07" y="0"/>
            <a:ext cx="7961586" cy="6858000"/>
          </a:xfrm>
          <a:prstGeom prst="rect">
            <a:avLst/>
          </a:prstGeom>
        </p:spPr>
      </p:pic>
      <p:sp>
        <p:nvSpPr>
          <p:cNvPr id="6" name="PA_文本框 5"/>
          <p:cNvSpPr txBox="1"/>
          <p:nvPr>
            <p:custDataLst>
              <p:tags r:id="rId2"/>
            </p:custDataLst>
          </p:nvPr>
        </p:nvSpPr>
        <p:spPr>
          <a:xfrm rot="437913">
            <a:off x="4276472" y="2070440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遊戲化教學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pSp>
        <p:nvGrpSpPr>
          <p:cNvPr id="12" name="PA_组合 11"/>
          <p:cNvGrpSpPr/>
          <p:nvPr>
            <p:custDataLst>
              <p:tags r:id="rId3"/>
            </p:custDataLst>
          </p:nvPr>
        </p:nvGrpSpPr>
        <p:grpSpPr>
          <a:xfrm>
            <a:off x="364554" y="813736"/>
            <a:ext cx="2735943" cy="4797540"/>
            <a:chOff x="364554" y="813736"/>
            <a:chExt cx="2735943" cy="4797540"/>
          </a:xfrm>
        </p:grpSpPr>
        <p:pic>
          <p:nvPicPr>
            <p:cNvPr id="8" name="图片 7" descr="图片包含 餐桌, 室内, 事情&#10;&#10;已生成高可信度的说明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99"/>
            <a:stretch>
              <a:fillRect/>
            </a:stretch>
          </p:blipFill>
          <p:spPr>
            <a:xfrm>
              <a:off x="414355" y="2824919"/>
              <a:ext cx="2613371" cy="278635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54" y="813736"/>
              <a:ext cx="2735943" cy="2735943"/>
            </a:xfrm>
            <a:prstGeom prst="rect">
              <a:avLst/>
            </a:prstGeom>
          </p:spPr>
        </p:pic>
      </p:grpSp>
      <p:grpSp>
        <p:nvGrpSpPr>
          <p:cNvPr id="13" name="PA_组合 12"/>
          <p:cNvGrpSpPr/>
          <p:nvPr>
            <p:custDataLst>
              <p:tags r:id="rId4"/>
            </p:custDataLst>
          </p:nvPr>
        </p:nvGrpSpPr>
        <p:grpSpPr>
          <a:xfrm>
            <a:off x="9622484" y="813736"/>
            <a:ext cx="2901812" cy="4865967"/>
            <a:chOff x="9622484" y="813736"/>
            <a:chExt cx="2901812" cy="4865967"/>
          </a:xfrm>
        </p:grpSpPr>
        <p:pic>
          <p:nvPicPr>
            <p:cNvPr id="9" name="图片 8" descr="图片包含 餐桌, 室内, 事情&#10;&#10;已生成高可信度的说明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37" t="-4606" r="-3338" b="-306"/>
            <a:stretch>
              <a:fillRect/>
            </a:stretch>
          </p:blipFill>
          <p:spPr>
            <a:xfrm>
              <a:off x="9622484" y="2756490"/>
              <a:ext cx="2613371" cy="292321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53" y="813736"/>
              <a:ext cx="2735943" cy="2735943"/>
            </a:xfrm>
            <a:prstGeom prst="rect">
              <a:avLst/>
            </a:prstGeom>
          </p:spPr>
        </p:pic>
      </p:grp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551">
            <a:off x="3827014" y="2771317"/>
            <a:ext cx="4083663" cy="2442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49">
        <p:blinds dir="vert"/>
      </p:transition>
    </mc:Choice>
    <mc:Fallback>
      <p:transition spd="slow" advTm="704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/>
          <p:cNvSpPr txBox="1"/>
          <p:nvPr>
            <p:custDataLst>
              <p:tags r:id="rId2"/>
            </p:custDataLst>
          </p:nvPr>
        </p:nvSpPr>
        <p:spPr>
          <a:xfrm>
            <a:off x="2633187" y="2308486"/>
            <a:ext cx="33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程式設計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8" name="PA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12" y="2954817"/>
            <a:ext cx="3123762" cy="282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93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581">
        <p:blinds dir="vert"/>
      </p:transition>
    </mc:Choice>
    <mc:Fallback>
      <p:transition spd="slow" advTm="458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021292"/>
            <a:ext cx="5291666" cy="4815416"/>
          </a:xfrm>
          <a:prstGeom prst="rect">
            <a:avLst/>
          </a:prstGeom>
        </p:spPr>
      </p:pic>
      <p:pic>
        <p:nvPicPr>
          <p:cNvPr id="5" name="PA_Graphic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5795889" y="966855"/>
            <a:ext cx="6324184" cy="5011914"/>
          </a:xfrm>
          <a:prstGeom prst="rect">
            <a:avLst/>
          </a:prstGeom>
        </p:spPr>
      </p:pic>
      <p:sp>
        <p:nvSpPr>
          <p:cNvPr id="6" name="PA_文本框 5"/>
          <p:cNvSpPr txBox="1"/>
          <p:nvPr>
            <p:custDataLst>
              <p:tags r:id="rId3"/>
            </p:custDataLst>
          </p:nvPr>
        </p:nvSpPr>
        <p:spPr>
          <a:xfrm>
            <a:off x="7293246" y="2718000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創意拼豆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94" y="3472812"/>
            <a:ext cx="3614570" cy="271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60">
        <p:blinds dir="vert"/>
      </p:transition>
    </mc:Choice>
    <mc:Fallback>
      <p:transition spd="slow" advTm="606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矩形 8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PA_图片 3" descr="图片包含 包&#10;&#10;已生成极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1" b="2031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6" name="PA_文本框 5"/>
          <p:cNvSpPr txBox="1"/>
          <p:nvPr>
            <p:custDataLst>
              <p:tags r:id="rId3"/>
            </p:custDataLst>
          </p:nvPr>
        </p:nvSpPr>
        <p:spPr>
          <a:xfrm rot="21098487">
            <a:off x="5379558" y="207604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數位轉型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7" name="PA_矩形 6"/>
          <p:cNvSpPr/>
          <p:nvPr>
            <p:custDataLst>
              <p:tags r:id="rId4"/>
            </p:custDataLst>
          </p:nvPr>
        </p:nvSpPr>
        <p:spPr>
          <a:xfrm rot="20989469">
            <a:off x="4918315" y="1208047"/>
            <a:ext cx="4471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>
                <a:solidFill>
                  <a:srgbClr val="222222"/>
                </a:solidFill>
                <a:cs typeface="+mn-ea"/>
                <a:sym typeface="+mn-lt"/>
              </a:rPr>
              <a:t>⾃助服務系統</a:t>
            </a:r>
            <a:endParaRPr lang="en-US" altLang="zh-CN" sz="3200" dirty="0">
              <a:solidFill>
                <a:srgbClr val="222222"/>
              </a:solidFill>
              <a:cs typeface="+mn-ea"/>
              <a:sym typeface="+mn-lt"/>
            </a:endParaRPr>
          </a:p>
        </p:txBody>
      </p:sp>
      <p:sp>
        <p:nvSpPr>
          <p:cNvPr id="8" name="PA_矩形 7"/>
          <p:cNvSpPr/>
          <p:nvPr>
            <p:custDataLst>
              <p:tags r:id="rId5"/>
            </p:custDataLst>
          </p:nvPr>
        </p:nvSpPr>
        <p:spPr>
          <a:xfrm rot="20948593">
            <a:off x="7119939" y="1659284"/>
            <a:ext cx="32574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 smtClean="0">
                <a:solidFill>
                  <a:srgbClr val="222222"/>
                </a:solidFill>
                <a:cs typeface="+mn-ea"/>
                <a:sym typeface="+mn-lt"/>
              </a:rPr>
              <a:t>網路、視訊、</a:t>
            </a:r>
            <a: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  <a:t/>
            </a:r>
            <a:b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</a:br>
            <a:r>
              <a:rPr lang="zh-TW" altLang="en-US" sz="3200" dirty="0" smtClean="0">
                <a:solidFill>
                  <a:srgbClr val="222222"/>
                </a:solidFill>
                <a:cs typeface="+mn-ea"/>
                <a:sym typeface="+mn-lt"/>
              </a:rPr>
              <a:t>線上會議、</a:t>
            </a:r>
            <a: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  <a:t/>
            </a:r>
            <a:b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</a:br>
            <a:r>
              <a:rPr lang="zh-TW" altLang="en-US" sz="3200" dirty="0" smtClean="0">
                <a:solidFill>
                  <a:srgbClr val="222222"/>
                </a:solidFill>
                <a:cs typeface="+mn-ea"/>
                <a:sym typeface="+mn-lt"/>
              </a:rPr>
              <a:t>線上學習，</a:t>
            </a:r>
            <a: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  <a:t/>
            </a:r>
            <a:b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</a:br>
            <a:r>
              <a:rPr lang="zh-TW" altLang="en-US" sz="3200" dirty="0" smtClean="0">
                <a:solidFill>
                  <a:srgbClr val="222222"/>
                </a:solidFill>
                <a:cs typeface="+mn-ea"/>
                <a:sym typeface="+mn-lt"/>
              </a:rPr>
              <a:t>⽣鮮電商、</a:t>
            </a:r>
            <a: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  <a:t/>
            </a:r>
            <a:b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</a:br>
            <a:r>
              <a:rPr lang="zh-TW" altLang="en-US" sz="3200" dirty="0" smtClean="0">
                <a:solidFill>
                  <a:srgbClr val="222222"/>
                </a:solidFill>
                <a:cs typeface="+mn-ea"/>
                <a:sym typeface="+mn-lt"/>
              </a:rPr>
              <a:t>冷凍食品、</a:t>
            </a:r>
            <a: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  <a:t/>
            </a:r>
            <a:b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</a:br>
            <a:r>
              <a:rPr lang="zh-TW" altLang="en-US" sz="3200" dirty="0" smtClean="0">
                <a:solidFill>
                  <a:srgbClr val="222222"/>
                </a:solidFill>
                <a:cs typeface="+mn-ea"/>
                <a:sym typeface="+mn-lt"/>
              </a:rPr>
              <a:t>外送外帶、</a:t>
            </a:r>
            <a: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  <a:t/>
            </a:r>
            <a:br>
              <a:rPr lang="en-US" altLang="zh-TW" sz="3200" dirty="0" smtClean="0">
                <a:solidFill>
                  <a:srgbClr val="222222"/>
                </a:solidFill>
                <a:cs typeface="+mn-ea"/>
                <a:sym typeface="+mn-lt"/>
              </a:rPr>
            </a:br>
            <a:r>
              <a:rPr lang="zh-TW" altLang="en-US" sz="3200" dirty="0" smtClean="0">
                <a:solidFill>
                  <a:srgbClr val="222222"/>
                </a:solidFill>
                <a:cs typeface="+mn-ea"/>
                <a:sym typeface="+mn-lt"/>
              </a:rPr>
              <a:t>預約叫⾞</a:t>
            </a:r>
            <a:endParaRPr lang="zh-CN" altLang="en-US" sz="3200" dirty="0">
              <a:solidFill>
                <a:srgbClr val="222222"/>
              </a:solidFill>
              <a:cs typeface="+mn-ea"/>
              <a:sym typeface="+mn-lt"/>
            </a:endParaRPr>
          </a:p>
        </p:txBody>
      </p:sp>
      <p:sp>
        <p:nvSpPr>
          <p:cNvPr id="11" name="PA_文本框 10"/>
          <p:cNvSpPr txBox="1"/>
          <p:nvPr>
            <p:custDataLst>
              <p:tags r:id="rId6"/>
            </p:custDataLst>
          </p:nvPr>
        </p:nvSpPr>
        <p:spPr>
          <a:xfrm rot="868639">
            <a:off x="957665" y="2654774"/>
            <a:ext cx="3468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tx2"/>
                </a:solidFill>
                <a:cs typeface="+mn-ea"/>
                <a:sym typeface="+mn-lt"/>
              </a:rPr>
              <a:t> 新鎖國時代</a:t>
            </a:r>
            <a:endParaRPr lang="en-US" altLang="zh-CN" sz="24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2" name="PA_矩形 11"/>
          <p:cNvSpPr/>
          <p:nvPr>
            <p:custDataLst>
              <p:tags r:id="rId7"/>
            </p:custDataLst>
          </p:nvPr>
        </p:nvSpPr>
        <p:spPr>
          <a:xfrm rot="759621">
            <a:off x="1640233" y="3535592"/>
            <a:ext cx="2103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dirty="0">
                <a:solidFill>
                  <a:srgbClr val="222222"/>
                </a:solidFill>
                <a:cs typeface="+mn-ea"/>
                <a:sym typeface="+mn-lt"/>
              </a:rPr>
              <a:t>加速推廣⾏動⽀付使⽤、提升</a:t>
            </a:r>
            <a:r>
              <a:rPr lang="zh-TW" altLang="en-US" dirty="0" smtClean="0">
                <a:solidFill>
                  <a:srgbClr val="222222"/>
                </a:solidFill>
                <a:cs typeface="+mn-ea"/>
                <a:sym typeface="+mn-lt"/>
              </a:rPr>
              <a:t>⼈⼯</a:t>
            </a:r>
            <a:r>
              <a:rPr lang="zh-TW" altLang="en-US" dirty="0">
                <a:solidFill>
                  <a:srgbClr val="222222"/>
                </a:solidFill>
                <a:cs typeface="+mn-ea"/>
                <a:sym typeface="+mn-lt"/>
              </a:rPr>
              <a:t>智慧（</a:t>
            </a:r>
            <a:r>
              <a:rPr lang="en-US" altLang="zh-TW" dirty="0">
                <a:solidFill>
                  <a:srgbClr val="222222"/>
                </a:solidFill>
                <a:cs typeface="+mn-ea"/>
                <a:sym typeface="+mn-lt"/>
              </a:rPr>
              <a:t>AI</a:t>
            </a:r>
            <a:r>
              <a:rPr lang="zh-TW" altLang="en-US" dirty="0">
                <a:solidFill>
                  <a:srgbClr val="222222"/>
                </a:solidFill>
                <a:cs typeface="+mn-ea"/>
                <a:sym typeface="+mn-lt"/>
              </a:rPr>
              <a:t>）與機器⼈應⽤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sp>
        <p:nvSpPr>
          <p:cNvPr id="13" name="PA_矩形 12"/>
          <p:cNvSpPr/>
          <p:nvPr>
            <p:custDataLst>
              <p:tags r:id="rId8"/>
            </p:custDataLst>
          </p:nvPr>
        </p:nvSpPr>
        <p:spPr>
          <a:xfrm rot="759621">
            <a:off x="1308411" y="5171040"/>
            <a:ext cx="2767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 smtClean="0">
                <a:solidFill>
                  <a:srgbClr val="222222"/>
                </a:solidFill>
                <a:cs typeface="+mn-ea"/>
                <a:sym typeface="+mn-lt"/>
              </a:rPr>
              <a:t>智慧商務、增加銷售通路開啟防疫新生活模式</a:t>
            </a:r>
            <a:endParaRPr lang="zh-CN" altLang="en-US" sz="2400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1305">
        <p:blinds dir="vert"/>
      </p:transition>
    </mc:Choice>
    <mc:Fallback>
      <p:transition spd="slow" advTm="2130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8" name="PA_文本框 7"/>
          <p:cNvSpPr txBox="1"/>
          <p:nvPr>
            <p:custDataLst>
              <p:tags r:id="rId2"/>
            </p:custDataLst>
          </p:nvPr>
        </p:nvSpPr>
        <p:spPr>
          <a:xfrm>
            <a:off x="4087786" y="2084954"/>
            <a:ext cx="362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來資處</a:t>
            </a:r>
            <a:r>
              <a:rPr lang="en-US" altLang="zh-TW" sz="3600" dirty="0" smtClean="0">
                <a:solidFill>
                  <a:schemeClr val="tx2"/>
                </a:solidFill>
                <a:cs typeface="+mn-ea"/>
                <a:sym typeface="+mn-lt"/>
              </a:rPr>
              <a:t>,</a:t>
            </a:r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超前部署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9" name="PA_矩形 8"/>
          <p:cNvSpPr/>
          <p:nvPr>
            <p:custDataLst>
              <p:tags r:id="rId3"/>
            </p:custDataLst>
          </p:nvPr>
        </p:nvSpPr>
        <p:spPr>
          <a:xfrm>
            <a:off x="3936193" y="3128856"/>
            <a:ext cx="37718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dirty="0" smtClean="0">
                <a:solidFill>
                  <a:srgbClr val="222222"/>
                </a:solidFill>
                <a:cs typeface="+mn-ea"/>
                <a:sym typeface="+mn-lt"/>
              </a:rPr>
              <a:t>電商平台、線上看車看房、美食外送平台、筆電、視訊會議、</a:t>
            </a:r>
            <a:r>
              <a:rPr lang="en-US" altLang="zh-TW" dirty="0" smtClean="0">
                <a:solidFill>
                  <a:srgbClr val="222222"/>
                </a:solidFill>
                <a:cs typeface="+mn-ea"/>
                <a:sym typeface="+mn-lt"/>
              </a:rPr>
              <a:t>AI</a:t>
            </a:r>
            <a:r>
              <a:rPr lang="zh-TW" altLang="en-US" dirty="0" smtClean="0">
                <a:solidFill>
                  <a:srgbClr val="222222"/>
                </a:solidFill>
                <a:cs typeface="+mn-ea"/>
                <a:sym typeface="+mn-lt"/>
              </a:rPr>
              <a:t>預警、</a:t>
            </a:r>
            <a:r>
              <a:rPr lang="en-US" altLang="zh-TW" dirty="0" smtClean="0">
                <a:solidFill>
                  <a:srgbClr val="222222"/>
                </a:solidFill>
                <a:cs typeface="+mn-ea"/>
                <a:sym typeface="+mn-lt"/>
              </a:rPr>
              <a:t>AI</a:t>
            </a:r>
            <a:r>
              <a:rPr lang="zh-TW" altLang="en-US" dirty="0" smtClean="0">
                <a:solidFill>
                  <a:srgbClr val="222222"/>
                </a:solidFill>
                <a:cs typeface="+mn-ea"/>
                <a:sym typeface="+mn-lt"/>
              </a:rPr>
              <a:t>疫</a:t>
            </a:r>
            <a:r>
              <a:rPr lang="zh-TW" altLang="en-US" dirty="0">
                <a:solidFill>
                  <a:srgbClr val="222222"/>
                </a:solidFill>
                <a:cs typeface="+mn-ea"/>
                <a:sym typeface="+mn-lt"/>
              </a:rPr>
              <a:t>苗</a:t>
            </a:r>
            <a:r>
              <a:rPr lang="zh-TW" altLang="en-US" dirty="0" smtClean="0">
                <a:solidFill>
                  <a:srgbClr val="222222"/>
                </a:solidFill>
                <a:cs typeface="+mn-ea"/>
                <a:sym typeface="+mn-lt"/>
              </a:rPr>
              <a:t>、</a:t>
            </a:r>
            <a:r>
              <a:rPr lang="zh-TW" altLang="en-US" dirty="0" smtClean="0">
                <a:solidFill>
                  <a:srgbClr val="222222"/>
                </a:solidFill>
                <a:cs typeface="+mn-ea"/>
                <a:sym typeface="+mn-lt"/>
              </a:rPr>
              <a:t>口罩</a:t>
            </a:r>
            <a:r>
              <a:rPr lang="en-US" altLang="zh-TW" dirty="0" smtClean="0">
                <a:solidFill>
                  <a:srgbClr val="222222"/>
                </a:solidFill>
                <a:cs typeface="+mn-ea"/>
                <a:sym typeface="+mn-lt"/>
              </a:rPr>
              <a:t>3.0</a:t>
            </a:r>
            <a:r>
              <a:rPr lang="zh-TW" altLang="en-US" dirty="0" smtClean="0">
                <a:solidFill>
                  <a:srgbClr val="222222"/>
                </a:solidFill>
                <a:cs typeface="+mn-ea"/>
                <a:sym typeface="+mn-lt"/>
              </a:rPr>
              <a:t>、觀光熱點、消毒殺菌</a:t>
            </a:r>
            <a:endParaRPr lang="en-US" altLang="zh-CN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5" name="PA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68" y="-101825"/>
            <a:ext cx="3771752" cy="412273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4" y="1197616"/>
            <a:ext cx="1484348" cy="209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323">
        <p:blinds dir="vert"/>
      </p:transition>
    </mc:Choice>
    <mc:Fallback>
      <p:transition spd="slow" advTm="932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7 0.94815 L -0.96667 0.94838 C -0.94987 0.94653 -0.93333 0.94699 -0.91667 0.94375 C -0.91094 0.9426 -0.9 0.93542 -0.9 0.93565 C -0.89844 0.93334 -0.897 0.93079 -0.89531 0.92894 C -0.89427 0.92778 -0.89284 0.92801 -0.89167 0.92685 C -0.87721 0.91042 -0.88763 0.91783 -0.87383 0.90579 C -0.872 0.90394 -0.86979 0.90324 -0.86797 0.90139 C -0.86406 0.89792 -0.85833 0.89051 -0.85482 0.88658 C -0.84857 0.87963 -0.84857 0.88102 -0.84297 0.87176 C -0.83372 0.85695 -0.83424 0.85625 -0.8263 0.83797 C -0.82474 0.83449 -0.82292 0.83125 -0.82148 0.82732 C -0.81992 0.82315 -0.81849 0.81875 -0.81667 0.81482 C -0.81667 0.81459 -0.80482 0.7882 -0.80247 0.78287 C -0.80078 0.7794 -0.79896 0.77616 -0.79766 0.77246 C -0.79648 0.76875 -0.79505 0.76551 -0.79414 0.76181 C -0.78633 0.73125 -0.79727 0.76574 -0.78815 0.73843 C -0.7862 0.72477 -0.78802 0.73449 -0.78333 0.71945 C -0.78255 0.71667 -0.78164 0.71389 -0.78099 0.71111 C -0.78047 0.70903 -0.78047 0.70648 -0.77982 0.70463 C -0.77878 0.70162 -0.77734 0.69908 -0.7763 0.6963 C -0.77461 0.6919 -0.77148 0.68357 -0.77148 0.6838 C -0.77109 0.68056 -0.77096 0.67755 -0.77031 0.675 C -0.7694 0.67176 -0.76784 0.66945 -0.76667 0.66667 C -0.76484 0.66204 -0.76211 0.65417 -0.76081 0.64954 C -0.7599 0.64676 -0.75911 0.64398 -0.75833 0.64121 C -0.75755 0.63773 -0.75703 0.6338 -0.75599 0.63056 C -0.75508 0.62755 -0.75365 0.625 -0.75247 0.62222 C -0.75208 0.61991 -0.75169 0.61783 -0.7513 0.61574 C -0.75013 0.61088 -0.74857 0.60602 -0.74766 0.60093 C -0.747 0.59676 -0.747 0.59236 -0.74648 0.5882 C -0.7444 0.57338 -0.74401 0.57709 -0.74049 0.56297 C -0.7388 0.55579 -0.73828 0.54769 -0.73581 0.54167 C -0.73463 0.53889 -0.73333 0.53611 -0.73216 0.53334 C -0.7306 0.52894 -0.72982 0.52338 -0.72747 0.5206 L -0.72031 0.51204 C -0.70677 0.51273 -0.69323 0.5125 -0.67982 0.51412 C -0.67656 0.51459 -0.67357 0.5176 -0.67031 0.51852 C -0.66393 0.51991 -0.65755 0.51991 -0.65117 0.5206 L -0.64414 0.52269 C -0.64128 0.52338 -0.63854 0.52385 -0.63581 0.52477 C -0.61536 0.53195 -0.6375 0.52685 -0.61549 0.53102 C -0.6082 0.53542 -0.60026 0.54028 -0.59284 0.54375 C -0.58932 0.54537 -0.58568 0.54584 -0.58216 0.54815 C -0.57643 0.55162 -0.57122 0.55741 -0.56549 0.56065 C -0.55833 0.56505 -0.55729 0.56528 -0.55 0.5713 C -0.54518 0.57547 -0.54075 0.58079 -0.53581 0.58403 C -0.53255 0.58611 -0.5293 0.58797 -0.52617 0.59028 C -0.52383 0.59213 -0.52148 0.59491 -0.51914 0.59676 C -0.51276 0.60139 -0.50664 0.60648 -0.5 0.60949 C -0.49687 0.61088 -0.49362 0.61204 -0.49049 0.61366 C -0.46185 0.62755 -0.48242 0.61829 -0.46927 0.62431 C -0.45599 0.62292 -0.4431 0.62246 -0.42982 0.61991 C -0.42799 0.61968 -0.42669 0.61713 -0.425 0.61574 C -0.41471 0.60764 -0.42318 0.61644 -0.41198 0.60301 L -0.41198 0.60324 C -0.41029 0.60162 -0.40859 0.60047 -0.40716 0.59885 C -0.40391 0.59491 -0.40104 0.58982 -0.39766 0.58611 C -0.39362 0.58172 -0.3845 0.57269 -0.38216 0.56713 C -0.37539 0.55116 -0.38216 0.56551 -0.37383 0.55232 C -0.3651 0.53843 -0.37057 0.5456 -0.36315 0.53102 C -0.35794 0.52084 -0.35599 0.52014 -0.35234 0.50996 C -0.35143 0.50718 -0.35104 0.50394 -0.35 0.50139 C -0.34909 0.49908 -0.3474 0.49746 -0.34648 0.49514 C -0.34544 0.4926 -0.34505 0.48935 -0.34401 0.48658 C -0.34297 0.48357 -0.34167 0.48102 -0.34049 0.47824 C -0.33711 0.46991 -0.33542 0.46297 -0.33099 0.45486 C -0.32825 0.45 -0.32565 0.44445 -0.32266 0.44005 C -0.31823 0.4338 -0.31302 0.42894 -0.3095 0.42107 C -0.30794 0.4176 -0.30664 0.41343 -0.30482 0.41042 C -0.3026 0.40718 -0.30013 0.40463 -0.29766 0.40209 C -0.29088 0.39468 -0.28477 0.38519 -0.27734 0.38079 C -0.27617 0.3801 -0.275 0.37963 -0.27383 0.37871 C -0.27253 0.37755 -0.27161 0.37547 -0.27031 0.37454 C -0.26836 0.37315 -0.26628 0.37315 -0.26432 0.37246 C -0.26302 0.37176 -0.26198 0.37084 -0.26068 0.37037 C -0.25872 0.36945 -0.25677 0.36898 -0.25482 0.36806 C -0.25312 0.3676 -0.25156 0.36667 -0.25 0.36597 C -0.2444 0.36412 -0.23776 0.36273 -0.23216 0.36181 C -0.22161 0.36019 -0.20534 0.35857 -0.19518 0.35764 C -0.18164 0.35162 -0.20247 0.36042 -0.17148 0.35116 L -0.16432 0.34908 C -0.16237 0.34769 -0.16029 0.34607 -0.15833 0.34491 C -0.15482 0.3426 -0.14766 0.33843 -0.14766 0.33866 C -0.14648 0.33704 -0.14531 0.33542 -0.14401 0.33426 C -0.14115 0.33172 -0.13763 0.32986 -0.1345 0.32801 C -0.1319 0.32315 -0.13073 0.32037 -0.12734 0.31736 C -0.1263 0.31644 -0.125 0.31597 -0.12383 0.31528 C -0.12266 0.31389 -0.12135 0.3125 -0.12018 0.31111 C -0.11667 0.30625 -0.11328 0.3007 -0.1095 0.2963 C -0.10586 0.2919 -0.10482 0.29074 -0.10117 0.28565 C -0.09883 0.28218 -0.09661 0.27824 -0.09401 0.275 C -0.09141 0.27176 -0.08828 0.26991 -0.08568 0.26667 C -0.08385 0.26412 -0.08268 0.26042 -0.08099 0.2581 C -0.06693 0.23935 -0.08607 0.27014 -0.07148 0.24746 C -0.06471 0.23704 -0.06849 0.2426 -0.06432 0.23264 C -0.0612 0.22547 -0.05833 0.21783 -0.05482 0.21158 C -0.05312 0.2088 -0.05143 0.20602 -0.05 0.20301 C -0.04375 0.19051 -0.04935 0.19815 -0.04284 0.19028 C -0.03958 0.16713 -0.04531 0.20347 -0.0345 0.16505 C -0.03333 0.16065 -0.03229 0.15625 -0.03099 0.15232 C -0.02995 0.14931 -0.02852 0.14676 -0.02734 0.14375 C -0.02656 0.14167 -0.02578 0.13959 -0.025 0.1375 C -0.02461 0.13472 -0.02435 0.13172 -0.02383 0.12894 C -0.02253 0.12292 -0.02096 0.11945 -0.01901 0.11412 C -0.01862 0.11204 -0.01836 0.10996 -0.01784 0.10787 C -0.01549 0.09792 -0.01445 0.09861 -0.01315 0.08658 C -0.01289 0.08472 -0.01133 0.07014 -0.01068 0.0676 C -0.01016 0.06528 -0.00898 0.06343 -0.00833 0.06135 C -0.00612 0.05347 -0.0043 0.0419 -0.00352 0.0338 C -0.00325 0.03079 -0.00182 0.01042 -4.16667E-7 0.00834 L 0.00365 0.00417 L -4.16667E-7 -2.59259E-6 " pathEditMode="relative" rAng="0" ptsTypes="AAAAAAAAAAAAAAAAAAAAAAAAAAAAAAAAAAAAAAAAAAAAAAAAAAA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6 -0.00463 L -2.70833E-6 3.703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0"/>
            <a:ext cx="9148887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21332577">
            <a:off x="2808097" y="3427320"/>
            <a:ext cx="7780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chemeClr val="tx2"/>
                </a:solidFill>
                <a:cs typeface="+mn-ea"/>
                <a:sym typeface="+mn-lt"/>
              </a:rPr>
              <a:t>歡迎加入恆春</a:t>
            </a:r>
            <a:r>
              <a:rPr lang="zh-TW" altLang="en-US" sz="6000" b="1" dirty="0">
                <a:solidFill>
                  <a:schemeClr val="tx2"/>
                </a:solidFill>
                <a:cs typeface="+mn-ea"/>
                <a:sym typeface="+mn-lt"/>
              </a:rPr>
              <a:t>工商</a:t>
            </a:r>
            <a:br>
              <a:rPr lang="zh-TW" altLang="en-US" sz="6000" b="1" dirty="0">
                <a:solidFill>
                  <a:schemeClr val="tx2"/>
                </a:solidFill>
                <a:cs typeface="+mn-ea"/>
                <a:sym typeface="+mn-lt"/>
              </a:rPr>
            </a:br>
            <a:r>
              <a:rPr lang="zh-TW" altLang="en-US" sz="6000" b="1" dirty="0">
                <a:solidFill>
                  <a:schemeClr val="tx2"/>
                </a:solidFill>
                <a:cs typeface="+mn-ea"/>
                <a:sym typeface="+mn-lt"/>
              </a:rPr>
              <a:t>資料處理</a:t>
            </a:r>
            <a:r>
              <a:rPr lang="zh-TW" altLang="en-US" sz="6000" b="1" dirty="0" smtClean="0">
                <a:solidFill>
                  <a:schemeClr val="tx2"/>
                </a:solidFill>
                <a:cs typeface="+mn-ea"/>
                <a:sym typeface="+mn-lt"/>
              </a:rPr>
              <a:t>科</a:t>
            </a:r>
            <a:r>
              <a:rPr lang="zh-TW" altLang="en-US" sz="6000" b="1" dirty="0">
                <a:solidFill>
                  <a:schemeClr val="tx2"/>
                </a:solidFill>
                <a:cs typeface="+mn-ea"/>
                <a:sym typeface="+mn-lt"/>
              </a:rPr>
              <a:t>等</a:t>
            </a:r>
            <a:r>
              <a:rPr lang="zh-TW" altLang="en-US" sz="6000" b="1" dirty="0" smtClean="0">
                <a:solidFill>
                  <a:schemeClr val="tx2"/>
                </a:solidFill>
                <a:cs typeface="+mn-ea"/>
                <a:sym typeface="+mn-lt"/>
              </a:rPr>
              <a:t>你來</a:t>
            </a:r>
            <a:endParaRPr lang="zh-CN" altLang="en-US" sz="60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8" name="图片 7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52" y="3990454"/>
            <a:ext cx="1484348" cy="209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978">
        <p:blinds dir="vert"/>
      </p:transition>
    </mc:Choice>
    <mc:Fallback>
      <p:transition spd="slow" advTm="1697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5 -0.00463 L 2.91667E-6 -3.7037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1" y="0"/>
            <a:ext cx="10453898" cy="6858000"/>
          </a:xfrm>
          <a:prstGeom prst="rect">
            <a:avLst/>
          </a:prstGeom>
        </p:spPr>
      </p:pic>
      <p:grpSp>
        <p:nvGrpSpPr>
          <p:cNvPr id="4" name="PA_组合 3"/>
          <p:cNvGrpSpPr/>
          <p:nvPr>
            <p:custDataLst>
              <p:tags r:id="rId2"/>
            </p:custDataLst>
          </p:nvPr>
        </p:nvGrpSpPr>
        <p:grpSpPr>
          <a:xfrm>
            <a:off x="5408505" y="-250666"/>
            <a:ext cx="3214687" cy="2071525"/>
            <a:chOff x="5408505" y="-250666"/>
            <a:chExt cx="3214687" cy="207152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505" y="-250666"/>
              <a:ext cx="3214687" cy="207152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6056998" y="590835"/>
              <a:ext cx="191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chemeClr val="tx2"/>
                  </a:solidFill>
                  <a:cs typeface="+mn-ea"/>
                  <a:sym typeface="+mn-lt"/>
                </a:rPr>
                <a:t>專 業 訓 練</a:t>
              </a:r>
              <a:endParaRPr lang="zh-CN" altLang="en-US" sz="24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PA_组合 12"/>
          <p:cNvGrpSpPr/>
          <p:nvPr>
            <p:custDataLst>
              <p:tags r:id="rId3"/>
            </p:custDataLst>
          </p:nvPr>
        </p:nvGrpSpPr>
        <p:grpSpPr>
          <a:xfrm>
            <a:off x="2028354" y="3164719"/>
            <a:ext cx="4444175" cy="1266804"/>
            <a:chOff x="2028354" y="3164719"/>
            <a:chExt cx="4444175" cy="126680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6" t="4355" r="3042" b="50581"/>
            <a:stretch>
              <a:fillRect/>
            </a:stretch>
          </p:blipFill>
          <p:spPr>
            <a:xfrm>
              <a:off x="2028354" y="3164719"/>
              <a:ext cx="1299496" cy="126680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327850" y="3696308"/>
              <a:ext cx="3144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智聯網設計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PA_组合 16"/>
          <p:cNvGrpSpPr/>
          <p:nvPr>
            <p:custDataLst>
              <p:tags r:id="rId4"/>
            </p:custDataLst>
          </p:nvPr>
        </p:nvGrpSpPr>
        <p:grpSpPr>
          <a:xfrm>
            <a:off x="6169430" y="3737105"/>
            <a:ext cx="4498570" cy="1299953"/>
            <a:chOff x="6169430" y="3737105"/>
            <a:chExt cx="4498570" cy="12999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3192" r="34347" b="51744"/>
            <a:stretch>
              <a:fillRect/>
            </a:stretch>
          </p:blipFill>
          <p:spPr>
            <a:xfrm>
              <a:off x="6169430" y="3737105"/>
              <a:ext cx="1333501" cy="129995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340229" y="4078580"/>
              <a:ext cx="3327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資訊安全維護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PA_组合 11"/>
          <p:cNvGrpSpPr/>
          <p:nvPr>
            <p:custDataLst>
              <p:tags r:id="rId5"/>
            </p:custDataLst>
          </p:nvPr>
        </p:nvGrpSpPr>
        <p:grpSpPr>
          <a:xfrm>
            <a:off x="5918822" y="2052052"/>
            <a:ext cx="4636094" cy="1609047"/>
            <a:chOff x="5918822" y="2052052"/>
            <a:chExt cx="4636094" cy="160904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" t="50582" r="62197" b="4354"/>
            <a:stretch>
              <a:fillRect/>
            </a:stretch>
          </p:blipFill>
          <p:spPr>
            <a:xfrm>
              <a:off x="5918822" y="2052052"/>
              <a:ext cx="1422401" cy="138661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340229" y="2460770"/>
              <a:ext cx="3214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產品行銷</a:t>
              </a:r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與</a:t>
              </a:r>
              <a:r>
                <a:rPr lang="en-US" altLang="zh-TW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/>
              </a:r>
              <a:br>
                <a:rPr lang="en-US" altLang="zh-TW" sz="3600" dirty="0" smtClean="0">
                  <a:solidFill>
                    <a:schemeClr val="tx2"/>
                  </a:solidFill>
                  <a:cs typeface="+mn-ea"/>
                  <a:sym typeface="+mn-lt"/>
                </a:rPr>
              </a:br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服務</a:t>
              </a:r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客製化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PA_组合 10"/>
          <p:cNvGrpSpPr/>
          <p:nvPr>
            <p:custDataLst>
              <p:tags r:id="rId6"/>
            </p:custDataLst>
          </p:nvPr>
        </p:nvGrpSpPr>
        <p:grpSpPr>
          <a:xfrm>
            <a:off x="1902668" y="1246761"/>
            <a:ext cx="4193332" cy="1768007"/>
            <a:chOff x="1902668" y="1246761"/>
            <a:chExt cx="4193332" cy="176800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" t="5227" r="66872" b="47674"/>
            <a:stretch>
              <a:fillRect/>
            </a:stretch>
          </p:blipFill>
          <p:spPr>
            <a:xfrm>
              <a:off x="1902668" y="1246761"/>
              <a:ext cx="1211832" cy="14986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951321" y="1814439"/>
              <a:ext cx="31446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會計資訊</a:t>
              </a:r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及</a:t>
              </a:r>
              <a:r>
                <a:rPr lang="en-US" altLang="zh-TW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/>
              </a:r>
              <a:br>
                <a:rPr lang="en-US" altLang="zh-TW" sz="3600" dirty="0" smtClean="0">
                  <a:solidFill>
                    <a:schemeClr val="tx2"/>
                  </a:solidFill>
                  <a:cs typeface="+mn-ea"/>
                  <a:sym typeface="+mn-lt"/>
                </a:rPr>
              </a:br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商業</a:t>
              </a:r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服務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52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629">
        <p:blinds dir="vert"/>
      </p:transition>
    </mc:Choice>
    <mc:Fallback>
      <p:transition spd="slow" advTm="562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1" y="0"/>
            <a:ext cx="10453898" cy="6858000"/>
          </a:xfrm>
          <a:prstGeom prst="rect">
            <a:avLst/>
          </a:prstGeom>
        </p:spPr>
      </p:pic>
      <p:grpSp>
        <p:nvGrpSpPr>
          <p:cNvPr id="4" name="PA_组合 3"/>
          <p:cNvGrpSpPr/>
          <p:nvPr>
            <p:custDataLst>
              <p:tags r:id="rId2"/>
            </p:custDataLst>
          </p:nvPr>
        </p:nvGrpSpPr>
        <p:grpSpPr>
          <a:xfrm>
            <a:off x="5408505" y="-250666"/>
            <a:ext cx="3214687" cy="2071525"/>
            <a:chOff x="5408505" y="-250666"/>
            <a:chExt cx="3214687" cy="207152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505" y="-250666"/>
              <a:ext cx="3214687" cy="207152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6056998" y="590835"/>
              <a:ext cx="191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chemeClr val="tx2"/>
                  </a:solidFill>
                  <a:cs typeface="+mn-ea"/>
                  <a:sym typeface="+mn-lt"/>
                </a:rPr>
                <a:t>專 業 訓 練</a:t>
              </a:r>
              <a:endParaRPr lang="zh-CN" altLang="en-US" sz="24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PA_组合 12"/>
          <p:cNvGrpSpPr/>
          <p:nvPr>
            <p:custDataLst>
              <p:tags r:id="rId3"/>
            </p:custDataLst>
          </p:nvPr>
        </p:nvGrpSpPr>
        <p:grpSpPr>
          <a:xfrm>
            <a:off x="2028354" y="3164719"/>
            <a:ext cx="4444175" cy="1731918"/>
            <a:chOff x="2028354" y="3164719"/>
            <a:chExt cx="4444175" cy="173191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6" t="4355" r="3042" b="50581"/>
            <a:stretch>
              <a:fillRect/>
            </a:stretch>
          </p:blipFill>
          <p:spPr>
            <a:xfrm>
              <a:off x="2028354" y="3164719"/>
              <a:ext cx="1299496" cy="126680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327850" y="3696308"/>
              <a:ext cx="31446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影音</a:t>
              </a:r>
              <a:endParaRPr lang="en-US" altLang="zh-TW" sz="3600" dirty="0" smtClean="0">
                <a:solidFill>
                  <a:schemeClr val="tx2"/>
                </a:solidFill>
                <a:cs typeface="+mn-ea"/>
                <a:sym typeface="+mn-lt"/>
              </a:endParaRPr>
            </a:p>
            <a:p>
              <a:pPr algn="ctr"/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多媒體</a:t>
              </a:r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編輯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PA_组合 16"/>
          <p:cNvGrpSpPr/>
          <p:nvPr>
            <p:custDataLst>
              <p:tags r:id="rId4"/>
            </p:custDataLst>
          </p:nvPr>
        </p:nvGrpSpPr>
        <p:grpSpPr>
          <a:xfrm>
            <a:off x="6169430" y="3737105"/>
            <a:ext cx="4498570" cy="1541804"/>
            <a:chOff x="6169430" y="3737105"/>
            <a:chExt cx="4498570" cy="15418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3192" r="34347" b="51744"/>
            <a:stretch>
              <a:fillRect/>
            </a:stretch>
          </p:blipFill>
          <p:spPr>
            <a:xfrm>
              <a:off x="6169430" y="3737105"/>
              <a:ext cx="1333501" cy="129995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340229" y="4078580"/>
              <a:ext cx="33277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職業</a:t>
              </a:r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道德</a:t>
              </a:r>
              <a:r>
                <a:rPr lang="en-US" altLang="zh-TW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/>
              </a:r>
              <a:br>
                <a:rPr lang="en-US" altLang="zh-TW" sz="3600" dirty="0" smtClean="0">
                  <a:solidFill>
                    <a:schemeClr val="tx2"/>
                  </a:solidFill>
                  <a:cs typeface="+mn-ea"/>
                  <a:sym typeface="+mn-lt"/>
                </a:rPr>
              </a:br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職</a:t>
              </a:r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場倫理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PA_组合 11"/>
          <p:cNvGrpSpPr/>
          <p:nvPr>
            <p:custDataLst>
              <p:tags r:id="rId5"/>
            </p:custDataLst>
          </p:nvPr>
        </p:nvGrpSpPr>
        <p:grpSpPr>
          <a:xfrm>
            <a:off x="5918822" y="2052052"/>
            <a:ext cx="4636094" cy="1609047"/>
            <a:chOff x="5918822" y="2052052"/>
            <a:chExt cx="4636094" cy="160904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" t="50582" r="62197" b="4354"/>
            <a:stretch>
              <a:fillRect/>
            </a:stretch>
          </p:blipFill>
          <p:spPr>
            <a:xfrm>
              <a:off x="5918822" y="2052052"/>
              <a:ext cx="1422401" cy="138661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340229" y="2460770"/>
              <a:ext cx="3214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運算思維</a:t>
              </a:r>
              <a:endParaRPr lang="en-US" altLang="zh-TW" sz="3600" dirty="0" smtClean="0">
                <a:solidFill>
                  <a:schemeClr val="tx2"/>
                </a:solidFill>
                <a:cs typeface="+mn-ea"/>
                <a:sym typeface="+mn-lt"/>
              </a:endParaRPr>
            </a:p>
            <a:p>
              <a:pPr algn="ctr"/>
              <a:r>
                <a:rPr lang="zh-TW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程式開發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PA_组合 10"/>
          <p:cNvGrpSpPr/>
          <p:nvPr>
            <p:custDataLst>
              <p:tags r:id="rId6"/>
            </p:custDataLst>
          </p:nvPr>
        </p:nvGrpSpPr>
        <p:grpSpPr>
          <a:xfrm>
            <a:off x="1902668" y="1246761"/>
            <a:ext cx="4193332" cy="1768007"/>
            <a:chOff x="1902668" y="1246761"/>
            <a:chExt cx="4193332" cy="176800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" t="5227" r="66872" b="47674"/>
            <a:stretch>
              <a:fillRect/>
            </a:stretch>
          </p:blipFill>
          <p:spPr>
            <a:xfrm>
              <a:off x="1902668" y="1246761"/>
              <a:ext cx="1211832" cy="14986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951321" y="1814439"/>
              <a:ext cx="31446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大數據</a:t>
              </a:r>
              <a:r>
                <a:rPr lang="en-US" altLang="zh-TW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/>
              </a:r>
              <a:br>
                <a:rPr lang="en-US" altLang="zh-TW" sz="3600" dirty="0" smtClean="0">
                  <a:solidFill>
                    <a:schemeClr val="tx2"/>
                  </a:solidFill>
                  <a:cs typeface="+mn-ea"/>
                  <a:sym typeface="+mn-lt"/>
                </a:rPr>
              </a:br>
              <a:r>
                <a:rPr lang="zh-TW" altLang="en-US" sz="3600" dirty="0" smtClean="0">
                  <a:solidFill>
                    <a:schemeClr val="tx2"/>
                  </a:solidFill>
                  <a:cs typeface="+mn-ea"/>
                  <a:sym typeface="+mn-lt"/>
                </a:rPr>
                <a:t>人工智慧</a:t>
              </a:r>
              <a:endParaRPr lang="zh-CN" altLang="en-US" sz="3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98">
        <p:blinds dir="vert"/>
      </p:transition>
    </mc:Choice>
    <mc:Fallback>
      <p:transition spd="slow" advTm="509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7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" y="-480222"/>
            <a:ext cx="9148887" cy="6858000"/>
          </a:xfrm>
          <a:prstGeom prst="rect">
            <a:avLst/>
          </a:prstGeom>
        </p:spPr>
      </p:pic>
      <p:sp>
        <p:nvSpPr>
          <p:cNvPr id="94" name="PA_文本框 93"/>
          <p:cNvSpPr txBox="1"/>
          <p:nvPr>
            <p:custDataLst>
              <p:tags r:id="rId1"/>
            </p:custDataLst>
          </p:nvPr>
        </p:nvSpPr>
        <p:spPr>
          <a:xfrm>
            <a:off x="3636557" y="759612"/>
            <a:ext cx="4374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職 涯 發 </a:t>
            </a:r>
            <a:r>
              <a:rPr lang="zh-TW" altLang="en-US" sz="3600" dirty="0" smtClean="0">
                <a:solidFill>
                  <a:schemeClr val="bg1"/>
                </a:solidFill>
                <a:cs typeface="+mn-ea"/>
                <a:sym typeface="+mn-lt"/>
              </a:rPr>
              <a:t>展</a:t>
            </a:r>
            <a:r>
              <a:rPr lang="en-US" altLang="zh-TW" sz="3600" dirty="0" smtClean="0">
                <a:solidFill>
                  <a:schemeClr val="bg1"/>
                </a:solidFill>
                <a:cs typeface="+mn-ea"/>
                <a:sym typeface="+mn-lt"/>
              </a:rPr>
              <a:t/>
            </a:r>
            <a:br>
              <a:rPr lang="en-US" altLang="zh-TW" sz="3600" dirty="0" smtClean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TW" altLang="en-US" sz="3600" dirty="0" smtClean="0">
                <a:solidFill>
                  <a:schemeClr val="bg1"/>
                </a:solidFill>
                <a:cs typeface="+mn-ea"/>
                <a:sym typeface="+mn-lt"/>
              </a:rPr>
              <a:t>智慧</a:t>
            </a:r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商務領域：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5" name="PA_矩形 94"/>
          <p:cNvSpPr/>
          <p:nvPr>
            <p:custDataLst>
              <p:tags r:id="rId2"/>
            </p:custDataLst>
          </p:nvPr>
        </p:nvSpPr>
        <p:spPr>
          <a:xfrm>
            <a:off x="2856679" y="3146025"/>
            <a:ext cx="6326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4000" dirty="0" smtClean="0">
                <a:solidFill>
                  <a:srgbClr val="222222"/>
                </a:solidFill>
                <a:cs typeface="+mn-ea"/>
                <a:sym typeface="+mn-lt"/>
              </a:rPr>
              <a:t>金融</a:t>
            </a:r>
            <a:r>
              <a:rPr lang="zh-TW" altLang="en-US" sz="4000" dirty="0">
                <a:solidFill>
                  <a:srgbClr val="222222"/>
                </a:solidFill>
                <a:cs typeface="+mn-ea"/>
                <a:sym typeface="+mn-lt"/>
              </a:rPr>
              <a:t>、證券業、物流服務業、公共行政業、會計資訊業。</a:t>
            </a:r>
            <a:endParaRPr lang="zh-CN" altLang="en-US" sz="4000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5" name="PA_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5" y="3229630"/>
            <a:ext cx="3999197" cy="3999197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84" y="164813"/>
            <a:ext cx="4229070" cy="3064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757">
        <p:blinds dir="vert"/>
      </p:transition>
    </mc:Choice>
    <mc:Fallback>
      <p:transition spd="slow" advTm="475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7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" y="-480222"/>
            <a:ext cx="9148887" cy="6858000"/>
          </a:xfrm>
          <a:prstGeom prst="rect">
            <a:avLst/>
          </a:prstGeom>
        </p:spPr>
      </p:pic>
      <p:sp>
        <p:nvSpPr>
          <p:cNvPr id="94" name="PA_文本框 93"/>
          <p:cNvSpPr txBox="1"/>
          <p:nvPr>
            <p:custDataLst>
              <p:tags r:id="rId1"/>
            </p:custDataLst>
          </p:nvPr>
        </p:nvSpPr>
        <p:spPr>
          <a:xfrm>
            <a:off x="3636557" y="759612"/>
            <a:ext cx="4374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職 涯 發 </a:t>
            </a:r>
            <a:r>
              <a:rPr lang="zh-TW" altLang="en-US" sz="3600" dirty="0" smtClean="0">
                <a:solidFill>
                  <a:schemeClr val="bg1"/>
                </a:solidFill>
                <a:cs typeface="+mn-ea"/>
                <a:sym typeface="+mn-lt"/>
              </a:rPr>
              <a:t>展</a:t>
            </a:r>
            <a:r>
              <a:rPr lang="en-US" altLang="zh-TW" sz="3600" dirty="0" smtClean="0">
                <a:solidFill>
                  <a:schemeClr val="bg1"/>
                </a:solidFill>
                <a:cs typeface="+mn-ea"/>
                <a:sym typeface="+mn-lt"/>
              </a:rPr>
              <a:t/>
            </a:r>
            <a:br>
              <a:rPr lang="en-US" altLang="zh-TW" sz="3600" dirty="0" smtClean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行動科技大數據領域：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5" name="PA_矩形 94"/>
          <p:cNvSpPr/>
          <p:nvPr>
            <p:custDataLst>
              <p:tags r:id="rId2"/>
            </p:custDataLst>
          </p:nvPr>
        </p:nvSpPr>
        <p:spPr>
          <a:xfrm>
            <a:off x="2856679" y="2948778"/>
            <a:ext cx="6326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4000" dirty="0">
                <a:solidFill>
                  <a:srgbClr val="222222"/>
                </a:solidFill>
                <a:cs typeface="+mn-ea"/>
                <a:sym typeface="+mn-lt"/>
              </a:rPr>
              <a:t>資料處理、文書編輯</a:t>
            </a:r>
            <a:r>
              <a:rPr lang="zh-TW" altLang="en-US" sz="4000" dirty="0" smtClean="0">
                <a:solidFill>
                  <a:srgbClr val="222222"/>
                </a:solidFill>
                <a:cs typeface="+mn-ea"/>
                <a:sym typeface="+mn-lt"/>
              </a:rPr>
              <a:t>、</a:t>
            </a:r>
            <a:r>
              <a:rPr lang="en-US" altLang="zh-TW" sz="4000" dirty="0" smtClean="0">
                <a:solidFill>
                  <a:srgbClr val="222222"/>
                </a:solidFill>
                <a:cs typeface="+mn-ea"/>
                <a:sym typeface="+mn-lt"/>
              </a:rPr>
              <a:t/>
            </a:r>
            <a:br>
              <a:rPr lang="en-US" altLang="zh-TW" sz="4000" dirty="0" smtClean="0">
                <a:solidFill>
                  <a:srgbClr val="222222"/>
                </a:solidFill>
                <a:cs typeface="+mn-ea"/>
                <a:sym typeface="+mn-lt"/>
              </a:rPr>
            </a:br>
            <a:r>
              <a:rPr lang="zh-TW" altLang="en-US" sz="4000" dirty="0" smtClean="0">
                <a:solidFill>
                  <a:srgbClr val="222222"/>
                </a:solidFill>
                <a:cs typeface="+mn-ea"/>
                <a:sym typeface="+mn-lt"/>
              </a:rPr>
              <a:t>網頁</a:t>
            </a:r>
            <a:r>
              <a:rPr lang="zh-TW" altLang="en-US" sz="4000" dirty="0">
                <a:solidFill>
                  <a:srgbClr val="222222"/>
                </a:solidFill>
                <a:cs typeface="+mn-ea"/>
                <a:sym typeface="+mn-lt"/>
              </a:rPr>
              <a:t>設計、多媒體應用設計、程式設計、資訊流服務。</a:t>
            </a:r>
            <a:endParaRPr lang="zh-CN" altLang="en-US" sz="4000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5" name="PA_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5" y="3229630"/>
            <a:ext cx="3999197" cy="3999197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84" y="164813"/>
            <a:ext cx="4229070" cy="30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4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254">
        <p:blinds dir="vert"/>
      </p:transition>
    </mc:Choice>
    <mc:Fallback>
      <p:transition spd="slow" advTm="625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586" y="2843783"/>
            <a:ext cx="1170434" cy="1170434"/>
          </a:xfrm>
          <a:prstGeom prst="rect">
            <a:avLst/>
          </a:prstGeom>
        </p:spPr>
      </p:pic>
      <p:pic>
        <p:nvPicPr>
          <p:cNvPr id="9" name="PA_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149" y="3961383"/>
            <a:ext cx="1170434" cy="1170434"/>
          </a:xfrm>
          <a:prstGeom prst="rect">
            <a:avLst/>
          </a:prstGeom>
        </p:spPr>
      </p:pic>
      <p:pic>
        <p:nvPicPr>
          <p:cNvPr id="5" name="PA_图片 4" descr="图片包含 事情, 镜子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PA_文本框 2"/>
          <p:cNvSpPr txBox="1"/>
          <p:nvPr>
            <p:custDataLst>
              <p:tags r:id="rId4"/>
            </p:custDataLst>
          </p:nvPr>
        </p:nvSpPr>
        <p:spPr>
          <a:xfrm>
            <a:off x="4701305" y="1059334"/>
            <a:ext cx="302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tx2"/>
                </a:solidFill>
                <a:cs typeface="+mn-ea"/>
                <a:sym typeface="+mn-lt"/>
              </a:rPr>
              <a:t>課程目標</a:t>
            </a:r>
            <a:endParaRPr lang="en-US" altLang="zh-CN" sz="28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4" name="PA_矩形 3"/>
          <p:cNvSpPr/>
          <p:nvPr>
            <p:custDataLst>
              <p:tags r:id="rId5"/>
            </p:custDataLst>
          </p:nvPr>
        </p:nvSpPr>
        <p:spPr>
          <a:xfrm>
            <a:off x="3788895" y="3004560"/>
            <a:ext cx="4406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zh-TW" altLang="en-US" sz="2400" dirty="0">
                <a:solidFill>
                  <a:srgbClr val="00B050"/>
                </a:solidFill>
                <a:cs typeface="+mn-ea"/>
                <a:sym typeface="+mn-lt"/>
              </a:rPr>
              <a:t>商業</a:t>
            </a:r>
            <a:r>
              <a:rPr lang="zh-TW" altLang="en-US" sz="2400" dirty="0">
                <a:solidFill>
                  <a:srgbClr val="222222"/>
                </a:solidFill>
                <a:cs typeface="+mn-ea"/>
                <a:sym typeface="+mn-lt"/>
              </a:rPr>
              <a:t>及</a:t>
            </a:r>
            <a:r>
              <a:rPr lang="zh-TW" altLang="en-US" sz="2400" dirty="0">
                <a:solidFill>
                  <a:srgbClr val="0070C0"/>
                </a:solidFill>
                <a:cs typeface="+mn-ea"/>
                <a:sym typeface="+mn-lt"/>
              </a:rPr>
              <a:t>資訊</a:t>
            </a:r>
            <a:r>
              <a:rPr lang="zh-TW" altLang="en-US" sz="2400" dirty="0" smtClean="0">
                <a:solidFill>
                  <a:srgbClr val="222222"/>
                </a:solidFill>
                <a:cs typeface="+mn-ea"/>
                <a:sym typeface="+mn-lt"/>
              </a:rPr>
              <a:t>雙軌課程。</a:t>
            </a:r>
            <a:endParaRPr lang="zh-TW" altLang="en-US" sz="2400" dirty="0">
              <a:solidFill>
                <a:srgbClr val="222222"/>
              </a:solidFill>
              <a:cs typeface="+mn-ea"/>
              <a:sym typeface="+mn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2400" dirty="0">
                <a:solidFill>
                  <a:srgbClr val="00B050"/>
                </a:solidFill>
                <a:cs typeface="+mn-ea"/>
                <a:sym typeface="+mn-lt"/>
              </a:rPr>
              <a:t>理論</a:t>
            </a:r>
            <a:r>
              <a:rPr lang="zh-TW" altLang="en-US" sz="2400" dirty="0">
                <a:solidFill>
                  <a:srgbClr val="222222"/>
                </a:solidFill>
                <a:cs typeface="+mn-ea"/>
                <a:sym typeface="+mn-lt"/>
              </a:rPr>
              <a:t>與</a:t>
            </a:r>
            <a:r>
              <a:rPr lang="zh-TW" altLang="en-US" sz="2400" dirty="0">
                <a:solidFill>
                  <a:srgbClr val="0070C0"/>
                </a:solidFill>
                <a:cs typeface="+mn-ea"/>
                <a:sym typeface="+mn-lt"/>
              </a:rPr>
              <a:t>實務</a:t>
            </a:r>
            <a:r>
              <a:rPr lang="zh-TW" altLang="en-US" sz="2400" dirty="0">
                <a:solidFill>
                  <a:srgbClr val="222222"/>
                </a:solidFill>
                <a:cs typeface="+mn-ea"/>
                <a:sym typeface="+mn-lt"/>
              </a:rPr>
              <a:t>並重，注重操作與情意</a:t>
            </a:r>
            <a:r>
              <a:rPr lang="zh-TW" altLang="en-US" sz="2400" dirty="0" smtClean="0">
                <a:solidFill>
                  <a:srgbClr val="222222"/>
                </a:solidFill>
                <a:cs typeface="+mn-ea"/>
                <a:sym typeface="+mn-lt"/>
              </a:rPr>
              <a:t>教育。</a:t>
            </a:r>
            <a:endParaRPr lang="zh-TW" altLang="en-US" sz="2400" dirty="0">
              <a:solidFill>
                <a:srgbClr val="222222"/>
              </a:solidFill>
              <a:cs typeface="+mn-ea"/>
              <a:sym typeface="+mn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2400" dirty="0" smtClean="0">
                <a:solidFill>
                  <a:srgbClr val="222222"/>
                </a:solidFill>
                <a:cs typeface="+mn-ea"/>
                <a:sym typeface="+mn-lt"/>
              </a:rPr>
              <a:t>強化實</a:t>
            </a:r>
            <a:r>
              <a:rPr lang="zh-TW" altLang="en-US" sz="2400" dirty="0">
                <a:solidFill>
                  <a:srgbClr val="222222"/>
                </a:solidFill>
                <a:cs typeface="+mn-ea"/>
                <a:sym typeface="+mn-lt"/>
              </a:rPr>
              <a:t>作、合作及</a:t>
            </a:r>
            <a:r>
              <a:rPr lang="zh-TW" altLang="en-US" sz="2400" dirty="0" smtClean="0">
                <a:solidFill>
                  <a:srgbClr val="222222"/>
                </a:solidFill>
                <a:cs typeface="+mn-ea"/>
                <a:sym typeface="+mn-lt"/>
              </a:rPr>
              <a:t>溝通。</a:t>
            </a:r>
            <a:endParaRPr lang="zh-TW" altLang="en-US" sz="2400" dirty="0">
              <a:solidFill>
                <a:srgbClr val="222222"/>
              </a:solidFill>
              <a:cs typeface="+mn-ea"/>
              <a:sym typeface="+mn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2400" dirty="0" smtClean="0">
                <a:solidFill>
                  <a:srgbClr val="222222"/>
                </a:solidFill>
                <a:cs typeface="+mn-ea"/>
                <a:sym typeface="+mn-lt"/>
              </a:rPr>
              <a:t>產業</a:t>
            </a:r>
            <a:r>
              <a:rPr lang="zh-TW" altLang="en-US" sz="2400" dirty="0">
                <a:solidFill>
                  <a:srgbClr val="222222"/>
                </a:solidFill>
                <a:cs typeface="+mn-ea"/>
                <a:sym typeface="+mn-lt"/>
              </a:rPr>
              <a:t>技術銜接</a:t>
            </a:r>
            <a:r>
              <a:rPr lang="zh-TW" altLang="en-US" sz="2400" dirty="0" smtClean="0">
                <a:solidFill>
                  <a:srgbClr val="222222"/>
                </a:solidFill>
                <a:cs typeface="+mn-ea"/>
                <a:sym typeface="+mn-lt"/>
              </a:rPr>
              <a:t>，產</a:t>
            </a:r>
            <a:r>
              <a:rPr lang="zh-TW" altLang="en-US" sz="2400" dirty="0">
                <a:solidFill>
                  <a:srgbClr val="222222"/>
                </a:solidFill>
                <a:cs typeface="+mn-ea"/>
                <a:sym typeface="+mn-lt"/>
              </a:rPr>
              <a:t>學</a:t>
            </a:r>
            <a:r>
              <a:rPr lang="zh-TW" altLang="en-US" sz="2400" dirty="0" smtClean="0">
                <a:solidFill>
                  <a:srgbClr val="222222"/>
                </a:solidFill>
                <a:cs typeface="+mn-ea"/>
                <a:sym typeface="+mn-lt"/>
              </a:rPr>
              <a:t>合一。</a:t>
            </a:r>
            <a:endParaRPr lang="zh-TW" altLang="en-US" sz="2400" dirty="0">
              <a:solidFill>
                <a:srgbClr val="222222"/>
              </a:solidFill>
              <a:cs typeface="+mn-ea"/>
              <a:sym typeface="+mn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2400" dirty="0">
                <a:solidFill>
                  <a:srgbClr val="222222"/>
                </a:solidFill>
                <a:cs typeface="+mn-ea"/>
                <a:sym typeface="+mn-lt"/>
              </a:rPr>
              <a:t>培養國家優秀資訊管理人才。</a:t>
            </a:r>
          </a:p>
        </p:txBody>
      </p:sp>
      <p:pic>
        <p:nvPicPr>
          <p:cNvPr id="6" name="PA_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44" y="2339248"/>
            <a:ext cx="6858000" cy="6858000"/>
          </a:xfrm>
          <a:prstGeom prst="rect">
            <a:avLst/>
          </a:prstGeom>
        </p:spPr>
      </p:pic>
      <p:pic>
        <p:nvPicPr>
          <p:cNvPr id="11" name="PA_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872" y="-645231"/>
            <a:ext cx="5041402" cy="504140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1" y="4396171"/>
            <a:ext cx="1484348" cy="209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923">
        <p:blinds dir="vert"/>
      </p:transition>
    </mc:Choice>
    <mc:Fallback>
      <p:transition spd="slow" advTm="1292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778 0.87593 L 0.84778 0.87593 L 0.7263 0.87361 C 0.725 0.87361 0.72395 0.87222 0.72278 0.87153 C 0.71757 0.86921 0.71237 0.86736 0.70729 0.86528 C 0.70104 0.85787 0.70455 0.86134 0.69414 0.85463 C 0.69296 0.85393 0.69166 0.85347 0.69062 0.85255 C 0.68645 0.84861 0.68268 0.84398 0.67864 0.83981 C 0.67474 0.8294 0.67552 0.82986 0.66679 0.82083 C 0.66536 0.81921 0.66367 0.81944 0.66197 0.81875 C 0.64843 0.79444 0.65494 0.80833 0.64296 0.77639 L 0.6358 0.75718 C 0.63541 0.7544 0.63515 0.75162 0.63463 0.74884 C 0.63242 0.7375 0.62942 0.72639 0.62747 0.71505 C 0.62356 0.69143 0.62617 0.7 0.62148 0.6875 C 0.62031 0.68032 0.6194 0.67315 0.61796 0.6662 C 0.61653 0.65903 0.61458 0.65231 0.61315 0.64514 C 0.61054 0.63102 0.60885 0.61667 0.60612 0.60278 L 0.59778 0.56042 C 0.59739 0.55278 0.59713 0.54491 0.59648 0.53704 C 0.59635 0.53495 0.59557 0.5331 0.59531 0.53079 C 0.59479 0.52523 0.59453 0.51944 0.59414 0.51389 C 0.59453 0.48495 0.5944 0.45602 0.59531 0.42708 C 0.59557 0.41852 0.59713 0.41018 0.59778 0.40162 C 0.5983 0.39398 0.59843 0.38611 0.59895 0.37847 C 0.5996 0.36574 0.60026 0.35301 0.6013 0.34028 C 0.6039 0.30856 0.60195 0.32014 0.60481 0.3044 C 0.60533 0.29583 0.60546 0.28727 0.60612 0.27893 C 0.60794 0.25208 0.61575 0.28843 0.60612 0.22176 C 0.60533 0.2169 0.60169 0.21435 0.59895 0.21319 C 0.597 0.2125 0.59492 0.21227 0.59296 0.21111 C 0.57851 0.20393 0.58567 0.20532 0.57031 0.19838 C 0.56445 0.19583 0.56432 0.19583 0.55729 0.19213 C 0.55612 0.19143 0.55494 0.19051 0.55364 0.19005 C 0.55091 0.18912 0.54817 0.18866 0.54531 0.18796 L 0.5263 0.18356 C 0.50013 0.17847 0.53281 0.18472 0.50247 0.1794 C 0.48997 0.17708 0.49153 0.17685 0.47747 0.17523 C 0.46953 0.17431 0.46158 0.17384 0.45364 0.17315 C 0.44218 0.17384 0.43072 0.17407 0.41914 0.17523 C 0.41718 0.17546 0.41523 0.17662 0.41328 0.17731 C 0.41158 0.17801 0.41002 0.17847 0.40846 0.1794 C 0.40442 0.18194 0.40065 0.18611 0.39661 0.18796 L 0.39179 0.19005 C 0.38099 0.2044 0.3944 0.18727 0.37747 0.20486 L 0.36328 0.21968 C 0.35729 0.22593 0.35599 0.22824 0.34895 0.23241 C 0.347 0.23356 0.34492 0.23333 0.34296 0.23449 C 0.33971 0.23634 0.33671 0.23912 0.33346 0.24074 C 0.32981 0.24282 0.31263 0.24884 0.30963 0.24931 C 0.3026 0.25069 0.29544 0.25069 0.28828 0.25139 C 0.2871 0.25139 0.24492 0.24977 0.23463 0.24722 C 0.2302 0.24606 0.22356 0.24074 0.21914 0.23866 C 0.21562 0.23704 0.21197 0.23634 0.20846 0.23449 C 0.20156 0.23056 0.19934 0.22662 0.19296 0.22176 C 0.18697 0.21713 0.18099 0.21458 0.17513 0.20903 C 0.17109 0.20532 0.16744 0.19954 0.16328 0.1963 C 0.14947 0.18588 0.16002 0.19491 0.14778 0.18148 C 0.14505 0.17847 0.14205 0.17639 0.13945 0.17315 C 0.13398 0.16597 0.12395 0.14977 0.12395 0.14977 C 0.12356 0.1463 0.12317 0.14282 0.12278 0.13912 C 0.12239 0.13634 0.12174 0.13356 0.12161 0.13079 C 0.12148 0.12847 0.12057 0.09977 0.11914 0.09259 C 0.11835 0.08819 0.11692 0.08403 0.11562 0.07986 C 0.10937 0.05949 0.1121 0.06921 0.10377 0.04815 C 0.10208 0.04398 0.10078 0.03935 0.09895 0.03542 C 0.097 0.03148 0.08906 0.01643 0.08463 0.01227 C 0.08281 0.01042 0.08072 0.00949 0.07877 0.0081 C 0.07513 0.00949 0.07161 0.01088 0.06796 0.01227 C 0.06562 0.01296 0.06328 0.01343 0.0608 0.01435 C 0.05494 0.01667 0.05911 0.01643 0.05612 0.01643 L 0.03593 0.0419 " pathEditMode="relative" ptsTypes="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2000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1.04167E-6 -3.7037E-6 L -0.0694 -0.00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-2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5 -0.00463 L 4.58333E-6 -1.48148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2168025" y="1967400"/>
            <a:ext cx="2881613" cy="2923200"/>
          </a:xfrm>
          <a:prstGeom prst="rect">
            <a:avLst/>
          </a:prstGeom>
        </p:spPr>
      </p:pic>
      <p:pic>
        <p:nvPicPr>
          <p:cNvPr id="5" name="PA_图片 4" descr="图片包含 事情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52" y="1322070"/>
            <a:ext cx="5715000" cy="190500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6282825" y="1967400"/>
            <a:ext cx="2881613" cy="2923200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04" y="3768548"/>
            <a:ext cx="4061522" cy="3650287"/>
          </a:xfrm>
          <a:prstGeom prst="rect">
            <a:avLst/>
          </a:prstGeom>
        </p:spPr>
      </p:pic>
      <p:sp>
        <p:nvSpPr>
          <p:cNvPr id="8" name="PA_文本框 7"/>
          <p:cNvSpPr txBox="1"/>
          <p:nvPr>
            <p:custDataLst>
              <p:tags r:id="rId5"/>
            </p:custDataLst>
          </p:nvPr>
        </p:nvSpPr>
        <p:spPr>
          <a:xfrm>
            <a:off x="4254917" y="544074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tx2"/>
                </a:solidFill>
                <a:cs typeface="+mn-ea"/>
                <a:sym typeface="+mn-lt"/>
              </a:rPr>
              <a:t>3</a:t>
            </a:r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年磨一劍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9" name="PA_文本框 8"/>
          <p:cNvSpPr txBox="1"/>
          <p:nvPr>
            <p:custDataLst>
              <p:tags r:id="rId6"/>
            </p:custDataLst>
          </p:nvPr>
        </p:nvSpPr>
        <p:spPr>
          <a:xfrm>
            <a:off x="2463850" y="2300524"/>
            <a:ext cx="302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中英數輸入</a:t>
            </a:r>
            <a:endParaRPr lang="en-US" altLang="zh-CN" sz="2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" name="PA_文本框 9"/>
          <p:cNvSpPr txBox="1"/>
          <p:nvPr>
            <p:custDataLst>
              <p:tags r:id="rId7"/>
            </p:custDataLst>
          </p:nvPr>
        </p:nvSpPr>
        <p:spPr>
          <a:xfrm>
            <a:off x="2168025" y="2238969"/>
            <a:ext cx="997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tx2"/>
                </a:solidFill>
                <a:cs typeface="+mn-ea"/>
                <a:sym typeface="+mn-lt"/>
              </a:rPr>
              <a:t>一上</a:t>
            </a:r>
            <a:endParaRPr lang="zh-CN" altLang="en-US" sz="28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1" name="PA_文本框 10"/>
          <p:cNvSpPr txBox="1"/>
          <p:nvPr>
            <p:custDataLst>
              <p:tags r:id="rId8"/>
            </p:custDataLst>
          </p:nvPr>
        </p:nvSpPr>
        <p:spPr>
          <a:xfrm>
            <a:off x="2463850" y="3288533"/>
            <a:ext cx="302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文書</a:t>
            </a:r>
            <a:r>
              <a:rPr lang="en-US" altLang="zh-CN" sz="2000" dirty="0" smtClean="0">
                <a:solidFill>
                  <a:schemeClr val="tx2"/>
                </a:solidFill>
                <a:cs typeface="+mn-ea"/>
                <a:sym typeface="+mn-lt"/>
              </a:rPr>
              <a:t>vs</a:t>
            </a:r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會丙</a:t>
            </a:r>
            <a:endParaRPr lang="en-US" altLang="zh-CN" sz="2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2" name="PA_文本框 11"/>
          <p:cNvSpPr txBox="1"/>
          <p:nvPr>
            <p:custDataLst>
              <p:tags r:id="rId9"/>
            </p:custDataLst>
          </p:nvPr>
        </p:nvSpPr>
        <p:spPr>
          <a:xfrm>
            <a:off x="2168025" y="3226978"/>
            <a:ext cx="997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tx2"/>
                </a:solidFill>
                <a:cs typeface="+mn-ea"/>
                <a:sym typeface="+mn-lt"/>
              </a:rPr>
              <a:t>二上</a:t>
            </a:r>
            <a:endParaRPr lang="zh-CN" altLang="en-US" sz="28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3" name="PA_文本框 12"/>
          <p:cNvSpPr txBox="1"/>
          <p:nvPr>
            <p:custDataLst>
              <p:tags r:id="rId10"/>
            </p:custDataLst>
          </p:nvPr>
        </p:nvSpPr>
        <p:spPr>
          <a:xfrm>
            <a:off x="2463850" y="4332587"/>
            <a:ext cx="302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軟乙</a:t>
            </a:r>
            <a:r>
              <a:rPr lang="en-US" altLang="zh-TW" sz="2000" dirty="0" smtClean="0">
                <a:solidFill>
                  <a:schemeClr val="tx2"/>
                </a:solidFill>
                <a:cs typeface="+mn-ea"/>
                <a:sym typeface="+mn-lt"/>
              </a:rPr>
              <a:t>vs</a:t>
            </a:r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會乙</a:t>
            </a:r>
            <a:endParaRPr lang="en-US" altLang="zh-CN" sz="2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4" name="PA_文本框 13"/>
          <p:cNvSpPr txBox="1"/>
          <p:nvPr>
            <p:custDataLst>
              <p:tags r:id="rId11"/>
            </p:custDataLst>
          </p:nvPr>
        </p:nvSpPr>
        <p:spPr>
          <a:xfrm>
            <a:off x="2168025" y="4271032"/>
            <a:ext cx="997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tx2"/>
                </a:solidFill>
                <a:cs typeface="+mn-ea"/>
                <a:sym typeface="+mn-lt"/>
              </a:rPr>
              <a:t>三上</a:t>
            </a:r>
            <a:endParaRPr lang="zh-CN" altLang="en-US" sz="28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5" name="PA_文本框 14"/>
          <p:cNvSpPr txBox="1"/>
          <p:nvPr>
            <p:custDataLst>
              <p:tags r:id="rId12"/>
            </p:custDataLst>
          </p:nvPr>
        </p:nvSpPr>
        <p:spPr>
          <a:xfrm>
            <a:off x="6559832" y="4332587"/>
            <a:ext cx="302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專題實作</a:t>
            </a:r>
            <a:endParaRPr lang="en-US" altLang="zh-CN" sz="2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6" name="PA_文本框 15"/>
          <p:cNvSpPr txBox="1"/>
          <p:nvPr>
            <p:custDataLst>
              <p:tags r:id="rId13"/>
            </p:custDataLst>
          </p:nvPr>
        </p:nvSpPr>
        <p:spPr>
          <a:xfrm>
            <a:off x="6264007" y="4271032"/>
            <a:ext cx="997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tx2"/>
                </a:solidFill>
                <a:cs typeface="+mn-ea"/>
                <a:sym typeface="+mn-lt"/>
              </a:rPr>
              <a:t>三下</a:t>
            </a:r>
            <a:endParaRPr lang="zh-CN" altLang="en-US" sz="28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7" name="PA_文本框 16"/>
          <p:cNvSpPr txBox="1"/>
          <p:nvPr>
            <p:custDataLst>
              <p:tags r:id="rId14"/>
            </p:custDataLst>
          </p:nvPr>
        </p:nvSpPr>
        <p:spPr>
          <a:xfrm>
            <a:off x="6559832" y="3270320"/>
            <a:ext cx="302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門市</a:t>
            </a:r>
            <a:r>
              <a:rPr lang="en-US" altLang="zh-TW" sz="2000" dirty="0" smtClean="0">
                <a:solidFill>
                  <a:schemeClr val="tx2"/>
                </a:solidFill>
                <a:cs typeface="+mn-ea"/>
                <a:sym typeface="+mn-lt"/>
              </a:rPr>
              <a:t>vs</a:t>
            </a:r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簡報</a:t>
            </a:r>
            <a:endParaRPr lang="zh-TW" altLang="en-US" sz="2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8" name="PA_文本框 17"/>
          <p:cNvSpPr txBox="1"/>
          <p:nvPr>
            <p:custDataLst>
              <p:tags r:id="rId15"/>
            </p:custDataLst>
          </p:nvPr>
        </p:nvSpPr>
        <p:spPr>
          <a:xfrm>
            <a:off x="6264007" y="3208765"/>
            <a:ext cx="997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tx2"/>
                </a:solidFill>
                <a:cs typeface="+mn-ea"/>
                <a:sym typeface="+mn-lt"/>
              </a:rPr>
              <a:t>二下</a:t>
            </a:r>
            <a:endParaRPr lang="zh-CN" altLang="en-US" sz="28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9" name="PA_文本框 18"/>
          <p:cNvSpPr txBox="1"/>
          <p:nvPr>
            <p:custDataLst>
              <p:tags r:id="rId16"/>
            </p:custDataLst>
          </p:nvPr>
        </p:nvSpPr>
        <p:spPr>
          <a:xfrm>
            <a:off x="6559832" y="2277522"/>
            <a:ext cx="302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軟丙</a:t>
            </a:r>
            <a:r>
              <a:rPr lang="en-US" altLang="zh-TW" sz="2000" dirty="0" smtClean="0">
                <a:solidFill>
                  <a:schemeClr val="tx2"/>
                </a:solidFill>
                <a:cs typeface="+mn-ea"/>
                <a:sym typeface="+mn-lt"/>
              </a:rPr>
              <a:t>vs</a:t>
            </a:r>
            <a:r>
              <a:rPr lang="zh-TW" altLang="en-US" sz="2000" dirty="0" smtClean="0">
                <a:solidFill>
                  <a:schemeClr val="tx2"/>
                </a:solidFill>
                <a:cs typeface="+mn-ea"/>
                <a:sym typeface="+mn-lt"/>
              </a:rPr>
              <a:t>會丙</a:t>
            </a:r>
            <a:endParaRPr lang="en-US" altLang="zh-CN" sz="2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20" name="PA_文本框 19"/>
          <p:cNvSpPr txBox="1"/>
          <p:nvPr>
            <p:custDataLst>
              <p:tags r:id="rId17"/>
            </p:custDataLst>
          </p:nvPr>
        </p:nvSpPr>
        <p:spPr>
          <a:xfrm>
            <a:off x="6264007" y="2215967"/>
            <a:ext cx="997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tx2"/>
                </a:solidFill>
                <a:cs typeface="+mn-ea"/>
                <a:sym typeface="+mn-lt"/>
              </a:rPr>
              <a:t>一下</a:t>
            </a:r>
            <a:endParaRPr lang="zh-CN" altLang="en-US" sz="2800" dirty="0">
              <a:solidFill>
                <a:schemeClr val="tx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037">
        <p:blinds dir="vert"/>
      </p:transition>
    </mc:Choice>
    <mc:Fallback>
      <p:transition spd="slow" advTm="1103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60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7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8" y="-1326901"/>
            <a:ext cx="5041402" cy="5041402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761707"/>
            <a:ext cx="6731338" cy="533458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76771"/>
            <a:ext cx="4169663" cy="3304459"/>
          </a:xfrm>
          <a:prstGeom prst="rect">
            <a:avLst/>
          </a:prstGeom>
        </p:spPr>
      </p:pic>
      <p:sp>
        <p:nvSpPr>
          <p:cNvPr id="6" name="PA_文本框 5"/>
          <p:cNvSpPr txBox="1"/>
          <p:nvPr>
            <p:custDataLst>
              <p:tags r:id="rId4"/>
            </p:custDataLst>
          </p:nvPr>
        </p:nvSpPr>
        <p:spPr>
          <a:xfrm>
            <a:off x="714375" y="2621434"/>
            <a:ext cx="336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tx2"/>
                </a:solidFill>
                <a:cs typeface="+mn-ea"/>
                <a:sym typeface="+mn-lt"/>
              </a:rPr>
              <a:t>科內師資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>
            <p:custDataLst>
              <p:tags r:id="rId5"/>
            </p:custDataLst>
          </p:nvPr>
        </p:nvSpPr>
        <p:spPr>
          <a:xfrm>
            <a:off x="6828640" y="2075334"/>
            <a:ext cx="3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學有專精</a:t>
            </a:r>
            <a:endParaRPr lang="en-US" altLang="zh-CN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" name="PA_矩形 7"/>
          <p:cNvSpPr/>
          <p:nvPr>
            <p:custDataLst>
              <p:tags r:id="rId6"/>
            </p:custDataLst>
          </p:nvPr>
        </p:nvSpPr>
        <p:spPr>
          <a:xfrm>
            <a:off x="1071333" y="3483668"/>
            <a:ext cx="2854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400" dirty="0">
                <a:solidFill>
                  <a:srgbClr val="222222"/>
                </a:solidFill>
                <a:cs typeface="+mn-ea"/>
                <a:sym typeface="+mn-lt"/>
              </a:rPr>
              <a:t>100%</a:t>
            </a:r>
            <a:r>
              <a:rPr lang="zh-TW" altLang="en-US" sz="2400" dirty="0">
                <a:solidFill>
                  <a:srgbClr val="222222"/>
                </a:solidFill>
                <a:cs typeface="+mn-ea"/>
                <a:sym typeface="+mn-lt"/>
              </a:rPr>
              <a:t>國立碩士畢業</a:t>
            </a:r>
            <a:endParaRPr lang="en-US" altLang="zh-CN" sz="2400" dirty="0">
              <a:solidFill>
                <a:srgbClr val="222222"/>
              </a:solidFill>
              <a:cs typeface="+mn-ea"/>
              <a:sym typeface="+mn-lt"/>
            </a:endParaRPr>
          </a:p>
        </p:txBody>
      </p:sp>
      <p:sp>
        <p:nvSpPr>
          <p:cNvPr id="9" name="PA_矩形 8"/>
          <p:cNvSpPr/>
          <p:nvPr>
            <p:custDataLst>
              <p:tags r:id="rId7"/>
            </p:custDataLst>
          </p:nvPr>
        </p:nvSpPr>
        <p:spPr>
          <a:xfrm>
            <a:off x="5956901" y="2828835"/>
            <a:ext cx="48546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kumimoji="1" lang="zh-TW" altLang="zh-TW" sz="2400" b="1" dirty="0"/>
              <a:t>國立中正</a:t>
            </a:r>
            <a:r>
              <a:rPr kumimoji="1" lang="zh-TW" altLang="zh-TW" sz="2400" b="1" dirty="0" smtClean="0"/>
              <a:t>大學資工</a:t>
            </a:r>
            <a:r>
              <a:rPr kumimoji="1" lang="zh-TW" altLang="zh-TW" sz="2400" b="1" dirty="0"/>
              <a:t>所畢業</a:t>
            </a:r>
            <a:endParaRPr lang="zh-TW" altLang="zh-TW" sz="2400" dirty="0"/>
          </a:p>
          <a:p>
            <a:pPr fontAlgn="base"/>
            <a:r>
              <a:rPr kumimoji="1" lang="zh-TW" altLang="zh-TW" sz="2400" b="1" dirty="0"/>
              <a:t>國立屏東科技</a:t>
            </a:r>
            <a:r>
              <a:rPr kumimoji="1" lang="zh-TW" altLang="zh-TW" sz="2400" b="1" dirty="0" smtClean="0"/>
              <a:t>大學資管</a:t>
            </a:r>
            <a:r>
              <a:rPr kumimoji="1" lang="zh-TW" altLang="zh-TW" sz="2400" b="1" dirty="0"/>
              <a:t>所畢業</a:t>
            </a:r>
            <a:endParaRPr lang="zh-TW" altLang="zh-TW" sz="2400" dirty="0"/>
          </a:p>
          <a:p>
            <a:pPr fontAlgn="base"/>
            <a:r>
              <a:rPr kumimoji="1" lang="zh-TW" altLang="zh-TW" sz="2400" b="1" dirty="0"/>
              <a:t>國立台灣</a:t>
            </a:r>
            <a:r>
              <a:rPr kumimoji="1" lang="zh-TW" altLang="zh-TW" sz="2400" b="1" dirty="0" smtClean="0"/>
              <a:t>師大資訊</a:t>
            </a:r>
            <a:r>
              <a:rPr kumimoji="1" lang="zh-TW" altLang="zh-TW" sz="2400" b="1" dirty="0"/>
              <a:t>教育所畢業</a:t>
            </a:r>
            <a:endParaRPr lang="zh-TW" altLang="zh-TW" sz="2400" dirty="0"/>
          </a:p>
          <a:p>
            <a:pPr fontAlgn="base"/>
            <a:r>
              <a:rPr kumimoji="1" lang="zh-TW" altLang="zh-TW" sz="2400" b="1" dirty="0"/>
              <a:t>國立高雄應用科技</a:t>
            </a:r>
            <a:r>
              <a:rPr kumimoji="1" lang="zh-TW" altLang="zh-TW" sz="2400" b="1" dirty="0" smtClean="0"/>
              <a:t>大學會計</a:t>
            </a:r>
            <a:r>
              <a:rPr kumimoji="1" lang="zh-TW" altLang="zh-TW" sz="2400" b="1" dirty="0"/>
              <a:t>所畢業</a:t>
            </a:r>
            <a:endParaRPr lang="zh-TW" altLang="zh-TW" sz="2400" dirty="0"/>
          </a:p>
          <a:p>
            <a:pPr fontAlgn="base"/>
            <a:r>
              <a:rPr kumimoji="1" lang="zh-TW" altLang="zh-TW" sz="2400" b="1" dirty="0"/>
              <a:t>國立台灣科技</a:t>
            </a:r>
            <a:r>
              <a:rPr kumimoji="1" lang="zh-TW" altLang="zh-TW" sz="2400" b="1" dirty="0" smtClean="0"/>
              <a:t>大學資管</a:t>
            </a:r>
            <a:r>
              <a:rPr kumimoji="1" lang="zh-TW" altLang="zh-TW" sz="2400" b="1" dirty="0"/>
              <a:t>所畢業</a:t>
            </a:r>
            <a:endParaRPr lang="zh-TW" altLang="zh-TW" sz="2400" dirty="0"/>
          </a:p>
          <a:p>
            <a:pPr fontAlgn="base"/>
            <a:r>
              <a:rPr kumimoji="1" lang="zh-TW" altLang="zh-TW" sz="2400" b="1" dirty="0"/>
              <a:t>國立中興</a:t>
            </a:r>
            <a:r>
              <a:rPr kumimoji="1" lang="zh-TW" altLang="zh-TW" sz="2400" b="1" dirty="0" smtClean="0"/>
              <a:t>大學農產</a:t>
            </a:r>
            <a:r>
              <a:rPr kumimoji="1" lang="zh-TW" altLang="zh-TW" sz="2400" b="1" dirty="0"/>
              <a:t>運銷所畢業</a:t>
            </a:r>
            <a:endParaRPr lang="zh-TW" altLang="zh-TW" sz="2400" dirty="0"/>
          </a:p>
          <a:p>
            <a:pPr fontAlgn="base"/>
            <a:r>
              <a:rPr kumimoji="1" lang="zh-TW" altLang="zh-TW" sz="2400" b="1" dirty="0"/>
              <a:t>國立高雄</a:t>
            </a:r>
            <a:r>
              <a:rPr kumimoji="1" lang="zh-TW" altLang="zh-TW" sz="2400" b="1" dirty="0" smtClean="0"/>
              <a:t>大學資管</a:t>
            </a:r>
            <a:r>
              <a:rPr kumimoji="1" lang="zh-TW" altLang="zh-TW" sz="2400" b="1" dirty="0"/>
              <a:t>所畢業</a:t>
            </a:r>
            <a:endParaRPr lang="zh-TW" altLang="zh-TW" sz="2400" dirty="0"/>
          </a:p>
        </p:txBody>
      </p:sp>
      <p:pic>
        <p:nvPicPr>
          <p:cNvPr id="13" name="PA_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-2031301" y="-1779953"/>
            <a:ext cx="771429" cy="1419048"/>
          </a:xfrm>
          <a:prstGeom prst="rect">
            <a:avLst/>
          </a:prstGeom>
          <a:solidFill>
            <a:srgbClr val="FEFE00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770">
        <p:blinds dir="vert"/>
      </p:transition>
    </mc:Choice>
    <mc:Fallback>
      <p:transition spd="slow" advTm="677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0fuvnxs5">
      <a:majorFont>
        <a:latin typeface="Roboto"/>
        <a:ea typeface="Microsoft YaHei"/>
        <a:cs typeface=""/>
      </a:majorFont>
      <a:minorFont>
        <a:latin typeface="Roboto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648</Words>
  <Application>Microsoft Office PowerPoint</Application>
  <PresentationFormat>寬螢幕</PresentationFormat>
  <Paragraphs>200</Paragraphs>
  <Slides>27</Slides>
  <Notes>27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3" baseType="lpstr">
      <vt:lpstr>等线</vt:lpstr>
      <vt:lpstr>Microsoft YaHei</vt:lpstr>
      <vt:lpstr>Roboto</vt:lpstr>
      <vt:lpstr>新細明體</vt:lpstr>
      <vt:lpstr>Arial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38</cp:revision>
  <dcterms:created xsi:type="dcterms:W3CDTF">2017-05-03T13:07:00Z</dcterms:created>
  <dcterms:modified xsi:type="dcterms:W3CDTF">2020-05-15T02:52:34Z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2052-10.1.0.7223</vt:lpwstr>
  </property>
</Properties>
</file>