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82" r:id="rId16"/>
    <p:sldId id="283" r:id="rId17"/>
    <p:sldId id="270" r:id="rId18"/>
    <p:sldId id="269" r:id="rId19"/>
    <p:sldId id="271" r:id="rId20"/>
    <p:sldId id="272" r:id="rId21"/>
    <p:sldId id="273" r:id="rId22"/>
    <p:sldId id="276" r:id="rId23"/>
    <p:sldId id="280" r:id="rId24"/>
    <p:sldId id="277" r:id="rId25"/>
    <p:sldId id="279" r:id="rId26"/>
    <p:sldId id="278" r:id="rId27"/>
    <p:sldId id="281" r:id="rId28"/>
    <p:sldId id="284" r:id="rId29"/>
    <p:sldId id="288" r:id="rId30"/>
    <p:sldId id="285" r:id="rId31"/>
    <p:sldId id="286" r:id="rId32"/>
    <p:sldId id="289" r:id="rId33"/>
    <p:sldId id="287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300" r:id="rId42"/>
    <p:sldId id="299" r:id="rId43"/>
    <p:sldId id="301" r:id="rId44"/>
    <p:sldId id="302" r:id="rId45"/>
    <p:sldId id="293" r:id="rId46"/>
    <p:sldId id="294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68305-5F4D-46DA-9549-2E3DD565E45E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3FF3-CC21-4667-AC2B-1F15895B0C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6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471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37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88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49" y="214114"/>
            <a:ext cx="10235293" cy="926709"/>
          </a:xfrm>
        </p:spPr>
        <p:txBody>
          <a:bodyPr anchor="ctr"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8869"/>
            <a:ext cx="10254342" cy="4578531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21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01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0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2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13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0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833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41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5F6ADB-B914-4B20-B4EB-6D18B5DB1B77}" type="datetimeFigureOut">
              <a:rPr lang="zh-TW" altLang="en-US" smtClean="0"/>
              <a:t>2021/12/16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C746750-19F1-4D7D-8D4E-8C694B1310C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607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63" Type="http://schemas.openxmlformats.org/officeDocument/2006/relationships/image" Target="../media/image7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50" Type="http://schemas.openxmlformats.org/officeDocument/2006/relationships/image" Target="../media/image127.png"/><Relationship Id="rId7" Type="http://schemas.openxmlformats.org/officeDocument/2006/relationships/image" Target="../media/image20.png"/><Relationship Id="rId2" Type="http://schemas.openxmlformats.org/officeDocument/2006/relationships/image" Target="../media/image84.pn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3" Type="http://schemas.openxmlformats.org/officeDocument/2006/relationships/image" Target="../media/image130.png"/><Relationship Id="rId5" Type="http://schemas.openxmlformats.org/officeDocument/2006/relationships/image" Target="../media/image18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52" Type="http://schemas.openxmlformats.org/officeDocument/2006/relationships/image" Target="../media/image129.png"/><Relationship Id="rId4" Type="http://schemas.openxmlformats.org/officeDocument/2006/relationships/image" Target="../media/image17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8" Type="http://schemas.openxmlformats.org/officeDocument/2006/relationships/image" Target="../media/image85.png"/><Relationship Id="rId51" Type="http://schemas.openxmlformats.org/officeDocument/2006/relationships/image" Target="../media/image128.png"/><Relationship Id="rId3" Type="http://schemas.openxmlformats.org/officeDocument/2006/relationships/image" Target="../media/image16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20" Type="http://schemas.openxmlformats.org/officeDocument/2006/relationships/image" Target="../media/image97.png"/><Relationship Id="rId41" Type="http://schemas.openxmlformats.org/officeDocument/2006/relationships/image" Target="../media/image118.png"/><Relationship Id="rId54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0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5127" y="355308"/>
            <a:ext cx="8361229" cy="2098226"/>
          </a:xfrm>
        </p:spPr>
        <p:txBody>
          <a:bodyPr/>
          <a:lstStyle/>
          <a:p>
            <a:r>
              <a:rPr lang="zh-TW" altLang="en-US" dirty="0" smtClean="0"/>
              <a:t>中英數輸入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46959" y="2601415"/>
            <a:ext cx="6831673" cy="1086237"/>
          </a:xfrm>
        </p:spPr>
        <p:txBody>
          <a:bodyPr anchor="ctr"/>
          <a:lstStyle/>
          <a:p>
            <a:r>
              <a:rPr lang="zh-TW" altLang="en-US" dirty="0" smtClean="0"/>
              <a:t>任課老師：李依屏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27" y="3582144"/>
            <a:ext cx="5433646" cy="30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4015" y="325315"/>
            <a:ext cx="9601200" cy="703385"/>
          </a:xfrm>
        </p:spPr>
        <p:txBody>
          <a:bodyPr/>
          <a:lstStyle/>
          <a:p>
            <a:r>
              <a:rPr lang="zh-TW" altLang="en-US" dirty="0" smtClean="0"/>
              <a:t>手指位置分配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45" y="1028700"/>
            <a:ext cx="8282354" cy="56507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27938" y="1907931"/>
            <a:ext cx="4659923" cy="465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477607" y="265919"/>
            <a:ext cx="220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基準鍵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6198577" y="844062"/>
            <a:ext cx="773723" cy="10529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2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數字專區的指法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54" y="0"/>
            <a:ext cx="3810000" cy="6794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66800" y="18682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如果你在學業或工作上常需要輸入大量的數字資料，則熟練數字專區的使用將可大大提高你的工作效率，數字專區只用到右手的 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</a:rPr>
              <a:t>4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之手指，其指位分配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如右圖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所示：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02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3" y="263770"/>
            <a:ext cx="9601200" cy="729762"/>
          </a:xfrm>
        </p:spPr>
        <p:txBody>
          <a:bodyPr/>
          <a:lstStyle/>
          <a:p>
            <a:r>
              <a:rPr lang="zh-TW" altLang="en-US" dirty="0" smtClean="0"/>
              <a:t>打字技能養成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330397" y="1068197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如何成為打字高手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15314"/>
              </p:ext>
            </p:extLst>
          </p:nvPr>
        </p:nvGraphicFramePr>
        <p:xfrm>
          <a:off x="2540976" y="2233384"/>
          <a:ext cx="7455877" cy="4448910"/>
        </p:xfrm>
        <a:graphic>
          <a:graphicData uri="http://schemas.openxmlformats.org/drawingml/2006/table">
            <a:tbl>
              <a:tblPr/>
              <a:tblGrid>
                <a:gridCol w="7455877">
                  <a:extLst>
                    <a:ext uri="{9D8B030D-6E8A-4147-A177-3AD203B41FA5}">
                      <a16:colId xmlns:a16="http://schemas.microsoft.com/office/drawing/2014/main" val="1612447383"/>
                    </a:ext>
                  </a:extLst>
                </a:gridCol>
              </a:tblGrid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須具備親和的圖形界面。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96725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即時提示按鍵位置及手指位置。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24150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循序漸進的課程安排。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93044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適度分配各按鍵的練習量。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46946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針對弱點鍵反覆加強訓練。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57130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學習進度的追蹤與控制。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2941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自動偵測、顯示打字錯誤。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88099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透過音效警示錯誤。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97557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豐富的練習文章。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0407"/>
                  </a:ext>
                </a:extLst>
              </a:tr>
              <a:tr h="444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提供打字測驗與檢定模擬考。</a:t>
                      </a:r>
                    </a:p>
                  </a:txBody>
                  <a:tcPr marL="17136" marR="17136" marT="17136" marB="171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8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9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英文打字練習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0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4802" t="11938" r="59167" b="30525"/>
          <a:stretch/>
        </p:blipFill>
        <p:spPr>
          <a:xfrm>
            <a:off x="990544" y="204426"/>
            <a:ext cx="9837337" cy="66535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17272" y="817657"/>
            <a:ext cx="6140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http://www.cgps.tyc.edu.tw/typinggame/typingdownload.htm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81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6334" y="272904"/>
            <a:ext cx="9711103" cy="64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87011" y="246526"/>
            <a:ext cx="9394580" cy="62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中文輸入法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9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84" y="74388"/>
            <a:ext cx="8951032" cy="67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055805" y="1145036"/>
            <a:ext cx="8361229" cy="2098226"/>
          </a:xfrm>
        </p:spPr>
        <p:txBody>
          <a:bodyPr anchor="ctr"/>
          <a:lstStyle/>
          <a:p>
            <a:r>
              <a:rPr lang="zh-TW" altLang="en-US" dirty="0"/>
              <a:t>電腦打字基礎知識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882777"/>
            <a:ext cx="7838215" cy="27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0" y="91662"/>
            <a:ext cx="9021784" cy="67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01" y="0"/>
            <a:ext cx="8960238" cy="67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無蝦米輸入法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7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1413" t="21420" r="13016" b="8131"/>
          <a:stretch/>
        </p:blipFill>
        <p:spPr>
          <a:xfrm>
            <a:off x="1999130" y="129381"/>
            <a:ext cx="7985765" cy="66494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67354" y="46599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</a:t>
            </a:r>
            <a:endParaRPr lang="zh-TW" altLang="en-US" sz="2400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2567354" y="92765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2567354" y="152400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2567354" y="2051539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E</a:t>
            </a:r>
            <a:endParaRPr lang="zh-TW" altLang="en-US" sz="24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2567354" y="2579077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F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2567354" y="3045975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H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2567354" y="358140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I</a:t>
            </a:r>
            <a:endParaRPr lang="zh-TW" altLang="en-US" sz="24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2567354" y="4130852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J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2567354" y="467457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K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2567354" y="51829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L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2567354" y="570544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2567354" y="6181135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N</a:t>
            </a:r>
            <a:endParaRPr lang="zh-TW" altLang="en-US" sz="24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6482862" y="46599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O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6482862" y="10334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P</a:t>
            </a:r>
            <a:endParaRPr lang="zh-TW" altLang="en-US" sz="24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482862" y="152671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Q</a:t>
            </a:r>
            <a:endParaRPr lang="zh-TW" altLang="en-US" sz="24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482862" y="205206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R</a:t>
            </a:r>
            <a:endParaRPr lang="zh-TW" altLang="en-US" sz="24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482862" y="2598563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</a:t>
            </a:r>
            <a:endParaRPr lang="zh-TW" altLang="en-US" sz="2400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6482862" y="307132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U</a:t>
            </a:r>
            <a:endParaRPr lang="zh-TW" altLang="en-US" sz="2400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6482862" y="35814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6482862" y="4143595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W</a:t>
            </a:r>
            <a:endParaRPr lang="zh-TW" altLang="en-US" sz="24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6500446" y="467587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6482862" y="5182998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6482862" y="57501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Z</a:t>
            </a:r>
            <a:endParaRPr lang="zh-TW" altLang="en-US" sz="2400" dirty="0"/>
          </a:p>
        </p:txBody>
      </p:sp>
      <p:pic>
        <p:nvPicPr>
          <p:cNvPr id="1089" name="圖片 67" descr="http://boshiamy.com/images/roots/A/a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圖片 66" descr="http://boshiamy.com/images/roots/A/a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圖片 28" descr="http://boshiamy.com/images/roots/O/o1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圖片 27" descr="http://boshiamy.com/images/roots/O/o1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圖片 26" descr="http://boshiamy.com/images/roots/O/o1_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圖片 25" descr="http://boshiamy.com/images/roots/O/o1_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圖片 24" descr="http://boshiamy.com/images/roots/O/o1_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圖片 65" descr="http://boshiamy.com/images/roots/B/b1_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圖片 64" descr="http://boshiamy.com/images/roots/B/b1_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圖片 23" descr="http://boshiamy.com/images/roots/P/p1_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圖片 63" descr="http://boshiamy.com/images/roots/D/d1_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圖片 62" descr="http://boshiamy.com/images/roots/D/d1_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圖片 22" descr="http://boshiamy.com/images/roots/Q/q1_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圖片 21" descr="http://boshiamy.com/images/roots/Q/q1_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圖片 61" descr="http://boshiamy.com/images/roots/E/e1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圖片 60" descr="http://boshiamy.com/images/roots/E/e1_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圖片 59" descr="http://boshiamy.com/images/roots/E/e1_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圖片 58" descr="http://boshiamy.com/images/roots/E/e1_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圖片 57" descr="http://boshiamy.com/images/roots/E/e1_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圖片 56" descr="http://boshiamy.com/images/roots/E/e1_6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圖片 19" descr="http://boshiamy.com/images/roots/R/r1_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圖片 18" descr="http://boshiamy.com/images/roots/R/r1_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圖片 20" descr="http://boshiamy.com/images/roots/en/root-en-r.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圖片 55" descr="http://boshiamy.com/images/roots/F/f1_1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圖片 54" descr="http://boshiamy.com/images/roots/F/f1_2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圖片 53" descr="http://boshiamy.com/images/roots/F/f1_3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圖片 52" descr="http://boshiamy.com/images/roots/F/f1_4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圖片 51" descr="http://boshiamy.com/images/roots/F/f1_5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圖片 17" descr="http://boshiamy.com/images/roots/T/t1_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圖片 16" descr="http://boshiamy.com/images/roots/T/t1_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圖片 15" descr="http://boshiamy.com/images/roots/T/t1_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圖片 50" descr="http://boshiamy.com/images/roots/H/h1_1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圖片 14" descr="http://boshiamy.com/images/roots/U/u1_1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圖片 13" descr="http://boshiamy.com/images/roots/U/u1_3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圖片 49" descr="http://boshiamy.com/images/roots/I/i1_1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圖片 48" descr="http://boshiamy.com/images/roots/I/i1_2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圖片 47" descr="http://boshiamy.com/images/roots/I/i1_4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圖片 46" descr="http://boshiamy.com/images/roots/I/i1_5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圖片 45" descr="http://boshiamy.com/images/roots/I/i1_6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圖片 44" descr="http://boshiamy.com/images/roots/en/root-en-j.gif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圖片 12" descr="http://boshiamy.com/images/roots/V/v1_1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圖片 43" descr="http://boshiamy.com/images/roots/J/j1_1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圖片 11" descr="http://boshiamy.com/images/roots/W/w1_1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圖片 10" descr="http://boshiamy.com/images/roots/W/w1_4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圖片 42" descr="http://boshiamy.com/images/roots/K/k1_1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圖片 41" descr="http://boshiamy.com/images/roots/K/k1_2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圖片 40" descr="http://boshiamy.com/images/roots/K/k1_3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圖片 39" descr="http://boshiamy.com/images/roots/K/k1_4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圖片 9" descr="http://boshiamy.com/images/roots/X/x1_1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圖片 7" descr="http://boshiamy.com/images/roots/X/x1_2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圖片 6" descr="http://boshiamy.com/images/roots/X/x1_3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圖片 38" descr="http://boshiamy.com/images/roots/L/l1_1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圖片 37" descr="http://boshiamy.com/images/roots/L/l1_3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圖片 5" descr="http://boshiamy.com/images/roots/Y/y1_1.pn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圖片 36" descr="http://boshiamy.com/images/roots/M/m1_1.pn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圖片 35" descr="http://boshiamy.com/images/roots/M/m1_2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圖片 34" descr="http://boshiamy.com/images/roots/M/m1_3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圖片 33" descr="http://boshiamy.com/images/roots/M/m1_4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圖片 3" descr="http://boshiamy.com/images/roots/Z/z1_1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圖片 2" descr="http://boshiamy.com/images/roots/Z/z1_2.pn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圖片 4" descr="http://boshiamy.com/images/roots/en/root-en-z.gif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圖片 31" descr="http://boshiamy.com/images/roots/N/n1_1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30" descr="http://boshiamy.com/images/roots/N/n1_2.pn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29" descr="http://boshiamy.com/images/roots/N/n1_4.pn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32" descr="http://boshiamy.com/images/roots/en/root-en-n.gif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字根（形）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6768" y="960941"/>
            <a:ext cx="10254342" cy="54248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（形）：取字根的「形狀」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　</a:t>
            </a:r>
            <a:endParaRPr lang="en-US" altLang="zh-TW" sz="2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6817" t="25075" r="26424" b="36262"/>
          <a:stretch/>
        </p:blipFill>
        <p:spPr>
          <a:xfrm>
            <a:off x="1390649" y="2158196"/>
            <a:ext cx="8190278" cy="3633011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3"/>
          <a:srcRect l="26911" t="39423" r="55049" b="37519"/>
          <a:stretch/>
        </p:blipFill>
        <p:spPr>
          <a:xfrm>
            <a:off x="5767754" y="412758"/>
            <a:ext cx="5495715" cy="37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85" y="1359389"/>
            <a:ext cx="5754477" cy="422372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33490" y="1359389"/>
            <a:ext cx="5679733" cy="422372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0480431" y="3006969"/>
            <a:ext cx="1380392" cy="1239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866292" y="1441939"/>
            <a:ext cx="905608" cy="7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086705" y="1899135"/>
            <a:ext cx="533400" cy="539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字根（音）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140823"/>
            <a:ext cx="10254342" cy="571717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9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（音）：取字根的「發音」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300" b="1" dirty="0">
                <a:latin typeface="+mn-ea"/>
              </a:rPr>
              <a:t>只要是唸得出聲音來的字根，大部份是取它的「音」，並且大部份皆按照「注音」的ㄅ、ㄆ、ㄇ、ㄈ直接轉換到英文字母。屬於ㄅ發音的字根就對應到英文的「Ｂ」，屬於ㄆ發音的字根就對應到英文的 「Ｐ」，屬於ㄇ發音的字根就對應到英文的「Ｍ」，</a:t>
            </a:r>
            <a:r>
              <a:rPr lang="zh-TW" altLang="en-US" sz="2300" b="1" dirty="0" smtClean="0">
                <a:latin typeface="+mn-ea"/>
              </a:rPr>
              <a:t>依此類推。</a:t>
            </a:r>
            <a:endParaRPr lang="en-US" altLang="zh-TW" sz="2300" b="1" dirty="0" smtClean="0">
              <a:latin typeface="+mn-ea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300" b="1" dirty="0">
                <a:latin typeface="+mn-ea"/>
              </a:rPr>
              <a:t>半、不、比、八取Ｂ，因為都是ㄅ發音</a:t>
            </a:r>
            <a:r>
              <a:rPr lang="zh-TW" altLang="en-US" sz="2300" b="1" dirty="0" smtClean="0">
                <a:latin typeface="+mn-ea"/>
              </a:rPr>
              <a:t>。</a:t>
            </a:r>
            <a:endParaRPr lang="en-US" altLang="zh-TW" sz="2300" b="1" dirty="0" smtClean="0">
              <a:latin typeface="+mn-ea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300" b="1" dirty="0" smtClean="0">
                <a:latin typeface="+mn-ea"/>
              </a:rPr>
              <a:t>大</a:t>
            </a:r>
            <a:r>
              <a:rPr lang="zh-TW" altLang="en-US" sz="2300" b="1" dirty="0">
                <a:latin typeface="+mn-ea"/>
              </a:rPr>
              <a:t>、刀、豆、歹、鬥等字根取Ｄ，因為都是ㄉ發音</a:t>
            </a:r>
            <a:r>
              <a:rPr lang="zh-TW" altLang="en-US" sz="2300" b="1" dirty="0" smtClean="0">
                <a:latin typeface="+mn-ea"/>
              </a:rPr>
              <a:t>。</a:t>
            </a:r>
            <a:endParaRPr lang="en-US" altLang="zh-TW" sz="2300" b="1" dirty="0" smtClean="0">
              <a:latin typeface="+mn-ea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300" b="1" dirty="0" smtClean="0">
                <a:latin typeface="+mn-ea"/>
              </a:rPr>
              <a:t>雨</a:t>
            </a:r>
            <a:r>
              <a:rPr lang="zh-TW" altLang="en-US" sz="2300" b="1" dirty="0">
                <a:latin typeface="+mn-ea"/>
              </a:rPr>
              <a:t>＝Ｕ、月＝Ｕ、又＝Ｕ</a:t>
            </a:r>
            <a:r>
              <a:rPr lang="zh-TW" altLang="en-US" sz="2300" b="1" dirty="0" smtClean="0">
                <a:latin typeface="+mn-ea"/>
              </a:rPr>
              <a:t>。</a:t>
            </a:r>
            <a:endParaRPr lang="en-US" altLang="zh-TW" sz="2300" b="1" dirty="0" smtClean="0">
              <a:latin typeface="+mn-ea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2300" b="1" dirty="0" smtClean="0">
                <a:latin typeface="+mn-ea"/>
              </a:rPr>
              <a:t>皮</a:t>
            </a:r>
            <a:r>
              <a:rPr lang="zh-TW" altLang="en-US" sz="2300" b="1" dirty="0">
                <a:latin typeface="+mn-ea"/>
              </a:rPr>
              <a:t>、平、卜、片、ㄆ＝Ｐ。</a:t>
            </a:r>
            <a:endParaRPr lang="en-US" altLang="zh-TW" sz="2300" b="1" dirty="0" smtClean="0">
              <a:latin typeface="+mn-ea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　例如：粉＝米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M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）、八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B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）、刀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D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）＝ＭＢＤ</a:t>
            </a:r>
            <a:b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　　　　移＝禾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H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）、夕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）、夕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）＝ＨＣＣ</a:t>
            </a:r>
            <a:b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　　　　票＝西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）、二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）、小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）＝ＣＲＳ</a:t>
            </a:r>
            <a:b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　　　　賈＝西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）、目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M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）、八 （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B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）＝ＣＭＢ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44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0442" t="20248" r="12696" b="5338"/>
          <a:stretch/>
        </p:blipFill>
        <p:spPr>
          <a:xfrm>
            <a:off x="1644162" y="123091"/>
            <a:ext cx="9047284" cy="66703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83779" y="254978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083779" y="1787819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83779" y="2353461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83779" y="2848712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83779" y="3275240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083779" y="3729505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083779" y="4264372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083779" y="4891556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083779" y="5503989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083779" y="6180993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83779" y="1198104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83779" y="734751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465279" y="254978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465279" y="1787819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65279" y="2353461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465279" y="2848712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465279" y="3275240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465279" y="3729505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465279" y="4264372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465279" y="4891556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465279" y="5503989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465279" y="6180993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465279" y="1198104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465279" y="734751"/>
            <a:ext cx="509954" cy="378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3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字根（義）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「義」是指依該字根的「意思」，將字根轉成 ＡＢＣＤ ，可從三個方面來聯想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一、與「數字」有關的字根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114"/>
          <a:stretch/>
        </p:blipFill>
        <p:spPr>
          <a:xfrm>
            <a:off x="2660929" y="2136992"/>
            <a:ext cx="7968972" cy="464694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59115" y="227720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059115" y="270389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059115" y="310527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059115" y="354474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059115" y="393996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4059115" y="433205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W</a:t>
            </a:r>
            <a:endParaRPr lang="zh-TW" altLang="en-US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4059115" y="470763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4059115" y="512873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4059115" y="550102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4059115" y="594308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K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4059115" y="631241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J</a:t>
            </a:r>
            <a:endParaRPr lang="zh-TW" altLang="en-US" dirty="0"/>
          </a:p>
        </p:txBody>
      </p:sp>
      <p:pic>
        <p:nvPicPr>
          <p:cNvPr id="2100" name="圖片 255" descr="http://boshiamy.com/images/roots/O/o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圖片 254" descr="http://boshiamy.com/images/roots/O/o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圖片 253" descr="http://boshiamy.com/images/roots/O/o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圖片 252" descr="http://boshiamy.com/images/roots/O/o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圖片 251" descr="http://boshiamy.com/images/roots/O/o1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圖片 250" descr="http://boshiamy.com/images/roots/E/e4_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圖片 249" descr="http://boshiamy.com/images/roots/E/root-e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圖片 248" descr="http://boshiamy.com/images/roots/R/r4_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圖片 247" descr="http://boshiamy.com/images/roots/R/r3_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圖片 246" descr="http://boshiamy.com/images/roots/R/r3_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圖片 245" descr="http://boshiamy.com/images/roots/R/r3_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圖片 244" descr="http://boshiamy.com/images/roots/R/r3_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圖片 243" descr="http://boshiamy.com/images/roots/R/r3_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圖片 242" descr="http://boshiamy.com/images/roots/S/s4_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圖片 241" descr="http://boshiamy.com/images/roots/S/s3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圖片 240" descr="http://boshiamy.com/images/roots/S/s3_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圖片 239" descr="http://boshiamy.com/images/roots/S/s3_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圖片 238" descr="http://boshiamy.com/images/roots/S/s3_4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圖片 237" descr="http://boshiamy.com/images/roots/S/s3_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圖片 236" descr="http://boshiamy.com/images/roots/S/s3_6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圖片 235" descr="http://boshiamy.com/images/roots/S/s2_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圖片 234" descr="http://boshiamy.com/images/roots/S/s2_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圖片 233" descr="http://boshiamy.com/images/roots/S/s2_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圖片 232" descr="http://boshiamy.com/images/roots/F/f4_1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圖片 231" descr="http://boshiamy.com/images/roots/F/f3_2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圖片 230" descr="http://boshiamy.com/images/roots/F/f3_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圖片 229" descr="http://boshiamy.com/images/roots/F/f3_6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圖片 228" descr="http://boshiamy.com/images/roots/F/f3_7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圖片 227" descr="http://boshiamy.com/images/roots/F/f3_8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圖片 226" descr="http://boshiamy.com/images/roots/F/f3_9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圖片 225" descr="http://boshiamy.com/images/roots/F/f3_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圖片 224" descr="http://boshiamy.com/images/roots/F/f3_4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圖片 223" descr="http://boshiamy.com/images/roots/F/f3_10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圖片 222" descr="http://boshiamy.com/images/roots/F/f3_11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圖片 221" descr="http://boshiamy.com/images/roots/F/f3_1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圖片 220" descr="http://boshiamy.com/images/roots/W/w4_1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圖片 219" descr="http://boshiamy.com/images/roots/W/w3_5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圖片 218" descr="http://boshiamy.com/images/roots/L/l4_1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圖片 217" descr="http://boshiamy.com/images/roots/L/l2_2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圖片 216" descr="http://boshiamy.com/images/roots/B/b4_1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圖片 215" descr="http://boshiamy.com/images/roots/B/b3_1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圖片 214" descr="http://boshiamy.com/images/roots/B/b3_2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圖片 213" descr="http://boshiamy.com/images/roots/B/b3_3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圖片 212" descr="http://boshiamy.com/images/roots/B/b3_4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圖片 211" descr="http://boshiamy.com/images/roots/B/b3_5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圖片 210" descr="http://boshiamy.com/images/roots/B/b3_6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圖片 209" descr="http://boshiamy.com/images/roots/K/k4_1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圖片 208" descr="http://boshiamy.com/images/roots/K/k3_3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圖片 207" descr="http://boshiamy.com/images/roots/K/k3_4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圖片 206" descr="http://boshiamy.com/images/roots/K/k3_5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圖片 205" descr="http://boshiamy.com/images/roots/J/j4_1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圖片 204" descr="http://boshiamy.com/images/roots/J/j3_1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569" y="1239715"/>
            <a:ext cx="10789369" cy="39653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74375" y="1898678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74375" y="2575144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R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74375" y="3146032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R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74375" y="3773138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W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62651" y="4433793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F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92006" y="1898678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92006" y="2575144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F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92006" y="3146032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92006" y="3773138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80282" y="4433793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R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847383" y="1898678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847383" y="2575144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F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847383" y="3146032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847383" y="3773138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835659" y="4433793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84638"/>
            <a:ext cx="9601200" cy="1485900"/>
          </a:xfrm>
        </p:spPr>
        <p:txBody>
          <a:bodyPr anchor="ctr"/>
          <a:lstStyle/>
          <a:p>
            <a:pPr algn="ctr"/>
            <a:r>
              <a:rPr lang="zh-TW" altLang="en-US" dirty="0" smtClean="0"/>
              <a:t>學習前的準備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031209"/>
              </p:ext>
            </p:extLst>
          </p:nvPr>
        </p:nvGraphicFramePr>
        <p:xfrm>
          <a:off x="2378319" y="3420206"/>
          <a:ext cx="7886212" cy="3191608"/>
        </p:xfrm>
        <a:graphic>
          <a:graphicData uri="http://schemas.openxmlformats.org/drawingml/2006/table">
            <a:tbl>
              <a:tblPr/>
              <a:tblGrid>
                <a:gridCol w="7886212">
                  <a:extLst>
                    <a:ext uri="{9D8B030D-6E8A-4147-A177-3AD203B41FA5}">
                      <a16:colId xmlns:a16="http://schemas.microsoft.com/office/drawing/2014/main" val="3323951129"/>
                    </a:ext>
                  </a:extLst>
                </a:gridCol>
              </a:tblGrid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上身保持正直。彎腰駝背益造成脊椎傷害。</a:t>
                      </a:r>
                      <a:endParaRPr lang="zh-TW" altLang="en-US" sz="160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69474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上臂輕靠身體，自然下垂。</a:t>
                      </a:r>
                      <a:endParaRPr lang="zh-TW" altLang="en-US" sz="160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39808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小臂伸出時與上臂約呈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度。必要時調整座椅高度及身體與鍵盤的距離。</a:t>
                      </a:r>
                      <a:endParaRPr lang="zh-TW" altLang="en-US" sz="1600" dirty="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5670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手肘應有支撐，不直懸空。</a:t>
                      </a:r>
                      <a:endParaRPr lang="zh-TW" altLang="en-US" sz="160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21942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 </a:t>
                      </a:r>
                      <a:r>
                        <a:rPr lang="zh-TW" altLang="en-US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手指自然彎曲，放鬆不可緊繃。</a:t>
                      </a:r>
                      <a:endParaRPr lang="zh-TW" altLang="en-US" sz="160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09016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 </a:t>
                      </a:r>
                      <a:r>
                        <a:rPr lang="zh-TW" altLang="en-US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打字時輕擊鍵盤，不要過度用力。</a:t>
                      </a:r>
                      <a:endParaRPr lang="zh-TW" altLang="en-US" sz="160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83235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 </a:t>
                      </a:r>
                      <a:r>
                        <a:rPr lang="zh-TW" altLang="en-US" sz="16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手腕與上臂盡量成一直線。長期外彎必造成累積性傷害。</a:t>
                      </a:r>
                      <a:endParaRPr lang="zh-TW" altLang="en-US" sz="160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93043"/>
                  </a:ext>
                </a:extLst>
              </a:tr>
              <a:tr h="398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 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每隔一段時間要讓雙手休息一下子。</a:t>
                      </a:r>
                      <a:endParaRPr lang="zh-TW" altLang="en-US" sz="1600" dirty="0"/>
                    </a:p>
                  </a:txBody>
                  <a:tcPr marL="27817" marR="27817" marT="27817" marB="27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6617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147118" y="1340758"/>
            <a:ext cx="5897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建立信心 保持毅力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8686" y="2496878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保持良好的打字姿勢與習慣</a:t>
            </a:r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82" y="397538"/>
            <a:ext cx="9127148" cy="62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3530" y="339300"/>
            <a:ext cx="10254342" cy="457853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二、與「英文」有關的字根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6216" t="54873" r="4992" b="22566"/>
          <a:stretch/>
        </p:blipFill>
        <p:spPr>
          <a:xfrm>
            <a:off x="2664067" y="799764"/>
            <a:ext cx="7411917" cy="59494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44487" y="1292469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Water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44487" y="1603131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Tree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244487" y="3593901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Girl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244487" y="3895743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Hand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44487" y="4310641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Heart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44487" y="4605405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244487" y="4910205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King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244487" y="5279537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Kilo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244487" y="5603555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Small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244487" y="5987870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People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244487" y="6321320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Very good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244487" y="2886213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Center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244487" y="3239565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Fire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244487" y="1927149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Day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244487" y="2421348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Car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588766" y="1269681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W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588766" y="1649728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588766" y="1985176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88766" y="2495384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588766" y="2905554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588766" y="3239881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588766" y="3608897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G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588766" y="3905232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588766" y="4287096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588766" y="4605405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88766" y="4956855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88766" y="5265359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K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588766" y="5618538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588766" y="5927042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588766" y="6341049"/>
            <a:ext cx="8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22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08213" y="740531"/>
            <a:ext cx="8714056" cy="5783361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086600" y="1477107"/>
            <a:ext cx="879231" cy="800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8792308" y="3168161"/>
            <a:ext cx="1828800" cy="165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2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3870" y="233792"/>
            <a:ext cx="10254342" cy="457853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三、與</a:t>
            </a:r>
            <a:r>
              <a:rPr lang="zh-TW" altLang="zh-TW" dirty="0" smtClean="0"/>
              <a:t>「</a:t>
            </a:r>
            <a:r>
              <a:rPr lang="zh-TW" altLang="zh-TW" dirty="0"/>
              <a:t>搖頭擺尾」有關的字根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1422" t="19959" r="12638" b="16734"/>
          <a:stretch/>
        </p:blipFill>
        <p:spPr>
          <a:xfrm>
            <a:off x="1834452" y="668216"/>
            <a:ext cx="8918540" cy="606490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78058" y="968949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A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8058" y="1454348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B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78058" y="1969600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D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978058" y="2921038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E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78058" y="4011566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F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978058" y="4618923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G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978058" y="5067475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H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978058" y="5579323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J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978058" y="6132142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L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41439" y="968949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M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241439" y="1454348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N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41439" y="1939747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P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41439" y="2948669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Q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41439" y="4011566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S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241439" y="4675593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41439" y="5110675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U</a:t>
            </a:r>
            <a:endParaRPr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241439" y="5536934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W</a:t>
            </a:r>
            <a:endParaRPr lang="zh-TW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241439" y="6083854"/>
            <a:ext cx="8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Z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11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6956" t="33490" r="8532" b="6209"/>
          <a:stretch/>
        </p:blipFill>
        <p:spPr>
          <a:xfrm>
            <a:off x="1186960" y="430701"/>
            <a:ext cx="10316286" cy="61459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84279" y="1060166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W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84279" y="1792858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J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84279" y="2486907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P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84279" y="3131061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84279" y="3709196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W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84279" y="4422989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N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84279" y="5067143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Z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84279" y="5711297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22782" y="1060166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2782" y="1792858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Q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422782" y="2370993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G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22782" y="3131061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F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422782" y="3709196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422782" y="4422989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22782" y="5067143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422782" y="5711297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F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634909" y="1033790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U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634909" y="1766482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634909" y="2460531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B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634909" y="3104685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U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634909" y="3682820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W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634909" y="4396613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Q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9634909" y="5040767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N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634909" y="5684921"/>
            <a:ext cx="151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447" y="89176"/>
            <a:ext cx="8193741" cy="6572213"/>
          </a:xfrm>
          <a:prstGeom prst="rect">
            <a:avLst/>
          </a:prstGeom>
        </p:spPr>
      </p:pic>
      <p:pic>
        <p:nvPicPr>
          <p:cNvPr id="3074" name="Picture 2" descr="https://boshiamy.com/images/roots/R/r3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18" y="888018"/>
            <a:ext cx="328145" cy="3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oshiamy.com/images/roots/M/m2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75" y="1441263"/>
            <a:ext cx="384830" cy="3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oshiamy.com/images/roots/W/w2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18" y="2015005"/>
            <a:ext cx="388192" cy="3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oshiamy.com/images/roots/I/i1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64" y="2669428"/>
            <a:ext cx="289346" cy="2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boshiamy.com/images/roots/S/s2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63" y="328003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933767" y="790480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33767" y="1389599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33767" y="1987456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933767" y="2511939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386485" y="4270610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U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459508" y="4278750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77441" y="4818953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K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95367" y="5449426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95367" y="6006612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Q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960182" y="3089299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404415" y="4832322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V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386485" y="5432526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404415" y="5989712"/>
            <a:ext cx="60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31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91" y="295211"/>
            <a:ext cx="9054914" cy="62436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350368" y="1125416"/>
            <a:ext cx="888023" cy="7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8329246" y="1125416"/>
            <a:ext cx="852854" cy="7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5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0649" y="104881"/>
            <a:ext cx="10235293" cy="926709"/>
          </a:xfrm>
        </p:spPr>
        <p:txBody>
          <a:bodyPr/>
          <a:lstStyle/>
          <a:p>
            <a:r>
              <a:rPr lang="zh-TW" altLang="en-US" dirty="0" smtClean="0"/>
              <a:t>規則說明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912223"/>
            <a:ext cx="10254342" cy="4578531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大</a:t>
            </a:r>
            <a:r>
              <a:rPr lang="zh-TW" altLang="en-US" sz="3600" dirty="0"/>
              <a:t>根</a:t>
            </a:r>
            <a:r>
              <a:rPr lang="zh-TW" altLang="en-US" sz="3600" dirty="0" smtClean="0"/>
              <a:t>原則</a:t>
            </a:r>
            <a:endParaRPr lang="en-US" altLang="zh-TW" sz="3600" dirty="0" smtClean="0"/>
          </a:p>
          <a:p>
            <a:pPr lvl="1"/>
            <a:r>
              <a:rPr lang="zh-TW" altLang="en-US" sz="2800" dirty="0"/>
              <a:t>所謂的「大根原則」，就是在取碼的時候，優先取筆畫較多的</a:t>
            </a:r>
            <a:r>
              <a:rPr lang="zh-TW" altLang="en-US" sz="2800" dirty="0" smtClean="0"/>
              <a:t>字根。</a:t>
            </a:r>
            <a:endParaRPr lang="en-US" altLang="zh-TW" sz="2800" dirty="0" smtClean="0"/>
          </a:p>
          <a:p>
            <a:pPr marL="0" indent="0">
              <a:buNone/>
            </a:pP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608" t="13159" r="28753" b="63687"/>
          <a:stretch/>
        </p:blipFill>
        <p:spPr>
          <a:xfrm>
            <a:off x="4310217" y="2136530"/>
            <a:ext cx="5646084" cy="46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規則說明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025099"/>
            <a:ext cx="10254342" cy="4578531"/>
          </a:xfrm>
        </p:spPr>
        <p:txBody>
          <a:bodyPr/>
          <a:lstStyle/>
          <a:p>
            <a:r>
              <a:rPr lang="zh-TW" altLang="en-US" sz="3600" dirty="0"/>
              <a:t>截長補短</a:t>
            </a:r>
            <a:endParaRPr lang="en-US" altLang="zh-TW" sz="3600" dirty="0"/>
          </a:p>
          <a:p>
            <a:pPr lvl="1"/>
            <a:r>
              <a:rPr lang="zh-TW" altLang="en-US" sz="2400" dirty="0"/>
              <a:t>顧名思義是把太長的截去</a:t>
            </a:r>
            <a:r>
              <a:rPr lang="zh-TW" altLang="en-US" sz="2400" dirty="0" smtClean="0"/>
              <a:t>，而</a:t>
            </a:r>
            <a:r>
              <a:rPr lang="zh-TW" altLang="en-US" sz="2400" dirty="0"/>
              <a:t>把較短的補上，</a:t>
            </a:r>
            <a:endParaRPr lang="en-US" altLang="zh-TW" sz="2400" dirty="0"/>
          </a:p>
          <a:p>
            <a:pPr lvl="1"/>
            <a:r>
              <a:rPr lang="zh-TW" altLang="en-US" sz="2400" dirty="0"/>
              <a:t>其中又以「補短」較需要注意。</a:t>
            </a:r>
            <a:endParaRPr lang="en-US" altLang="zh-TW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8335" t="17832" r="7518" b="63847"/>
          <a:stretch/>
        </p:blipFill>
        <p:spPr>
          <a:xfrm>
            <a:off x="2488224" y="2621615"/>
            <a:ext cx="7796008" cy="38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8348" t="35095" r="8050" b="27199"/>
          <a:stretch/>
        </p:blipFill>
        <p:spPr>
          <a:xfrm>
            <a:off x="2112664" y="131885"/>
            <a:ext cx="6934621" cy="6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28" y="1334233"/>
            <a:ext cx="10435214" cy="456540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電腦鍵盤簡介</a:t>
            </a:r>
            <a:endParaRPr lang="zh-TW" altLang="en-US" dirty="0"/>
          </a:p>
        </p:txBody>
      </p:sp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1978269" y="2409091"/>
            <a:ext cx="509954" cy="430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1978268" y="3024532"/>
            <a:ext cx="5275386" cy="36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2746130" y="2373879"/>
            <a:ext cx="5325208" cy="545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7253654" y="3024532"/>
            <a:ext cx="787540" cy="430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8206154" y="2373880"/>
            <a:ext cx="1289538" cy="46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9626739" y="2391485"/>
            <a:ext cx="1592245" cy="46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8206154" y="3024532"/>
            <a:ext cx="3012829" cy="200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hlinkClick r:id="rId5" action="ppaction://hlinksldjump"/>
          </p:cNvPr>
          <p:cNvSpPr/>
          <p:nvPr/>
        </p:nvSpPr>
        <p:spPr>
          <a:xfrm>
            <a:off x="7578969" y="3463412"/>
            <a:ext cx="562708" cy="1565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hlinkClick r:id="rId5" action="ppaction://hlinksldjump"/>
          </p:cNvPr>
          <p:cNvSpPr/>
          <p:nvPr/>
        </p:nvSpPr>
        <p:spPr>
          <a:xfrm>
            <a:off x="6933781" y="4246305"/>
            <a:ext cx="645188" cy="3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hlinkClick r:id="rId6" action="ppaction://hlinksldjump"/>
          </p:cNvPr>
          <p:cNvSpPr/>
          <p:nvPr/>
        </p:nvSpPr>
        <p:spPr>
          <a:xfrm>
            <a:off x="6075485" y="4637752"/>
            <a:ext cx="1419119" cy="3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hlinkClick r:id="rId6" action="ppaction://hlinksldjump"/>
          </p:cNvPr>
          <p:cNvSpPr/>
          <p:nvPr/>
        </p:nvSpPr>
        <p:spPr>
          <a:xfrm>
            <a:off x="6115259" y="3808910"/>
            <a:ext cx="823126" cy="80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hlinkClick r:id="rId7" action="ppaction://hlinksldjump"/>
          </p:cNvPr>
          <p:cNvSpPr/>
          <p:nvPr/>
        </p:nvSpPr>
        <p:spPr>
          <a:xfrm>
            <a:off x="3552092" y="3463411"/>
            <a:ext cx="2286000" cy="153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hlinkClick r:id="rId7" action="ppaction://hlinksldjump"/>
          </p:cNvPr>
          <p:cNvSpPr/>
          <p:nvPr/>
        </p:nvSpPr>
        <p:spPr>
          <a:xfrm>
            <a:off x="2549769" y="4650527"/>
            <a:ext cx="439616" cy="337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hlinkClick r:id="rId7" action="ppaction://hlinksldjump"/>
          </p:cNvPr>
          <p:cNvSpPr/>
          <p:nvPr/>
        </p:nvSpPr>
        <p:spPr>
          <a:xfrm>
            <a:off x="2048607" y="3455354"/>
            <a:ext cx="439616" cy="70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6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規則說明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2469" y="1033892"/>
            <a:ext cx="10254342" cy="4578531"/>
          </a:xfrm>
        </p:spPr>
        <p:txBody>
          <a:bodyPr/>
          <a:lstStyle/>
          <a:p>
            <a:r>
              <a:rPr lang="zh-TW" altLang="en-US" sz="4000" dirty="0" smtClean="0"/>
              <a:t>取碼順序</a:t>
            </a:r>
            <a:endParaRPr lang="en-US" altLang="zh-TW" sz="4000" dirty="0"/>
          </a:p>
          <a:p>
            <a:pPr lvl="1"/>
            <a:r>
              <a:rPr lang="zh-TW" altLang="en-US" sz="3200" dirty="0" smtClean="0"/>
              <a:t>眼</a:t>
            </a:r>
            <a:r>
              <a:rPr lang="zh-TW" altLang="en-US" sz="3200" dirty="0"/>
              <a:t>順大於</a:t>
            </a:r>
            <a:r>
              <a:rPr lang="zh-TW" altLang="en-US" sz="3200" dirty="0" smtClean="0"/>
              <a:t>筆順</a:t>
            </a:r>
            <a:endParaRPr lang="en-US" altLang="zh-TW" sz="3200" dirty="0" smtClean="0"/>
          </a:p>
          <a:p>
            <a:pPr lvl="1"/>
            <a:r>
              <a:rPr lang="zh-TW" altLang="en-US" sz="3200" dirty="0"/>
              <a:t>分節取碼</a:t>
            </a:r>
          </a:p>
          <a:p>
            <a:pPr lvl="1"/>
            <a:endParaRPr lang="en-US" altLang="zh-TW" sz="3200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6793" t="15429" r="9555" b="605"/>
          <a:stretch/>
        </p:blipFill>
        <p:spPr>
          <a:xfrm>
            <a:off x="1725281" y="1174"/>
            <a:ext cx="9615072" cy="68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規則說明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2469" y="1033892"/>
            <a:ext cx="10254342" cy="4578531"/>
          </a:xfrm>
        </p:spPr>
        <p:txBody>
          <a:bodyPr/>
          <a:lstStyle/>
          <a:p>
            <a:r>
              <a:rPr lang="zh-TW" altLang="en-US" sz="4000" dirty="0" smtClean="0"/>
              <a:t>取碼順序</a:t>
            </a:r>
            <a:endParaRPr lang="en-US" altLang="zh-TW" sz="4000" dirty="0"/>
          </a:p>
          <a:p>
            <a:pPr lvl="1"/>
            <a:r>
              <a:rPr lang="zh-TW" altLang="en-US" sz="3200" dirty="0" smtClean="0"/>
              <a:t>眼</a:t>
            </a:r>
            <a:r>
              <a:rPr lang="zh-TW" altLang="en-US" sz="3200" dirty="0"/>
              <a:t>順大於</a:t>
            </a:r>
            <a:r>
              <a:rPr lang="zh-TW" altLang="en-US" sz="3200" dirty="0" smtClean="0"/>
              <a:t>筆順</a:t>
            </a:r>
            <a:endParaRPr lang="en-US" altLang="zh-TW" sz="3200" dirty="0" smtClean="0"/>
          </a:p>
          <a:p>
            <a:pPr lvl="1"/>
            <a:r>
              <a:rPr lang="zh-TW" altLang="en-US" sz="3200" dirty="0"/>
              <a:t>分節取碼</a:t>
            </a:r>
          </a:p>
          <a:p>
            <a:pPr lvl="1"/>
            <a:endParaRPr lang="en-US" altLang="zh-TW" sz="3200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3055" y="2865774"/>
            <a:ext cx="9422887" cy="37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155" t="17447" r="8144" b="12686"/>
          <a:stretch/>
        </p:blipFill>
        <p:spPr>
          <a:xfrm>
            <a:off x="958362" y="307731"/>
            <a:ext cx="10850182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6507" t="13854" r="7342" b="21079"/>
          <a:stretch/>
        </p:blipFill>
        <p:spPr>
          <a:xfrm>
            <a:off x="958362" y="298937"/>
            <a:ext cx="10840915" cy="61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6140" t="12482" r="9326"/>
          <a:stretch/>
        </p:blipFill>
        <p:spPr>
          <a:xfrm>
            <a:off x="1568824" y="81654"/>
            <a:ext cx="9314328" cy="67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86918"/>
              </p:ext>
            </p:extLst>
          </p:nvPr>
        </p:nvGraphicFramePr>
        <p:xfrm>
          <a:off x="2181056" y="266700"/>
          <a:ext cx="7824590" cy="652975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55784">
                  <a:extLst>
                    <a:ext uri="{9D8B030D-6E8A-4147-A177-3AD203B41FA5}">
                      <a16:colId xmlns:a16="http://schemas.microsoft.com/office/drawing/2014/main" val="2183598081"/>
                    </a:ext>
                  </a:extLst>
                </a:gridCol>
                <a:gridCol w="1955784">
                  <a:extLst>
                    <a:ext uri="{9D8B030D-6E8A-4147-A177-3AD203B41FA5}">
                      <a16:colId xmlns:a16="http://schemas.microsoft.com/office/drawing/2014/main" val="1022006059"/>
                    </a:ext>
                  </a:extLst>
                </a:gridCol>
                <a:gridCol w="1956511">
                  <a:extLst>
                    <a:ext uri="{9D8B030D-6E8A-4147-A177-3AD203B41FA5}">
                      <a16:colId xmlns:a16="http://schemas.microsoft.com/office/drawing/2014/main" val="2536053411"/>
                    </a:ext>
                  </a:extLst>
                </a:gridCol>
                <a:gridCol w="1956511">
                  <a:extLst>
                    <a:ext uri="{9D8B030D-6E8A-4147-A177-3AD203B41FA5}">
                      <a16:colId xmlns:a16="http://schemas.microsoft.com/office/drawing/2014/main" val="409318815"/>
                    </a:ext>
                  </a:extLst>
                </a:gridCol>
              </a:tblGrid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輸入碼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中文字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輸入碼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中文字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extLst>
                  <a:ext uri="{0D108BD9-81ED-4DB2-BD59-A6C34878D82A}">
                    <a16:rowId xmlns:a16="http://schemas.microsoft.com/office/drawing/2014/main" val="507304782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對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N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南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2320216178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八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O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○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1371760168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七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P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備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709535418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的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Q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高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623931918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一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R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二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1021365846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F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四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S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2190430510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G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T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通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2432651240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H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時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U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以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322916661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I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後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V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要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2891562203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J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十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W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五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3085928011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K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九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X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3305012053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Y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益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3213233895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滿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Z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整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6047" marR="46047" marT="0" marB="0"/>
                </a:tc>
                <a:extLst>
                  <a:ext uri="{0D108BD9-81ED-4DB2-BD59-A6C34878D82A}">
                    <a16:rowId xmlns:a16="http://schemas.microsoft.com/office/drawing/2014/main" val="282637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7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01176"/>
              </p:ext>
            </p:extLst>
          </p:nvPr>
        </p:nvGraphicFramePr>
        <p:xfrm>
          <a:off x="1779319" y="635976"/>
          <a:ext cx="8736280" cy="57240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83664">
                  <a:extLst>
                    <a:ext uri="{9D8B030D-6E8A-4147-A177-3AD203B41FA5}">
                      <a16:colId xmlns:a16="http://schemas.microsoft.com/office/drawing/2014/main" val="3102274088"/>
                    </a:ext>
                  </a:extLst>
                </a:gridCol>
                <a:gridCol w="2183664">
                  <a:extLst>
                    <a:ext uri="{9D8B030D-6E8A-4147-A177-3AD203B41FA5}">
                      <a16:colId xmlns:a16="http://schemas.microsoft.com/office/drawing/2014/main" val="2834539293"/>
                    </a:ext>
                  </a:extLst>
                </a:gridCol>
                <a:gridCol w="2184476">
                  <a:extLst>
                    <a:ext uri="{9D8B030D-6E8A-4147-A177-3AD203B41FA5}">
                      <a16:colId xmlns:a16="http://schemas.microsoft.com/office/drawing/2014/main" val="3414009260"/>
                    </a:ext>
                  </a:extLst>
                </a:gridCol>
                <a:gridCol w="2184476">
                  <a:extLst>
                    <a:ext uri="{9D8B030D-6E8A-4147-A177-3AD203B41FA5}">
                      <a16:colId xmlns:a16="http://schemas.microsoft.com/office/drawing/2014/main" val="846546146"/>
                    </a:ext>
                  </a:extLst>
                </a:gridCol>
              </a:tblGrid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符號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輸入碼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符號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輸入碼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5604246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！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V.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177626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、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V </a:t>
                      </a:r>
                      <a:r>
                        <a:rPr lang="en-US" sz="2400" b="1" kern="100" dirty="0" err="1" smtClean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？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S.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2569516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，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：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. .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652730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（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,G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；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. ,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83919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）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,GG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…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345313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＿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,EE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～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,S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4277626"/>
                  </a:ext>
                </a:extLst>
              </a:tr>
              <a:tr h="7155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＠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,OA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※</a:t>
                      </a:r>
                      <a:endParaRPr lang="zh-TW" sz="20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</a:rPr>
                        <a:t>,XF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37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8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鍵盤簡介（</a:t>
            </a:r>
            <a:r>
              <a:rPr lang="en-US" altLang="zh-TW" dirty="0" smtClean="0"/>
              <a:t>1-5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4991"/>
              </p:ext>
            </p:extLst>
          </p:nvPr>
        </p:nvGraphicFramePr>
        <p:xfrm>
          <a:off x="1240632" y="1395974"/>
          <a:ext cx="9601199" cy="527738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52073">
                  <a:extLst>
                    <a:ext uri="{9D8B030D-6E8A-4147-A177-3AD203B41FA5}">
                      <a16:colId xmlns:a16="http://schemas.microsoft.com/office/drawing/2014/main" val="4097020733"/>
                    </a:ext>
                  </a:extLst>
                </a:gridCol>
                <a:gridCol w="2152731">
                  <a:extLst>
                    <a:ext uri="{9D8B030D-6E8A-4147-A177-3AD203B41FA5}">
                      <a16:colId xmlns:a16="http://schemas.microsoft.com/office/drawing/2014/main" val="3639997877"/>
                    </a:ext>
                  </a:extLst>
                </a:gridCol>
                <a:gridCol w="6696395">
                  <a:extLst>
                    <a:ext uri="{9D8B030D-6E8A-4147-A177-3AD203B41FA5}">
                      <a16:colId xmlns:a16="http://schemas.microsoft.com/office/drawing/2014/main" val="3037117735"/>
                    </a:ext>
                  </a:extLst>
                </a:gridCol>
              </a:tblGrid>
              <a:tr h="1589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1.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Esc  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是「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Escape 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」的簡寫，意思是「脫離」、「跳出」之意，在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Windows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作業系統裡，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Esc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可用來關閉對話視窗、停止目前正在使用或執行的功能等。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07189"/>
                  </a:ext>
                </a:extLst>
              </a:tr>
              <a:tr h="668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2.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數字列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用來輸入數字及一些特殊符號。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224462"/>
                  </a:ext>
                </a:extLst>
              </a:tr>
              <a:tr h="1208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3.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標準功能鍵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提供給應用程式定義各種功能的快速指令，其中「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F1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」 的定義已經標準化，是代表「顯示說明文件」的意思。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18240"/>
                  </a:ext>
                </a:extLst>
              </a:tr>
              <a:tr h="983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4.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Backspace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在進行文字輸入時，按下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Backspace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會刪除你所輸入的最後一個字，並將文字游標後退一格。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236458"/>
                  </a:ext>
                </a:extLst>
              </a:tr>
              <a:tr h="826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5.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擴充功能鍵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本區域屬於非標準的功能鍵，一般應用程式甚少使用。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737634"/>
                  </a:ext>
                </a:extLst>
              </a:tr>
            </a:tbl>
          </a:graphicData>
        </a:graphic>
      </p:graphicFrame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11344588" y="214114"/>
            <a:ext cx="562707" cy="5859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2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54016" y="290146"/>
            <a:ext cx="9601200" cy="826477"/>
          </a:xfrm>
        </p:spPr>
        <p:txBody>
          <a:bodyPr/>
          <a:lstStyle/>
          <a:p>
            <a:r>
              <a:rPr lang="zh-TW" altLang="en-US" dirty="0"/>
              <a:t>鍵盤簡介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6-8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04115"/>
              </p:ext>
            </p:extLst>
          </p:nvPr>
        </p:nvGraphicFramePr>
        <p:xfrm>
          <a:off x="1354017" y="1189110"/>
          <a:ext cx="9601199" cy="54051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52073">
                  <a:extLst>
                    <a:ext uri="{9D8B030D-6E8A-4147-A177-3AD203B41FA5}">
                      <a16:colId xmlns:a16="http://schemas.microsoft.com/office/drawing/2014/main" val="3714623015"/>
                    </a:ext>
                  </a:extLst>
                </a:gridCol>
                <a:gridCol w="2152731">
                  <a:extLst>
                    <a:ext uri="{9D8B030D-6E8A-4147-A177-3AD203B41FA5}">
                      <a16:colId xmlns:a16="http://schemas.microsoft.com/office/drawing/2014/main" val="1721681415"/>
                    </a:ext>
                  </a:extLst>
                </a:gridCol>
                <a:gridCol w="6696395">
                  <a:extLst>
                    <a:ext uri="{9D8B030D-6E8A-4147-A177-3AD203B41FA5}">
                      <a16:colId xmlns:a16="http://schemas.microsoft.com/office/drawing/2014/main" val="4125393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  <a:latin typeface="+mj-ea"/>
                          <a:ea typeface="+mj-ea"/>
                        </a:rPr>
                        <a:t>6.</a:t>
                      </a:r>
                      <a:endParaRPr lang="zh-TW" sz="2400" b="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NumLock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指示燈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此信號燈亮起時，表示數字專區（區域</a:t>
                      </a:r>
                      <a:r>
                        <a:rPr lang="en-US" sz="2400" b="0" kern="0" dirty="0">
                          <a:effectLst/>
                          <a:latin typeface="+mj-ea"/>
                          <a:ea typeface="+mj-ea"/>
                        </a:rPr>
                        <a:t> 9</a:t>
                      </a: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）目前可用來輸入數字，此燈若是熄滅，則數字專區的鍵盤會變成編輯鍵（其功能類似區域</a:t>
                      </a:r>
                      <a:r>
                        <a:rPr lang="en-US" sz="2400" b="0" kern="0" dirty="0">
                          <a:effectLst/>
                          <a:latin typeface="+mj-ea"/>
                          <a:ea typeface="+mj-ea"/>
                        </a:rPr>
                        <a:t> 10</a:t>
                      </a: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）。數字專區左上角的 「</a:t>
                      </a:r>
                      <a:r>
                        <a:rPr lang="en-US" sz="2400" b="1" kern="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NumLock</a:t>
                      </a: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」</a:t>
                      </a:r>
                      <a:r>
                        <a:rPr lang="en-US" sz="2400" b="0" kern="0" dirty="0"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」 鍵可用來切換本燈號。</a:t>
                      </a:r>
                      <a:endParaRPr lang="zh-TW" sz="2400" b="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446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j-ea"/>
                          <a:ea typeface="+mj-ea"/>
                        </a:rPr>
                        <a:t>7.</a:t>
                      </a:r>
                      <a:endParaRPr lang="zh-TW" sz="2400" b="0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CapsLock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指示燈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打小寫輸入指示燈。</a:t>
                      </a:r>
                      <a:endParaRPr lang="zh-TW" sz="2400" b="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100" dirty="0">
                          <a:effectLst/>
                          <a:latin typeface="+mj-ea"/>
                          <a:ea typeface="+mj-ea"/>
                        </a:rPr>
                        <a:t>當</a:t>
                      </a:r>
                      <a:r>
                        <a:rPr lang="en-US" sz="2400" b="0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+mj-ea"/>
                          <a:ea typeface="+mj-ea"/>
                        </a:rPr>
                        <a:t>CapsLock</a:t>
                      </a:r>
                      <a:r>
                        <a:rPr lang="en-US" sz="2400" b="0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sz="2400" b="0" kern="100" dirty="0">
                          <a:effectLst/>
                          <a:latin typeface="+mj-ea"/>
                          <a:ea typeface="+mj-ea"/>
                        </a:rPr>
                        <a:t>燈號未亮時，單獨按下英文字母區的任何一個鍵，會輸入該鍵代表的小寫字母；若同時按下</a:t>
                      </a:r>
                      <a:r>
                        <a:rPr lang="en-US" sz="2400" b="0" kern="100" dirty="0">
                          <a:effectLst/>
                          <a:latin typeface="+mj-ea"/>
                          <a:ea typeface="+mj-ea"/>
                        </a:rPr>
                        <a:t> Shift </a:t>
                      </a:r>
                      <a:r>
                        <a:rPr lang="zh-TW" sz="2400" b="0" kern="100" dirty="0">
                          <a:effectLst/>
                          <a:latin typeface="+mj-ea"/>
                          <a:ea typeface="+mj-ea"/>
                        </a:rPr>
                        <a:t>鍵及字母鍵，則會輸入大寫字母。當</a:t>
                      </a:r>
                      <a:r>
                        <a:rPr lang="en-US" sz="2400" b="0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+mj-ea"/>
                          <a:ea typeface="+mj-ea"/>
                        </a:rPr>
                        <a:t>CapsLock</a:t>
                      </a:r>
                      <a:r>
                        <a:rPr lang="en-US" sz="2400" b="0" kern="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sz="2400" b="0" kern="100" dirty="0">
                          <a:effectLst/>
                          <a:latin typeface="+mj-ea"/>
                          <a:ea typeface="+mj-ea"/>
                        </a:rPr>
                        <a:t>燈號亮起時，其行為正好相反：單獨按下字母鍵會輸入大寫字母，同時按</a:t>
                      </a:r>
                      <a:r>
                        <a:rPr lang="en-US" sz="2400" b="0" kern="100" dirty="0">
                          <a:effectLst/>
                          <a:latin typeface="+mj-ea"/>
                          <a:ea typeface="+mj-ea"/>
                        </a:rPr>
                        <a:t>Shift</a:t>
                      </a:r>
                      <a:r>
                        <a:rPr lang="zh-TW" sz="2400" b="0" kern="100" dirty="0">
                          <a:effectLst/>
                          <a:latin typeface="+mj-ea"/>
                          <a:ea typeface="+mj-ea"/>
                        </a:rPr>
                        <a:t>及字母鍵會輸入小寫字母。</a:t>
                      </a:r>
                      <a:endParaRPr lang="zh-TW" sz="2400" b="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77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j-ea"/>
                          <a:ea typeface="+mj-ea"/>
                        </a:rPr>
                        <a:t>8.</a:t>
                      </a:r>
                      <a:endParaRPr lang="zh-TW" sz="2400" b="0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ScrollLock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指示燈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j-ea"/>
                          <a:ea typeface="+mj-ea"/>
                        </a:rPr>
                        <a:t>此燈號亮起時，使用者可以使用鍵盤來進行捲頁動作，而不必使用滑鼠。</a:t>
                      </a:r>
                      <a:endParaRPr lang="zh-TW" sz="2400" b="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160002"/>
                  </a:ext>
                </a:extLst>
              </a:tr>
            </a:tbl>
          </a:graphicData>
        </a:graphic>
      </p:graphicFrame>
      <p:sp>
        <p:nvSpPr>
          <p:cNvPr id="6" name="動作按鈕: 返回 5">
            <a:hlinkClick r:id="rId2" action="ppaction://hlinksldjump" highlightClick="1"/>
          </p:cNvPr>
          <p:cNvSpPr/>
          <p:nvPr/>
        </p:nvSpPr>
        <p:spPr>
          <a:xfrm>
            <a:off x="11386040" y="290146"/>
            <a:ext cx="562707" cy="5859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9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6430" y="193430"/>
            <a:ext cx="9601200" cy="1019908"/>
          </a:xfrm>
        </p:spPr>
        <p:txBody>
          <a:bodyPr/>
          <a:lstStyle/>
          <a:p>
            <a:r>
              <a:rPr lang="zh-TW" altLang="en-US" dirty="0" smtClean="0"/>
              <a:t>鍵盤簡介（</a:t>
            </a:r>
            <a:r>
              <a:rPr lang="en-US" altLang="zh-TW" dirty="0" smtClean="0"/>
              <a:t>9-13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0878"/>
              </p:ext>
            </p:extLst>
          </p:nvPr>
        </p:nvGraphicFramePr>
        <p:xfrm>
          <a:off x="1415560" y="1139091"/>
          <a:ext cx="9889588" cy="533107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74664">
                  <a:extLst>
                    <a:ext uri="{9D8B030D-6E8A-4147-A177-3AD203B41FA5}">
                      <a16:colId xmlns:a16="http://schemas.microsoft.com/office/drawing/2014/main" val="2679798661"/>
                    </a:ext>
                  </a:extLst>
                </a:gridCol>
                <a:gridCol w="2217392">
                  <a:extLst>
                    <a:ext uri="{9D8B030D-6E8A-4147-A177-3AD203B41FA5}">
                      <a16:colId xmlns:a16="http://schemas.microsoft.com/office/drawing/2014/main" val="3925046073"/>
                    </a:ext>
                  </a:extLst>
                </a:gridCol>
                <a:gridCol w="6897532">
                  <a:extLst>
                    <a:ext uri="{9D8B030D-6E8A-4147-A177-3AD203B41FA5}">
                      <a16:colId xmlns:a16="http://schemas.microsoft.com/office/drawing/2014/main" val="1067579335"/>
                    </a:ext>
                  </a:extLst>
                </a:gridCol>
              </a:tblGrid>
              <a:tr h="87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9.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數字專用區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>
                          <a:effectLst/>
                          <a:latin typeface="+mn-ea"/>
                          <a:ea typeface="+mn-ea"/>
                        </a:rPr>
                        <a:t>本區域可專門用來輸入數字及加減乘除符號。本區域是專為從事數字相關工作的人而設計。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054605"/>
                  </a:ext>
                </a:extLst>
              </a:tr>
              <a:tr h="58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10.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編輯鍵區 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包含方向鍵等文書編輯專用鍵。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457919"/>
                  </a:ext>
                </a:extLst>
              </a:tr>
              <a:tr h="949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11.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Enter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在進行文字編輯時，按下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Enter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鍵可以強迫進行斷行。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704504"/>
                  </a:ext>
                </a:extLst>
              </a:tr>
              <a:tr h="983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12.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Ctrl 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主要用途是讓應用程式定義「快速鍵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」，例如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Ctrl + C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代表複製、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Ctrl +V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代表貼上等。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1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13.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Shift  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用來切會大小寫輸入。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鍵盤區域中的數字列，英文字母區，以及標點符號區裡，每一個鍵都可以用來輸入兩種字元，當你按下這些區域的任何一個鍵時，真正被輸入的字元決定於兩個因素：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56460"/>
                  </a:ext>
                </a:extLst>
              </a:tr>
            </a:tbl>
          </a:graphicData>
        </a:graphic>
      </p:graphicFrame>
      <p:sp>
        <p:nvSpPr>
          <p:cNvPr id="4" name="動作按鈕: 返回 3">
            <a:hlinkClick r:id="rId2" action="ppaction://hlinksldjump" highlightClick="1"/>
          </p:cNvPr>
          <p:cNvSpPr/>
          <p:nvPr/>
        </p:nvSpPr>
        <p:spPr>
          <a:xfrm>
            <a:off x="11344588" y="214114"/>
            <a:ext cx="562707" cy="5859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4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807" y="254977"/>
            <a:ext cx="9601200" cy="870438"/>
          </a:xfrm>
        </p:spPr>
        <p:txBody>
          <a:bodyPr/>
          <a:lstStyle/>
          <a:p>
            <a:r>
              <a:rPr lang="zh-TW" altLang="en-US" dirty="0"/>
              <a:t>鍵盤簡介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14-17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80095"/>
              </p:ext>
            </p:extLst>
          </p:nvPr>
        </p:nvGraphicFramePr>
        <p:xfrm>
          <a:off x="1433147" y="1366911"/>
          <a:ext cx="9601199" cy="41910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52073">
                  <a:extLst>
                    <a:ext uri="{9D8B030D-6E8A-4147-A177-3AD203B41FA5}">
                      <a16:colId xmlns:a16="http://schemas.microsoft.com/office/drawing/2014/main" val="2937258026"/>
                    </a:ext>
                  </a:extLst>
                </a:gridCol>
                <a:gridCol w="2152731">
                  <a:extLst>
                    <a:ext uri="{9D8B030D-6E8A-4147-A177-3AD203B41FA5}">
                      <a16:colId xmlns:a16="http://schemas.microsoft.com/office/drawing/2014/main" val="740490552"/>
                    </a:ext>
                  </a:extLst>
                </a:gridCol>
                <a:gridCol w="6696395">
                  <a:extLst>
                    <a:ext uri="{9D8B030D-6E8A-4147-A177-3AD203B41FA5}">
                      <a16:colId xmlns:a16="http://schemas.microsoft.com/office/drawing/2014/main" val="3875448547"/>
                    </a:ext>
                  </a:extLst>
                </a:gridCol>
              </a:tblGrid>
              <a:tr h="1446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14.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Windows </a:t>
                      </a: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滑鼠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右鍵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任何時候按下本鍵，相當於按下滑鼠的右鍵。應用程式對滑鼠右鍵的典型反應是出現滑鼠右鍵選單。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553711"/>
                  </a:ext>
                </a:extLst>
              </a:tr>
              <a:tr h="1046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15.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Windows </a:t>
                      </a: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「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開始」鍵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任何時候按下本鍵，都會開啟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Windows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「開始」功能表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7619"/>
                  </a:ext>
                </a:extLst>
              </a:tr>
              <a:tr h="905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16.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標點符號區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本區域用來輸入標點符號。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88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  <a:latin typeface="+mn-ea"/>
                          <a:ea typeface="+mn-ea"/>
                        </a:rPr>
                        <a:t>17.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Alt  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用來開啟應用程式的功能表鍵，例如</a:t>
                      </a:r>
                      <a:r>
                        <a:rPr lang="en-US" sz="2400" b="0" kern="0" dirty="0">
                          <a:effectLst/>
                          <a:latin typeface="+mn-ea"/>
                          <a:ea typeface="+mn-ea"/>
                        </a:rPr>
                        <a:t> Alt + F </a:t>
                      </a:r>
                      <a:r>
                        <a:rPr lang="zh-TW" sz="2400" b="0" kern="0" dirty="0">
                          <a:effectLst/>
                          <a:latin typeface="+mn-ea"/>
                          <a:ea typeface="+mn-ea"/>
                        </a:rPr>
                        <a:t>可開啟「檔案」功能表。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253385"/>
                  </a:ext>
                </a:extLst>
              </a:tr>
            </a:tbl>
          </a:graphicData>
        </a:graphic>
      </p:graphicFrame>
      <p:sp>
        <p:nvSpPr>
          <p:cNvPr id="4" name="動作按鈕: 返回 3">
            <a:hlinkClick r:id="rId2" action="ppaction://hlinksldjump" highlightClick="1"/>
          </p:cNvPr>
          <p:cNvSpPr/>
          <p:nvPr/>
        </p:nvSpPr>
        <p:spPr>
          <a:xfrm>
            <a:off x="11344588" y="214114"/>
            <a:ext cx="562707" cy="5859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2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返回 1">
            <a:hlinkClick r:id="rId2" action="ppaction://hlinksldjump" highlightClick="1"/>
          </p:cNvPr>
          <p:cNvSpPr/>
          <p:nvPr/>
        </p:nvSpPr>
        <p:spPr>
          <a:xfrm>
            <a:off x="11344588" y="214114"/>
            <a:ext cx="562707" cy="5859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97977" y="214114"/>
            <a:ext cx="9601200" cy="817685"/>
          </a:xfrm>
        </p:spPr>
        <p:txBody>
          <a:bodyPr/>
          <a:lstStyle/>
          <a:p>
            <a:r>
              <a:rPr lang="zh-TW" altLang="en-US" dirty="0"/>
              <a:t>鍵盤簡介（</a:t>
            </a:r>
            <a:r>
              <a:rPr lang="en-US" altLang="zh-TW" dirty="0" smtClean="0"/>
              <a:t>18-22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62127"/>
              </p:ext>
            </p:extLst>
          </p:nvPr>
        </p:nvGraphicFramePr>
        <p:xfrm>
          <a:off x="1397978" y="1184616"/>
          <a:ext cx="9601199" cy="52425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52073">
                  <a:extLst>
                    <a:ext uri="{9D8B030D-6E8A-4147-A177-3AD203B41FA5}">
                      <a16:colId xmlns:a16="http://schemas.microsoft.com/office/drawing/2014/main" val="724966262"/>
                    </a:ext>
                  </a:extLst>
                </a:gridCol>
                <a:gridCol w="2152731">
                  <a:extLst>
                    <a:ext uri="{9D8B030D-6E8A-4147-A177-3AD203B41FA5}">
                      <a16:colId xmlns:a16="http://schemas.microsoft.com/office/drawing/2014/main" val="3314908176"/>
                    </a:ext>
                  </a:extLst>
                </a:gridCol>
                <a:gridCol w="6696395">
                  <a:extLst>
                    <a:ext uri="{9D8B030D-6E8A-4147-A177-3AD203B41FA5}">
                      <a16:colId xmlns:a16="http://schemas.microsoft.com/office/drawing/2014/main" val="3064655179"/>
                    </a:ext>
                  </a:extLst>
                </a:gridCol>
              </a:tblGrid>
              <a:tr h="1228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</a:rPr>
                        <a:t>18.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英文字母區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用來輸入英文字母，配合 「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</a:rPr>
                        <a:t>Shift </a:t>
                      </a:r>
                      <a:r>
                        <a:rPr lang="en-US" sz="2400" b="0" kern="0" dirty="0">
                          <a:effectLst/>
                        </a:rPr>
                        <a:t>   </a:t>
                      </a:r>
                      <a:r>
                        <a:rPr lang="zh-TW" sz="2400" b="0" kern="0" dirty="0">
                          <a:effectLst/>
                        </a:rPr>
                        <a:t>」 鍵使用，可輸入大寫及小寫字母。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78993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</a:rPr>
                        <a:t>19.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空白鍵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用來輸入空白鍵。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00475"/>
                  </a:ext>
                </a:extLst>
              </a:tr>
              <a:tr h="1067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</a:rPr>
                        <a:t>20.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</a:rPr>
                        <a:t>Windows </a:t>
                      </a: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</a:rPr>
                        <a:t>「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開始」鍵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功用同</a:t>
                      </a:r>
                      <a:r>
                        <a:rPr lang="en-US" sz="2400" b="0" kern="0" dirty="0">
                          <a:effectLst/>
                        </a:rPr>
                        <a:t> 15.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712719"/>
                  </a:ext>
                </a:extLst>
              </a:tr>
              <a:tr h="926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</a:rPr>
                        <a:t>21.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 err="1">
                          <a:solidFill>
                            <a:srgbClr val="FF0000"/>
                          </a:solidFill>
                          <a:effectLst/>
                        </a:rPr>
                        <a:t>CapsLock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鍵 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用來切換</a:t>
                      </a:r>
                      <a:r>
                        <a:rPr lang="en-US" sz="2400" b="0" kern="0" dirty="0">
                          <a:effectLst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</a:rPr>
                        <a:t>CapsLock</a:t>
                      </a:r>
                      <a:r>
                        <a:rPr lang="en-US" sz="2400" b="0" kern="0" dirty="0">
                          <a:effectLst/>
                        </a:rPr>
                        <a:t> </a:t>
                      </a:r>
                      <a:r>
                        <a:rPr lang="zh-TW" sz="2400" b="0" kern="0" dirty="0">
                          <a:effectLst/>
                        </a:rPr>
                        <a:t>燈號。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585974"/>
                  </a:ext>
                </a:extLst>
              </a:tr>
              <a:tr h="1233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0">
                          <a:effectLst/>
                        </a:rPr>
                        <a:t>22.</a:t>
                      </a:r>
                      <a:endParaRPr lang="zh-TW" sz="2400" b="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</a:rPr>
                        <a:t>Tab    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鍵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又稱「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</a:rPr>
                        <a:t>定位鍵</a:t>
                      </a: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zh-TW" sz="2400" b="0" kern="0" dirty="0">
                          <a:effectLst/>
                        </a:rPr>
                        <a:t>」，在純文字輸入軟體裡，按一次</a:t>
                      </a:r>
                      <a:r>
                        <a:rPr lang="en-US" sz="2400" b="0" kern="0" dirty="0">
                          <a:effectLst/>
                        </a:rPr>
                        <a:t> Tab </a:t>
                      </a:r>
                      <a:r>
                        <a:rPr lang="zh-TW" sz="2400" b="0" kern="0" dirty="0">
                          <a:effectLst/>
                        </a:rPr>
                        <a:t>鍵會輸入</a:t>
                      </a:r>
                      <a:r>
                        <a:rPr lang="en-US" sz="2400" b="0" kern="0" dirty="0">
                          <a:effectLst/>
                        </a:rPr>
                        <a:t> 4 </a:t>
                      </a:r>
                      <a:r>
                        <a:rPr lang="zh-TW" sz="2400" b="0" kern="0" dirty="0">
                          <a:effectLst/>
                        </a:rPr>
                        <a:t>個或</a:t>
                      </a:r>
                      <a:r>
                        <a:rPr lang="en-US" sz="2400" b="0" kern="0" dirty="0">
                          <a:effectLst/>
                        </a:rPr>
                        <a:t> 8 </a:t>
                      </a:r>
                      <a:r>
                        <a:rPr lang="zh-TW" sz="2400" b="0" kern="0" dirty="0">
                          <a:effectLst/>
                        </a:rPr>
                        <a:t>個空格。在排版軟體裡（如</a:t>
                      </a:r>
                      <a:r>
                        <a:rPr lang="en-US" sz="2400" b="0" kern="0" dirty="0">
                          <a:effectLst/>
                        </a:rPr>
                        <a:t> Word</a:t>
                      </a:r>
                      <a:r>
                        <a:rPr lang="zh-TW" sz="2400" b="0" kern="0" dirty="0">
                          <a:effectLst/>
                        </a:rPr>
                        <a:t>）則代表「跳到下一個定位點」的意思。</a:t>
                      </a:r>
                      <a:endParaRPr lang="zh-TW" sz="2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6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1123</TotalTime>
  <Words>1474</Words>
  <Application>Microsoft Office PowerPoint</Application>
  <PresentationFormat>寬螢幕</PresentationFormat>
  <Paragraphs>368</Paragraphs>
  <Slides>46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4" baseType="lpstr">
      <vt:lpstr>Adobe 繁黑體 Std B</vt:lpstr>
      <vt:lpstr>微軟正黑體</vt:lpstr>
      <vt:lpstr>新細明體</vt:lpstr>
      <vt:lpstr>標楷體</vt:lpstr>
      <vt:lpstr>Calibri</vt:lpstr>
      <vt:lpstr>Franklin Gothic Book</vt:lpstr>
      <vt:lpstr>Times New Roman</vt:lpstr>
      <vt:lpstr>Crop</vt:lpstr>
      <vt:lpstr>中英數輸入</vt:lpstr>
      <vt:lpstr>電腦打字基礎知識</vt:lpstr>
      <vt:lpstr>學習前的準備</vt:lpstr>
      <vt:lpstr>電腦鍵盤簡介</vt:lpstr>
      <vt:lpstr>鍵盤簡介（1-5）</vt:lpstr>
      <vt:lpstr>鍵盤簡介（6-8）</vt:lpstr>
      <vt:lpstr>鍵盤簡介（9-13）</vt:lpstr>
      <vt:lpstr>鍵盤簡介（14-17）</vt:lpstr>
      <vt:lpstr>鍵盤簡介（18-22）</vt:lpstr>
      <vt:lpstr>手指位置分配</vt:lpstr>
      <vt:lpstr>數字專區的指法 </vt:lpstr>
      <vt:lpstr>打字技能養成</vt:lpstr>
      <vt:lpstr>英文打字練習</vt:lpstr>
      <vt:lpstr>PowerPoint 簡報</vt:lpstr>
      <vt:lpstr>PowerPoint 簡報</vt:lpstr>
      <vt:lpstr>PowerPoint 簡報</vt:lpstr>
      <vt:lpstr>中文輸入法</vt:lpstr>
      <vt:lpstr>PowerPoint 簡報</vt:lpstr>
      <vt:lpstr>PowerPoint 簡報</vt:lpstr>
      <vt:lpstr>PowerPoint 簡報</vt:lpstr>
      <vt:lpstr>PowerPoint 簡報</vt:lpstr>
      <vt:lpstr>無蝦米輸入法</vt:lpstr>
      <vt:lpstr>PowerPoint 簡報</vt:lpstr>
      <vt:lpstr>字根（形）</vt:lpstr>
      <vt:lpstr>練習</vt:lpstr>
      <vt:lpstr>字根（音）</vt:lpstr>
      <vt:lpstr>PowerPoint 簡報</vt:lpstr>
      <vt:lpstr>字根（義）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規則說明</vt:lpstr>
      <vt:lpstr>規則說明</vt:lpstr>
      <vt:lpstr>PowerPoint 簡報</vt:lpstr>
      <vt:lpstr>規則說明</vt:lpstr>
      <vt:lpstr>規則說明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中英數輸入</dc:title>
  <dc:creator>user</dc:creator>
  <cp:lastModifiedBy>user</cp:lastModifiedBy>
  <cp:revision>36</cp:revision>
  <dcterms:created xsi:type="dcterms:W3CDTF">2020-09-03T02:31:44Z</dcterms:created>
  <dcterms:modified xsi:type="dcterms:W3CDTF">2021-12-16T07:59:35Z</dcterms:modified>
</cp:coreProperties>
</file>