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8" r:id="rId1"/>
  </p:sldMasterIdLst>
  <p:notesMasterIdLst>
    <p:notesMasterId r:id="rId10"/>
  </p:notesMasterIdLst>
  <p:sldIdLst>
    <p:sldId id="256" r:id="rId2"/>
    <p:sldId id="258" r:id="rId3"/>
    <p:sldId id="279" r:id="rId4"/>
    <p:sldId id="264" r:id="rId5"/>
    <p:sldId id="262" r:id="rId6"/>
    <p:sldId id="289" r:id="rId7"/>
    <p:sldId id="291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6220" autoAdjust="0"/>
  </p:normalViewPr>
  <p:slideViewPr>
    <p:cSldViewPr>
      <p:cViewPr varScale="1">
        <p:scale>
          <a:sx n="81" d="100"/>
          <a:sy n="81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08E3A984-97A7-4F03-AAB1-815589256542}" type="datetimeFigureOut">
              <a:rPr lang="zh-TW" altLang="en-US" smtClean="0"/>
              <a:pPr/>
              <a:t>2017/6/19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微軟正黑體" panose="020B0604030504040204" pitchFamily="34" charset="-120"/>
              </a:defRPr>
            </a:lvl1pPr>
          </a:lstStyle>
          <a:p>
            <a:fld id="{5782CF97-7A0E-452C-937D-261E7D0BF4F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90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微軟正黑體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電腦視覺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專家系統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問題解決和計畫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自然語言</a:t>
            </a:r>
            <a:r>
              <a:rPr lang="zh-TW" altLang="en-US" sz="1200" cap="none" spc="50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處理</a:t>
            </a:r>
            <a:endParaRPr lang="en-US" altLang="zh-TW" sz="1200" cap="none" spc="50" smtClean="0">
              <a:ln w="0"/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2CF97-7A0E-452C-937D-261E7D0BF4F6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1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I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" t="8602" r="5251"/>
          <a:stretch/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478487" y="5020326"/>
            <a:ext cx="4655297" cy="1128495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492411" y="3117409"/>
            <a:ext cx="6556064" cy="180223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6600" b="1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AI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712044">
            <a:off x="6768108" y="207507"/>
            <a:ext cx="1432740" cy="5160100"/>
          </a:xfrm>
        </p:spPr>
        <p:txBody>
          <a:bodyPr vert="eaVert" anchor="ctr">
            <a:noAutofit/>
          </a:bodyPr>
          <a:lstStyle>
            <a:lvl1pPr algn="r">
              <a:defRPr sz="44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ctr"/>
          <a:lstStyle>
            <a:lvl1pPr>
              <a:defRPr sz="3200"/>
            </a:lvl1pPr>
            <a:lvl2pPr>
              <a:defRPr sz="280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35248" y="5142131"/>
            <a:ext cx="3930375" cy="1132440"/>
          </a:xfrm>
        </p:spPr>
        <p:txBody>
          <a:bodyPr>
            <a:normAutofit/>
          </a:bodyPr>
          <a:lstStyle>
            <a:lvl1pPr marL="0" indent="0" algn="r">
              <a:lnSpc>
                <a:spcPct val="120000"/>
              </a:lnSpc>
              <a:buNone/>
              <a:defRPr sz="2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AI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51350" y="192501"/>
            <a:ext cx="1435608" cy="5143328"/>
          </a:xfrm>
        </p:spPr>
        <p:txBody>
          <a:bodyPr vert="eaVert" anchor="ctr">
            <a:noAutofit/>
          </a:bodyPr>
          <a:lstStyle>
            <a:lvl1pPr>
              <a:defRPr sz="44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>
            <a:normAutofit/>
          </a:bodyPr>
          <a:lstStyle>
            <a:lvl1pPr>
              <a:defRPr sz="3200" b="1"/>
            </a:lvl1pPr>
            <a:lvl2pPr>
              <a:defRPr sz="2800">
                <a:solidFill>
                  <a:schemeClr val="tx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I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51350" y="192501"/>
            <a:ext cx="1435608" cy="5143328"/>
          </a:xfrm>
        </p:spPr>
        <p:txBody>
          <a:bodyPr vert="eaVert" anchor="ctr">
            <a:noAutofit/>
          </a:bodyPr>
          <a:lstStyle>
            <a:lvl1pPr>
              <a:defRPr sz="44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6519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algn="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7" cstate="print">
            <a:lum bright="-38000"/>
          </a:blip>
          <a:stretch>
            <a:fillRect/>
          </a:stretch>
        </p:blipFill>
        <p:spPr>
          <a:xfrm>
            <a:off x="-14409" y="-46726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4368" y="6204835"/>
            <a:ext cx="693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A6B15068-3F7F-4C01-895E-1698A65EC8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None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+mn-cs"/>
        </a:defRPr>
      </a:lvl1pPr>
      <a:lvl2pPr marL="365760" indent="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None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+mn-cs"/>
        </a:defRPr>
      </a:lvl2pPr>
      <a:lvl3pPr marL="777240" indent="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None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+mn-cs"/>
        </a:defRPr>
      </a:lvl3pPr>
      <a:lvl4pPr marL="1097280" indent="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None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+mn-cs"/>
        </a:defRPr>
      </a:lvl4pPr>
      <a:lvl5pPr marL="1371600" indent="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None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Artificial Intelligence</a:t>
            </a: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7200" smtClean="0"/>
              <a:t>人工智慧時代的來臨</a:t>
            </a:r>
            <a:endParaRPr lang="zh-TW" altLang="en-US" sz="7200"/>
          </a:p>
        </p:txBody>
      </p:sp>
    </p:spTree>
    <p:extLst>
      <p:ext uri="{BB962C8B-B14F-4D97-AF65-F5344CB8AC3E}">
        <p14:creationId xmlns:p14="http://schemas.microsoft.com/office/powerpoint/2010/main" val="124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什麼是人工智慧</a:t>
            </a:r>
            <a:endParaRPr lang="zh-TW" altLang="en-US"/>
          </a:p>
        </p:txBody>
      </p:sp>
      <p:pic>
        <p:nvPicPr>
          <p:cNvPr id="10" name="內容版面配置區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1104045" y="998538"/>
            <a:ext cx="4824534" cy="3887787"/>
          </a:xfrm>
        </p:spPr>
      </p:pic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TW" altLang="zh-TW" smtClean="0"/>
              <a:t>由人工製造出來的系統所表現出來的智慧</a:t>
            </a:r>
            <a:r>
              <a:rPr lang="zh-TW" altLang="en-US" smtClean="0"/>
              <a:t>使機器智能化</a:t>
            </a:r>
          </a:p>
          <a:p>
            <a:endParaRPr lang="zh-TW" altLang="en-US" smtClean="0"/>
          </a:p>
          <a:p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1781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 smtClean="0"/>
              <a:t>人工智慧的核心架構</a:t>
            </a:r>
            <a:endParaRPr lang="zh-TW" altLang="en-US"/>
          </a:p>
        </p:txBody>
      </p:sp>
      <p:grpSp>
        <p:nvGrpSpPr>
          <p:cNvPr id="3" name="群組 2"/>
          <p:cNvGrpSpPr/>
          <p:nvPr/>
        </p:nvGrpSpPr>
        <p:grpSpPr>
          <a:xfrm>
            <a:off x="1086650" y="922392"/>
            <a:ext cx="4571999" cy="4572000"/>
            <a:chOff x="1086650" y="922392"/>
            <a:chExt cx="4571999" cy="4572000"/>
          </a:xfrm>
        </p:grpSpPr>
        <p:grpSp>
          <p:nvGrpSpPr>
            <p:cNvPr id="33" name="群組 32"/>
            <p:cNvGrpSpPr/>
            <p:nvPr/>
          </p:nvGrpSpPr>
          <p:grpSpPr>
            <a:xfrm rot="2700000">
              <a:off x="1086650" y="922392"/>
              <a:ext cx="4572000" cy="4571999"/>
              <a:chOff x="3050932" y="376312"/>
              <a:chExt cx="5849344" cy="5849343"/>
            </a:xfrm>
          </p:grpSpPr>
          <p:sp>
            <p:nvSpPr>
              <p:cNvPr id="38" name="手繪多邊形 37"/>
              <p:cNvSpPr/>
              <p:nvPr/>
            </p:nvSpPr>
            <p:spPr>
              <a:xfrm>
                <a:off x="3050932" y="376312"/>
                <a:ext cx="2858652" cy="2858652"/>
              </a:xfrm>
              <a:custGeom>
                <a:avLst/>
                <a:gdLst>
                  <a:gd name="connsiteX0" fmla="*/ 0 w 2858652"/>
                  <a:gd name="connsiteY0" fmla="*/ 2858652 h 2858652"/>
                  <a:gd name="connsiteX1" fmla="*/ 2858652 w 2858652"/>
                  <a:gd name="connsiteY1" fmla="*/ 0 h 2858652"/>
                  <a:gd name="connsiteX2" fmla="*/ 2858652 w 2858652"/>
                  <a:gd name="connsiteY2" fmla="*/ 2858652 h 2858652"/>
                  <a:gd name="connsiteX3" fmla="*/ 0 w 2858652"/>
                  <a:gd name="connsiteY3" fmla="*/ 2858652 h 2858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652" h="2858652">
                    <a:moveTo>
                      <a:pt x="0" y="2858652"/>
                    </a:moveTo>
                    <a:cubicBezTo>
                      <a:pt x="0" y="1279862"/>
                      <a:pt x="1279862" y="0"/>
                      <a:pt x="2858652" y="0"/>
                    </a:cubicBezTo>
                    <a:lnTo>
                      <a:pt x="2858652" y="2858652"/>
                    </a:lnTo>
                    <a:lnTo>
                      <a:pt x="0" y="2858652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99560" tIns="1299560" rIns="462280" bIns="462280" numCol="1" spcCol="1270" anchor="ctr" anchorCtr="0">
                <a:noAutofit/>
              </a:bodyPr>
              <a:lstStyle>
                <a:defPPr>
                  <a:defRPr lang="zh-TW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6500" kern="1200" smtClean="0">
                    <a:latin typeface="Arial" panose="020B0604020202020204" pitchFamily="34" charset="0"/>
                  </a:rPr>
                  <a:t> </a:t>
                </a:r>
                <a:endParaRPr lang="zh-TW" altLang="en-US" sz="6500" kern="1200">
                  <a:latin typeface="Arial" panose="020B0604020202020204" pitchFamily="34" charset="0"/>
                </a:endParaRPr>
              </a:p>
            </p:txBody>
          </p:sp>
          <p:sp>
            <p:nvSpPr>
              <p:cNvPr id="39" name="手繪多邊形 38"/>
              <p:cNvSpPr/>
              <p:nvPr/>
            </p:nvSpPr>
            <p:spPr>
              <a:xfrm>
                <a:off x="6041623" y="376312"/>
                <a:ext cx="2858653" cy="2858652"/>
              </a:xfrm>
              <a:custGeom>
                <a:avLst/>
                <a:gdLst>
                  <a:gd name="connsiteX0" fmla="*/ 0 w 2858652"/>
                  <a:gd name="connsiteY0" fmla="*/ 2858652 h 2858652"/>
                  <a:gd name="connsiteX1" fmla="*/ 2858652 w 2858652"/>
                  <a:gd name="connsiteY1" fmla="*/ 0 h 2858652"/>
                  <a:gd name="connsiteX2" fmla="*/ 2858652 w 2858652"/>
                  <a:gd name="connsiteY2" fmla="*/ 2858652 h 2858652"/>
                  <a:gd name="connsiteX3" fmla="*/ 0 w 2858652"/>
                  <a:gd name="connsiteY3" fmla="*/ 2858652 h 2858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652" h="2858652">
                    <a:moveTo>
                      <a:pt x="0" y="0"/>
                    </a:moveTo>
                    <a:cubicBezTo>
                      <a:pt x="1578790" y="0"/>
                      <a:pt x="2858652" y="1279862"/>
                      <a:pt x="2858652" y="2858652"/>
                    </a:cubicBezTo>
                    <a:lnTo>
                      <a:pt x="0" y="28586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62280" tIns="1299560" rIns="1299561" bIns="462280" numCol="1" spcCol="1270" anchor="ctr" anchorCtr="0">
                <a:noAutofit/>
              </a:bodyPr>
              <a:lstStyle>
                <a:defPPr>
                  <a:defRPr lang="zh-TW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6500" kern="1200" smtClean="0">
                    <a:latin typeface="Arial" panose="020B0604020202020204" pitchFamily="34" charset="0"/>
                  </a:rPr>
                  <a:t> </a:t>
                </a:r>
                <a:endParaRPr lang="zh-TW" altLang="en-US" sz="6500" kern="1200">
                  <a:latin typeface="Arial" panose="020B0604020202020204" pitchFamily="34" charset="0"/>
                </a:endParaRPr>
              </a:p>
            </p:txBody>
          </p:sp>
          <p:sp>
            <p:nvSpPr>
              <p:cNvPr id="40" name="手繪多邊形 39"/>
              <p:cNvSpPr/>
              <p:nvPr/>
            </p:nvSpPr>
            <p:spPr>
              <a:xfrm rot="21600000">
                <a:off x="6041623" y="3367002"/>
                <a:ext cx="2858653" cy="2858653"/>
              </a:xfrm>
              <a:custGeom>
                <a:avLst/>
                <a:gdLst>
                  <a:gd name="connsiteX0" fmla="*/ 0 w 2858652"/>
                  <a:gd name="connsiteY0" fmla="*/ 2858652 h 2858652"/>
                  <a:gd name="connsiteX1" fmla="*/ 2858652 w 2858652"/>
                  <a:gd name="connsiteY1" fmla="*/ 0 h 2858652"/>
                  <a:gd name="connsiteX2" fmla="*/ 2858652 w 2858652"/>
                  <a:gd name="connsiteY2" fmla="*/ 2858652 h 2858652"/>
                  <a:gd name="connsiteX3" fmla="*/ 0 w 2858652"/>
                  <a:gd name="connsiteY3" fmla="*/ 2858652 h 2858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652" h="2858652">
                    <a:moveTo>
                      <a:pt x="2858652" y="0"/>
                    </a:moveTo>
                    <a:cubicBezTo>
                      <a:pt x="2858652" y="1578790"/>
                      <a:pt x="1578790" y="2858652"/>
                      <a:pt x="0" y="2858652"/>
                    </a:cubicBezTo>
                    <a:lnTo>
                      <a:pt x="0" y="0"/>
                    </a:lnTo>
                    <a:lnTo>
                      <a:pt x="2858652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62280" tIns="462281" rIns="1299561" bIns="1299560" numCol="1" spcCol="1270" anchor="ctr" anchorCtr="0">
                <a:noAutofit/>
              </a:bodyPr>
              <a:lstStyle>
                <a:defPPr>
                  <a:defRPr lang="zh-TW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6500" kern="1200" smtClean="0">
                    <a:latin typeface="Arial" panose="020B0604020202020204" pitchFamily="34" charset="0"/>
                  </a:rPr>
                  <a:t> </a:t>
                </a:r>
                <a:endParaRPr lang="zh-TW" altLang="en-US" sz="6500" kern="1200">
                  <a:latin typeface="Arial" panose="020B0604020202020204" pitchFamily="34" charset="0"/>
                </a:endParaRPr>
              </a:p>
            </p:txBody>
          </p:sp>
          <p:sp>
            <p:nvSpPr>
              <p:cNvPr id="47" name="手繪多邊形 46"/>
              <p:cNvSpPr/>
              <p:nvPr/>
            </p:nvSpPr>
            <p:spPr>
              <a:xfrm rot="21600000">
                <a:off x="3050932" y="3367003"/>
                <a:ext cx="2858652" cy="2858652"/>
              </a:xfrm>
              <a:custGeom>
                <a:avLst/>
                <a:gdLst>
                  <a:gd name="connsiteX0" fmla="*/ 0 w 2858652"/>
                  <a:gd name="connsiteY0" fmla="*/ 2858652 h 2858652"/>
                  <a:gd name="connsiteX1" fmla="*/ 2858652 w 2858652"/>
                  <a:gd name="connsiteY1" fmla="*/ 0 h 2858652"/>
                  <a:gd name="connsiteX2" fmla="*/ 2858652 w 2858652"/>
                  <a:gd name="connsiteY2" fmla="*/ 2858652 h 2858652"/>
                  <a:gd name="connsiteX3" fmla="*/ 0 w 2858652"/>
                  <a:gd name="connsiteY3" fmla="*/ 2858652 h 2858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652" h="2858652">
                    <a:moveTo>
                      <a:pt x="2858652" y="2858652"/>
                    </a:moveTo>
                    <a:cubicBezTo>
                      <a:pt x="1279862" y="2858652"/>
                      <a:pt x="0" y="1578790"/>
                      <a:pt x="0" y="0"/>
                    </a:cubicBezTo>
                    <a:lnTo>
                      <a:pt x="2858652" y="0"/>
                    </a:lnTo>
                    <a:lnTo>
                      <a:pt x="2858652" y="28586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99560" tIns="462280" rIns="462280" bIns="1299560" numCol="1" spcCol="1270" anchor="ctr" anchorCtr="0">
                <a:noAutofit/>
              </a:bodyPr>
              <a:lstStyle>
                <a:defPPr>
                  <a:defRPr lang="zh-TW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TW" altLang="en-US" sz="6500" kern="1200" smtClean="0">
                    <a:latin typeface="Arial" panose="020B0604020202020204" pitchFamily="34" charset="0"/>
                  </a:rPr>
                  <a:t> </a:t>
                </a:r>
                <a:endParaRPr lang="zh-TW" altLang="en-US" sz="6500" kern="1200">
                  <a:latin typeface="Arial" panose="020B0604020202020204" pitchFamily="34" charset="0"/>
                </a:endParaRPr>
              </a:p>
            </p:txBody>
          </p:sp>
          <p:sp>
            <p:nvSpPr>
              <p:cNvPr id="48" name="圓形箭號 47"/>
              <p:cNvSpPr/>
              <p:nvPr/>
            </p:nvSpPr>
            <p:spPr>
              <a:xfrm>
                <a:off x="5482106" y="2706806"/>
                <a:ext cx="986994" cy="858255"/>
              </a:xfrm>
              <a:prstGeom prst="circularArrow">
                <a:avLst/>
              </a:prstGeom>
              <a:no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TW" altLang="en-US">
                  <a:latin typeface="Arial" panose="020B0604020202020204" pitchFamily="34" charset="0"/>
                </a:endParaRPr>
              </a:p>
            </p:txBody>
          </p:sp>
          <p:sp>
            <p:nvSpPr>
              <p:cNvPr id="51" name="圓形箭號 50"/>
              <p:cNvSpPr/>
              <p:nvPr/>
            </p:nvSpPr>
            <p:spPr>
              <a:xfrm rot="10800000">
                <a:off x="5482106" y="3036905"/>
                <a:ext cx="986994" cy="858255"/>
              </a:xfrm>
              <a:prstGeom prst="circularArrow">
                <a:avLst/>
              </a:prstGeom>
              <a:noFill/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TW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 rot="1888023">
              <a:off x="1416243" y="1209347"/>
              <a:ext cx="3908131" cy="3908131"/>
            </a:xfrm>
            <a:prstGeom prst="rect">
              <a:avLst/>
            </a:prstGeom>
            <a:noFill/>
          </p:spPr>
          <p:txBody>
            <a:bodyPr spcFirstLastPara="1" wrap="none" lIns="91440" tIns="45720" rIns="91440" bIns="45720" numCol="1">
              <a:prstTxWarp prst="textCircle">
                <a:avLst>
                  <a:gd name="adj" fmla="val 10972592"/>
                </a:avLst>
              </a:prstTxWarp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>
              <a:defPPr>
                <a:defRPr lang="zh-TW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TW" altLang="en-US" sz="3200" b="1" smtClean="0">
                  <a:ln w="50800"/>
                  <a:solidFill>
                    <a:schemeClr val="bg1">
                      <a:shade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　　       電腦視覺　　　         專家系統　　       問題解決和計畫 　     自然語言處理 </a:t>
              </a:r>
              <a:endParaRPr lang="zh-TW" altLang="en-US" sz="3200" b="1">
                <a:ln w="50800"/>
                <a:solidFill>
                  <a:schemeClr val="bg1">
                    <a:shade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4" t="8947" r="8441" b="6601"/>
          <a:stretch/>
        </p:blipFill>
        <p:spPr bwMode="auto">
          <a:xfrm>
            <a:off x="1662053" y="1498391"/>
            <a:ext cx="3421195" cy="34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圖片 3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44"/>
          <a:stretch/>
        </p:blipFill>
        <p:spPr>
          <a:xfrm>
            <a:off x="2778615" y="2520727"/>
            <a:ext cx="1188072" cy="1188072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1824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3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 smtClean="0"/>
              <a:t>人工智慧研究的趨勢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大規模機器學習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深度學習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強化學習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機器人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自然語言處理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協同系統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眾包和人類計算</a:t>
            </a:r>
          </a:p>
          <a:p>
            <a:pPr marL="457200" lvl="0" indent="-457200">
              <a:buSzPct val="100000"/>
              <a:buBlip>
                <a:blip r:embed="rId2"/>
              </a:buBlip>
            </a:pPr>
            <a:r>
              <a:rPr lang="zh-TW" altLang="en-US" smtClean="0"/>
              <a:t>神經形態計算</a:t>
            </a:r>
          </a:p>
          <a:p>
            <a:pPr lvl="0"/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34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/>
              <a:t>人工智慧發展</a:t>
            </a:r>
            <a:r>
              <a:rPr lang="zh-TW" altLang="en-US" smtClean="0"/>
              <a:t>的大事</a:t>
            </a:r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Autofit/>
          </a:bodyPr>
          <a:lstStyle/>
          <a:p>
            <a:pPr marL="864000" indent="-864000"/>
            <a:r>
              <a:rPr lang="en-US" altLang="zh-TW" sz="1800" smtClean="0"/>
              <a:t>1943</a:t>
            </a:r>
            <a:r>
              <a:rPr lang="zh-TW" altLang="en-US" sz="1800" smtClean="0"/>
              <a:t>年  形式神經元的數學模型被提出，開創類神經網路研究時代。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1950</a:t>
            </a:r>
            <a:r>
              <a:rPr lang="zh-TW" altLang="en-US" sz="1800" smtClean="0"/>
              <a:t>年  艾</a:t>
            </a:r>
            <a:r>
              <a:rPr lang="zh-TW" altLang="en-US" sz="1800" smtClean="0"/>
              <a:t>倫</a:t>
            </a:r>
            <a:r>
              <a:rPr lang="zh-TW" altLang="en-US" sz="1800">
                <a:sym typeface="Wingdings"/>
              </a:rPr>
              <a:t></a:t>
            </a:r>
            <a:r>
              <a:rPr lang="zh-TW" altLang="en-US" sz="1800" smtClean="0"/>
              <a:t>圖</a:t>
            </a:r>
            <a:r>
              <a:rPr lang="zh-TW" altLang="en-US" sz="1800" smtClean="0"/>
              <a:t>靈在論文中預言人工智慧機器的可能，並設計圖靈測試。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1956</a:t>
            </a:r>
            <a:r>
              <a:rPr lang="zh-TW" altLang="en-US" sz="1800" smtClean="0"/>
              <a:t>年  </a:t>
            </a:r>
            <a:r>
              <a:rPr lang="zh-TW" altLang="en-US" sz="1800" smtClean="0"/>
              <a:t>約翰</a:t>
            </a:r>
            <a:r>
              <a:rPr lang="zh-TW" altLang="en-US" sz="1800">
                <a:sym typeface="Wingdings"/>
              </a:rPr>
              <a:t></a:t>
            </a:r>
            <a:r>
              <a:rPr lang="zh-TW" altLang="en-US" sz="1800" smtClean="0"/>
              <a:t>麥</a:t>
            </a:r>
            <a:r>
              <a:rPr lang="zh-TW" altLang="en-US" sz="1800" smtClean="0"/>
              <a:t>卡錫在達特茅斯研討會首次提出人工智慧一詞。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1959</a:t>
            </a:r>
            <a:r>
              <a:rPr lang="zh-TW" altLang="en-US" sz="1800" smtClean="0"/>
              <a:t>年  麥卡錫、閔斯基在麻省理工學院創立第一個人工智慧實驗室，開啟人工智慧計畫。亞</a:t>
            </a:r>
            <a:r>
              <a:rPr lang="zh-TW" altLang="en-US" sz="1800" smtClean="0"/>
              <a:t>瑟</a:t>
            </a:r>
            <a:r>
              <a:rPr lang="zh-TW" altLang="en-US" sz="1800">
                <a:sym typeface="Wingdings"/>
              </a:rPr>
              <a:t></a:t>
            </a:r>
            <a:r>
              <a:rPr lang="zh-TW" altLang="en-US" sz="1800" smtClean="0"/>
              <a:t>塞</a:t>
            </a:r>
            <a:r>
              <a:rPr lang="zh-TW" altLang="en-US" sz="1800" smtClean="0"/>
              <a:t>繆爾設計出全球第一個自動學習的西洋跳棋系統，機器學習和遊戲</a:t>
            </a:r>
            <a:r>
              <a:rPr lang="en-US" altLang="zh-TW" sz="1800" smtClean="0"/>
              <a:t>AI</a:t>
            </a:r>
            <a:r>
              <a:rPr lang="zh-TW" altLang="en-US" sz="1800" smtClean="0"/>
              <a:t>開始發展。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1980</a:t>
            </a:r>
            <a:r>
              <a:rPr lang="zh-TW" altLang="en-US" sz="1800" smtClean="0"/>
              <a:t>年  專家系統</a:t>
            </a:r>
            <a:r>
              <a:rPr lang="en-US" altLang="zh-TW" sz="1800" smtClean="0"/>
              <a:t>R1</a:t>
            </a:r>
            <a:r>
              <a:rPr lang="zh-TW" altLang="en-US" sz="1800" smtClean="0"/>
              <a:t>（</a:t>
            </a:r>
            <a:r>
              <a:rPr lang="en-US" altLang="zh-TW" sz="1800" smtClean="0"/>
              <a:t>XCON</a:t>
            </a:r>
            <a:r>
              <a:rPr lang="zh-TW" altLang="en-US" sz="1800" smtClean="0"/>
              <a:t>）出現，全球公司開始研發專家系統。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1986</a:t>
            </a:r>
            <a:r>
              <a:rPr lang="zh-TW" altLang="en-US" sz="1800" smtClean="0"/>
              <a:t>年  </a:t>
            </a:r>
            <a:r>
              <a:rPr lang="zh-TW" altLang="en-US" sz="1800" smtClean="0"/>
              <a:t>大衛</a:t>
            </a:r>
            <a:r>
              <a:rPr lang="zh-TW" altLang="en-US" sz="1800">
                <a:sym typeface="Wingdings"/>
              </a:rPr>
              <a:t></a:t>
            </a:r>
            <a:r>
              <a:rPr lang="zh-TW" altLang="en-US" sz="1800" smtClean="0"/>
              <a:t>魯</a:t>
            </a:r>
            <a:r>
              <a:rPr lang="zh-TW" altLang="en-US" sz="1800" smtClean="0"/>
              <a:t>姆哈特等人發明倒傳導網路，類神經網路研究沉寂多時再度活躍</a:t>
            </a:r>
            <a:r>
              <a:rPr lang="zh-TW" altLang="en-US" sz="1800" smtClean="0"/>
              <a:t>。</a:t>
            </a:r>
          </a:p>
          <a:p>
            <a:pPr marL="864000" indent="-864000"/>
            <a:r>
              <a:rPr lang="en-US" altLang="zh-TW" sz="1800" smtClean="0"/>
              <a:t>1997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IBM</a:t>
            </a:r>
            <a:r>
              <a:rPr lang="zh-TW" altLang="en-US" sz="1800" smtClean="0"/>
              <a:t>超級電腦深藍打敗全球西洋棋冠軍蓋瑞</a:t>
            </a:r>
            <a:r>
              <a:rPr lang="zh-TW" altLang="en-US" sz="1800">
                <a:sym typeface="Wingdings"/>
              </a:rPr>
              <a:t></a:t>
            </a:r>
            <a:r>
              <a:rPr lang="zh-TW" altLang="en-US" sz="1800" smtClean="0"/>
              <a:t>卡斯帕洛夫。</a:t>
            </a:r>
            <a:endParaRPr lang="zh-TW" altLang="en-US" sz="180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84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/>
              <a:t>人工智慧發展</a:t>
            </a:r>
            <a:r>
              <a:rPr lang="zh-TW" altLang="en-US" smtClean="0"/>
              <a:t>的大事</a:t>
            </a:r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Autofit/>
          </a:bodyPr>
          <a:lstStyle/>
          <a:p>
            <a:pPr marL="864000" indent="-864000"/>
            <a:r>
              <a:rPr lang="en-US" altLang="zh-TW" sz="1800" smtClean="0"/>
              <a:t>2005</a:t>
            </a:r>
            <a:r>
              <a:rPr lang="zh-TW" altLang="en-US" sz="1800" smtClean="0"/>
              <a:t>年  史丹佛大學開發出自動行駛機器人，贏得</a:t>
            </a:r>
            <a:r>
              <a:rPr lang="en-US" altLang="zh-TW" sz="1800" smtClean="0"/>
              <a:t>DARPA</a:t>
            </a:r>
            <a:r>
              <a:rPr lang="zh-TW" altLang="en-US" sz="1800" smtClean="0"/>
              <a:t>挑戰大賽頭獎。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2007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Siri</a:t>
            </a:r>
            <a:r>
              <a:rPr lang="zh-TW" altLang="en-US" sz="1800" smtClean="0"/>
              <a:t>用自然語言處理技術開發</a:t>
            </a:r>
            <a:r>
              <a:rPr lang="en-US" altLang="zh-TW" sz="1800" smtClean="0"/>
              <a:t>iOS</a:t>
            </a:r>
            <a:r>
              <a:rPr lang="zh-TW" altLang="en-US" sz="1800" smtClean="0"/>
              <a:t>人工智慧助理軟體，</a:t>
            </a:r>
            <a:r>
              <a:rPr lang="en-US" altLang="zh-TW" sz="1800" smtClean="0"/>
              <a:t>2010</a:t>
            </a:r>
            <a:r>
              <a:rPr lang="zh-TW" altLang="en-US" sz="1800" smtClean="0"/>
              <a:t>年被蘋果收購。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2010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Google</a:t>
            </a:r>
            <a:r>
              <a:rPr lang="zh-TW" altLang="en-US" sz="1800" smtClean="0"/>
              <a:t>實驗室</a:t>
            </a:r>
            <a:r>
              <a:rPr lang="en-US" altLang="zh-TW" sz="1800" smtClean="0"/>
              <a:t>Google X</a:t>
            </a:r>
            <a:r>
              <a:rPr lang="zh-TW" altLang="en-US" sz="1800" smtClean="0"/>
              <a:t>發表自動駕駛車專案。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2011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IBM</a:t>
            </a:r>
            <a:r>
              <a:rPr lang="zh-TW" altLang="en-US" sz="1800" smtClean="0"/>
              <a:t>超級電腦華生在益智搶答競賽中打敗節目史上最強冠軍。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2012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Google Brain</a:t>
            </a:r>
            <a:r>
              <a:rPr lang="zh-TW" altLang="en-US" sz="1800" smtClean="0"/>
              <a:t>成立，用</a:t>
            </a:r>
            <a:r>
              <a:rPr lang="en-US" altLang="zh-TW" sz="1800" smtClean="0"/>
              <a:t>YouTube</a:t>
            </a:r>
            <a:r>
              <a:rPr lang="zh-TW" altLang="en-US" sz="1800" smtClean="0"/>
              <a:t>的</a:t>
            </a:r>
            <a:r>
              <a:rPr lang="en-US" altLang="zh-TW" sz="1800" smtClean="0"/>
              <a:t>1</a:t>
            </a:r>
            <a:r>
              <a:rPr lang="zh-TW" altLang="en-US" sz="1800" smtClean="0"/>
              <a:t>千萬張相片自動學習辨識貓臉。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2015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MIT</a:t>
            </a:r>
            <a:r>
              <a:rPr lang="zh-TW" altLang="en-US" sz="1800" smtClean="0"/>
              <a:t>、紐約大學及多倫多大學開發出貝葉斯程式學習</a:t>
            </a:r>
            <a:r>
              <a:rPr lang="en-US" altLang="zh-TW" sz="1800" smtClean="0"/>
              <a:t>BPL</a:t>
            </a:r>
            <a:r>
              <a:rPr lang="zh-TW" altLang="en-US" sz="1800" smtClean="0"/>
              <a:t>，讓電腦終於能舉一反三。</a:t>
            </a:r>
            <a:endParaRPr lang="en-US" altLang="zh-TW" sz="1800" smtClean="0"/>
          </a:p>
          <a:p>
            <a:pPr marL="864000" indent="-864000"/>
            <a:r>
              <a:rPr lang="en-US" altLang="zh-TW" sz="1800" smtClean="0"/>
              <a:t>2016</a:t>
            </a:r>
            <a:r>
              <a:rPr lang="zh-TW" altLang="en-US" sz="1800" smtClean="0"/>
              <a:t>年  </a:t>
            </a:r>
            <a:r>
              <a:rPr lang="en-US" altLang="zh-TW" sz="1800" smtClean="0"/>
              <a:t>Google</a:t>
            </a:r>
            <a:r>
              <a:rPr lang="zh-TW" altLang="en-US" sz="1800" smtClean="0"/>
              <a:t>子公司</a:t>
            </a:r>
            <a:r>
              <a:rPr lang="en-US" altLang="zh-TW" sz="1800" smtClean="0"/>
              <a:t>DeepMind</a:t>
            </a:r>
            <a:r>
              <a:rPr lang="zh-TW" altLang="en-US" sz="1800" smtClean="0"/>
              <a:t>的</a:t>
            </a:r>
            <a:r>
              <a:rPr lang="en-US" altLang="zh-TW" sz="1800" smtClean="0"/>
              <a:t>AlphaGo</a:t>
            </a:r>
            <a:r>
              <a:rPr lang="zh-TW" altLang="en-US" sz="1800" smtClean="0"/>
              <a:t>系統用深度學習打敗歐洲圍棋冠軍</a:t>
            </a:r>
            <a:r>
              <a:rPr lang="zh-TW" altLang="en-US" sz="1800" smtClean="0"/>
              <a:t>。</a:t>
            </a:r>
            <a:endParaRPr lang="zh-TW" altLang="en-US" sz="1800" smtClean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84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 smtClean="0"/>
              <a:t>人工智慧發展的</a:t>
            </a:r>
            <a:r>
              <a:rPr lang="en-US" altLang="zh-TW" smtClean="0"/>
              <a:t/>
            </a:r>
            <a:br>
              <a:rPr lang="en-US" altLang="zh-TW" smtClean="0"/>
            </a:br>
            <a:r>
              <a:rPr lang="zh-TW" altLang="en-US" smtClean="0"/>
              <a:t>重要領域</a:t>
            </a:r>
            <a:endParaRPr lang="zh-TW" altLang="en-US"/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70000" lnSpcReduction="20000"/>
          </a:bodyPr>
          <a:lstStyle/>
          <a:p>
            <a:pPr marL="358775" indent="-358775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專家系統	Expert System 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自然語言處理	Natural Language 	Understanding 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電腦視覺	Computer Vision 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語音辨識	Speech</a:t>
            </a:r>
            <a:r>
              <a:rPr lang="zh-TW" altLang="en-US" smtClean="0"/>
              <a:t> </a:t>
            </a:r>
            <a:r>
              <a:rPr lang="en-US" altLang="zh-TW" smtClean="0"/>
              <a:t>	</a:t>
            </a:r>
            <a:r>
              <a:rPr lang="en-US" altLang="zh-TW" smtClean="0"/>
              <a:t>Understanding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機器人應用	Robotic Application 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類神經網路	Artificial Neural 	Network </a:t>
            </a:r>
          </a:p>
          <a:p>
            <a:pPr marL="360000" indent="-360000">
              <a:lnSpc>
                <a:spcPct val="12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AutoNum type="circleNumWdWhitePlain"/>
              <a:tabLst>
                <a:tab pos="2340000" algn="l"/>
              </a:tabLst>
            </a:pPr>
            <a:r>
              <a:rPr lang="en-US" altLang="zh-TW" smtClean="0"/>
              <a:t>智慧型代理人	Intelligent Agent</a:t>
            </a:r>
            <a:endParaRPr lang="zh-TW" altLang="en-US" smtClean="0"/>
          </a:p>
          <a:p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899592" y="908720"/>
            <a:ext cx="4657725" cy="5076825"/>
          </a:xfrm>
          <a:prstGeom prst="rect">
            <a:avLst/>
          </a:prstGeom>
        </p:spPr>
        <p:txBody>
          <a:bodyPr/>
          <a:lstStyle/>
          <a:p>
            <a:pPr>
              <a:buChar char="•"/>
            </a:pPr>
            <a:endParaRPr lang="zh-TW" altLang="en-US" sz="16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57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TW" altLang="en-US"/>
              <a:t>人工智慧</a:t>
            </a:r>
            <a:r>
              <a:rPr lang="zh-TW" altLang="en-US" smtClean="0"/>
              <a:t>應用的產品</a:t>
            </a:r>
            <a:endParaRPr lang="zh-TW" altLang="en-US"/>
          </a:p>
        </p:txBody>
      </p:sp>
      <p:grpSp>
        <p:nvGrpSpPr>
          <p:cNvPr id="47" name="群組 46"/>
          <p:cNvGrpSpPr/>
          <p:nvPr/>
        </p:nvGrpSpPr>
        <p:grpSpPr>
          <a:xfrm rot="20715267">
            <a:off x="1146970" y="976019"/>
            <a:ext cx="4809522" cy="5079924"/>
            <a:chOff x="1290145" y="1046200"/>
            <a:chExt cx="4809522" cy="5079924"/>
          </a:xfrm>
        </p:grpSpPr>
        <p:sp>
          <p:nvSpPr>
            <p:cNvPr id="48" name="圓角矩形 47"/>
            <p:cNvSpPr/>
            <p:nvPr/>
          </p:nvSpPr>
          <p:spPr>
            <a:xfrm>
              <a:off x="1290145" y="1046200"/>
              <a:ext cx="1502936" cy="1035523"/>
            </a:xfrm>
            <a:prstGeom prst="roundRect">
              <a:avLst/>
            </a:prstGeom>
            <a:blipFill rotWithShape="1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手繪多邊形 48"/>
            <p:cNvSpPr/>
            <p:nvPr/>
          </p:nvSpPr>
          <p:spPr>
            <a:xfrm>
              <a:off x="1290145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智慧手機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" name="圓角矩形 49"/>
            <p:cNvSpPr/>
            <p:nvPr/>
          </p:nvSpPr>
          <p:spPr>
            <a:xfrm>
              <a:off x="2943438" y="1046200"/>
              <a:ext cx="1502936" cy="1035523"/>
            </a:xfrm>
            <a:prstGeom prst="round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手繪多邊形 50"/>
            <p:cNvSpPr/>
            <p:nvPr/>
          </p:nvSpPr>
          <p:spPr>
            <a:xfrm>
              <a:off x="2943438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智慧家電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2" name="圓角矩形 51"/>
            <p:cNvSpPr/>
            <p:nvPr/>
          </p:nvSpPr>
          <p:spPr>
            <a:xfrm>
              <a:off x="4596731" y="1046200"/>
              <a:ext cx="1502936" cy="1035523"/>
            </a:xfrm>
            <a:prstGeom prst="round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手繪多邊形 52"/>
            <p:cNvSpPr/>
            <p:nvPr/>
          </p:nvSpPr>
          <p:spPr>
            <a:xfrm>
              <a:off x="4596731" y="2081723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機器人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4" name="圓角矩形 53"/>
            <p:cNvSpPr/>
            <p:nvPr/>
          </p:nvSpPr>
          <p:spPr>
            <a:xfrm>
              <a:off x="1290145" y="2789606"/>
              <a:ext cx="1502936" cy="1035523"/>
            </a:xfrm>
            <a:prstGeom prst="round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5" name="手繪多邊形 54"/>
            <p:cNvSpPr/>
            <p:nvPr/>
          </p:nvSpPr>
          <p:spPr>
            <a:xfrm>
              <a:off x="1290145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自動駕駛車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6" name="圓角矩形 55"/>
            <p:cNvSpPr/>
            <p:nvPr/>
          </p:nvSpPr>
          <p:spPr>
            <a:xfrm>
              <a:off x="2943438" y="2789606"/>
              <a:ext cx="1502936" cy="1035523"/>
            </a:xfrm>
            <a:prstGeom prst="roundRect">
              <a:avLst/>
            </a:prstGeom>
            <a:blipFill rotWithShape="1">
              <a:blip r:embed="rId6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手繪多邊形 56"/>
            <p:cNvSpPr/>
            <p:nvPr/>
          </p:nvSpPr>
          <p:spPr>
            <a:xfrm>
              <a:off x="2943438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無人機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8" name="圓角矩形 57"/>
            <p:cNvSpPr/>
            <p:nvPr/>
          </p:nvSpPr>
          <p:spPr>
            <a:xfrm>
              <a:off x="4596731" y="2789606"/>
              <a:ext cx="1502936" cy="1035523"/>
            </a:xfrm>
            <a:prstGeom prst="roundRect">
              <a:avLst/>
            </a:prstGeom>
            <a:blipFill rotWithShape="1">
              <a:blip r:embed="rId7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手繪多邊形 58"/>
            <p:cNvSpPr/>
            <p:nvPr/>
          </p:nvSpPr>
          <p:spPr>
            <a:xfrm>
              <a:off x="4596731" y="3825129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穿戴裝置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0" name="圓角矩形 59"/>
            <p:cNvSpPr/>
            <p:nvPr/>
          </p:nvSpPr>
          <p:spPr>
            <a:xfrm>
              <a:off x="2943438" y="4533012"/>
              <a:ext cx="1502936" cy="1035523"/>
            </a:xfrm>
            <a:prstGeom prst="roundRect">
              <a:avLst/>
            </a:prstGeom>
            <a:blipFill rotWithShape="1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手繪多邊形 60"/>
            <p:cNvSpPr/>
            <p:nvPr/>
          </p:nvSpPr>
          <p:spPr>
            <a:xfrm>
              <a:off x="2943438" y="5568535"/>
              <a:ext cx="1502936" cy="557589"/>
            </a:xfrm>
            <a:custGeom>
              <a:avLst/>
              <a:gdLst>
                <a:gd name="connsiteX0" fmla="*/ 0 w 1502936"/>
                <a:gd name="connsiteY0" fmla="*/ 0 h 557589"/>
                <a:gd name="connsiteX1" fmla="*/ 1502936 w 1502936"/>
                <a:gd name="connsiteY1" fmla="*/ 0 h 557589"/>
                <a:gd name="connsiteX2" fmla="*/ 1502936 w 1502936"/>
                <a:gd name="connsiteY2" fmla="*/ 557589 h 557589"/>
                <a:gd name="connsiteX3" fmla="*/ 0 w 1502936"/>
                <a:gd name="connsiteY3" fmla="*/ 557589 h 557589"/>
                <a:gd name="connsiteX4" fmla="*/ 0 w 1502936"/>
                <a:gd name="connsiteY4" fmla="*/ 0 h 557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2936" h="557589">
                  <a:moveTo>
                    <a:pt x="0" y="0"/>
                  </a:moveTo>
                  <a:lnTo>
                    <a:pt x="1502936" y="0"/>
                  </a:lnTo>
                  <a:lnTo>
                    <a:pt x="1502936" y="557589"/>
                  </a:lnTo>
                  <a:lnTo>
                    <a:pt x="0" y="5575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遠距照護</a:t>
              </a:r>
              <a:endParaRPr lang="zh-TW" altLang="en-US" sz="1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5068-3F7F-4C01-895E-1698A65EC822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617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prism isContent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均衡">
  <a:themeElements>
    <a:clrScheme name="均衡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均衡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均衡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PD01.potx" id="{D93110E7-A5DC-4AF6-A148-8E8EA0B64BAD}" vid="{1523AFE9-D370-4BA2-8B10-4976FDC0B642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A1</Template>
  <TotalTime>1041</TotalTime>
  <Words>397</Words>
  <Application>Microsoft Office PowerPoint</Application>
  <PresentationFormat>如螢幕大小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均衡</vt:lpstr>
      <vt:lpstr>人工智慧時代的來臨</vt:lpstr>
      <vt:lpstr>什麼是人工智慧</vt:lpstr>
      <vt:lpstr>人工智慧的核心架構</vt:lpstr>
      <vt:lpstr>人工智慧研究的趨勢</vt:lpstr>
      <vt:lpstr>人工智慧發展的大事</vt:lpstr>
      <vt:lpstr>人工智慧發展的大事</vt:lpstr>
      <vt:lpstr>人工智慧發展的 重要領域</vt:lpstr>
      <vt:lpstr>人工智慧應用的產品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AI人工智慧時代來臨  改變人類生活</dc:title>
  <dc:creator>mayling</dc:creator>
  <cp:lastModifiedBy>mayling</cp:lastModifiedBy>
  <cp:revision>75</cp:revision>
  <dcterms:created xsi:type="dcterms:W3CDTF">2017-06-14T02:16:45Z</dcterms:created>
  <dcterms:modified xsi:type="dcterms:W3CDTF">2017-06-19T17:13:09Z</dcterms:modified>
</cp:coreProperties>
</file>