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72" r:id="rId2"/>
    <p:sldMasterId id="2147483790" r:id="rId3"/>
    <p:sldMasterId id="2147483802" r:id="rId4"/>
    <p:sldMasterId id="2147483814" r:id="rId5"/>
    <p:sldMasterId id="2147483826" r:id="rId6"/>
  </p:sldMasterIdLst>
  <p:notesMasterIdLst>
    <p:notesMasterId r:id="rId72"/>
  </p:notesMasterIdLst>
  <p:sldIdLst>
    <p:sldId id="256" r:id="rId7"/>
    <p:sldId id="324" r:id="rId8"/>
    <p:sldId id="311" r:id="rId9"/>
    <p:sldId id="312" r:id="rId10"/>
    <p:sldId id="313" r:id="rId11"/>
    <p:sldId id="315" r:id="rId12"/>
    <p:sldId id="314" r:id="rId13"/>
    <p:sldId id="335" r:id="rId14"/>
    <p:sldId id="321" r:id="rId15"/>
    <p:sldId id="328" r:id="rId16"/>
    <p:sldId id="331" r:id="rId17"/>
    <p:sldId id="332" r:id="rId18"/>
    <p:sldId id="333" r:id="rId19"/>
    <p:sldId id="334" r:id="rId20"/>
    <p:sldId id="330" r:id="rId21"/>
    <p:sldId id="329" r:id="rId22"/>
    <p:sldId id="322" r:id="rId23"/>
    <p:sldId id="316" r:id="rId24"/>
    <p:sldId id="317" r:id="rId25"/>
    <p:sldId id="318" r:id="rId26"/>
    <p:sldId id="297" r:id="rId27"/>
    <p:sldId id="285" r:id="rId28"/>
    <p:sldId id="320" r:id="rId29"/>
    <p:sldId id="263" r:id="rId30"/>
    <p:sldId id="262" r:id="rId31"/>
    <p:sldId id="280" r:id="rId32"/>
    <p:sldId id="277" r:id="rId33"/>
    <p:sldId id="275" r:id="rId34"/>
    <p:sldId id="293" r:id="rId35"/>
    <p:sldId id="276" r:id="rId36"/>
    <p:sldId id="290" r:id="rId37"/>
    <p:sldId id="296" r:id="rId38"/>
    <p:sldId id="291" r:id="rId39"/>
    <p:sldId id="287" r:id="rId40"/>
    <p:sldId id="292" r:id="rId41"/>
    <p:sldId id="305" r:id="rId42"/>
    <p:sldId id="319" r:id="rId43"/>
    <p:sldId id="304" r:id="rId44"/>
    <p:sldId id="294" r:id="rId45"/>
    <p:sldId id="307" r:id="rId46"/>
    <p:sldId id="281" r:id="rId47"/>
    <p:sldId id="289" r:id="rId48"/>
    <p:sldId id="326" r:id="rId49"/>
    <p:sldId id="278" r:id="rId50"/>
    <p:sldId id="283" r:id="rId51"/>
    <p:sldId id="325" r:id="rId52"/>
    <p:sldId id="265" r:id="rId53"/>
    <p:sldId id="270" r:id="rId54"/>
    <p:sldId id="273" r:id="rId55"/>
    <p:sldId id="266" r:id="rId56"/>
    <p:sldId id="327" r:id="rId57"/>
    <p:sldId id="295" r:id="rId58"/>
    <p:sldId id="301" r:id="rId59"/>
    <p:sldId id="288" r:id="rId60"/>
    <p:sldId id="336" r:id="rId61"/>
    <p:sldId id="282" r:id="rId62"/>
    <p:sldId id="303" r:id="rId63"/>
    <p:sldId id="284" r:id="rId64"/>
    <p:sldId id="299" r:id="rId65"/>
    <p:sldId id="300" r:id="rId66"/>
    <p:sldId id="272" r:id="rId67"/>
    <p:sldId id="310" r:id="rId68"/>
    <p:sldId id="323" r:id="rId69"/>
    <p:sldId id="264" r:id="rId70"/>
    <p:sldId id="271" r:id="rId71"/>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B9553F92-08F4-48D3-8B26-578CDBCCF96F}">
          <p14:sldIdLst>
            <p14:sldId id="256"/>
            <p14:sldId id="324"/>
            <p14:sldId id="311"/>
            <p14:sldId id="312"/>
            <p14:sldId id="313"/>
            <p14:sldId id="315"/>
            <p14:sldId id="314"/>
            <p14:sldId id="335"/>
            <p14:sldId id="321"/>
            <p14:sldId id="328"/>
            <p14:sldId id="331"/>
            <p14:sldId id="332"/>
            <p14:sldId id="333"/>
            <p14:sldId id="334"/>
            <p14:sldId id="330"/>
            <p14:sldId id="329"/>
            <p14:sldId id="322"/>
            <p14:sldId id="316"/>
            <p14:sldId id="317"/>
            <p14:sldId id="318"/>
            <p14:sldId id="297"/>
            <p14:sldId id="285"/>
            <p14:sldId id="320"/>
            <p14:sldId id="263"/>
            <p14:sldId id="262"/>
            <p14:sldId id="280"/>
            <p14:sldId id="277"/>
            <p14:sldId id="275"/>
            <p14:sldId id="293"/>
            <p14:sldId id="276"/>
            <p14:sldId id="290"/>
            <p14:sldId id="296"/>
            <p14:sldId id="291"/>
            <p14:sldId id="287"/>
            <p14:sldId id="292"/>
            <p14:sldId id="305"/>
            <p14:sldId id="319"/>
            <p14:sldId id="304"/>
            <p14:sldId id="294"/>
            <p14:sldId id="307"/>
            <p14:sldId id="281"/>
            <p14:sldId id="289"/>
            <p14:sldId id="326"/>
            <p14:sldId id="278"/>
            <p14:sldId id="283"/>
            <p14:sldId id="325"/>
            <p14:sldId id="265"/>
            <p14:sldId id="270"/>
            <p14:sldId id="273"/>
            <p14:sldId id="266"/>
            <p14:sldId id="327"/>
            <p14:sldId id="295"/>
            <p14:sldId id="301"/>
            <p14:sldId id="288"/>
            <p14:sldId id="336"/>
            <p14:sldId id="282"/>
            <p14:sldId id="303"/>
            <p14:sldId id="284"/>
            <p14:sldId id="299"/>
            <p14:sldId id="300"/>
            <p14:sldId id="272"/>
            <p14:sldId id="310"/>
            <p14:sldId id="323"/>
            <p14:sldId id="264"/>
            <p14:sldId id="27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8269" autoAdjust="0"/>
  </p:normalViewPr>
  <p:slideViewPr>
    <p:cSldViewPr snapToGrid="0">
      <p:cViewPr varScale="1">
        <p:scale>
          <a:sx n="48" d="100"/>
          <a:sy n="48" d="100"/>
        </p:scale>
        <p:origin x="955"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27963;&#38913;&#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barChart>
        <c:barDir val="col"/>
        <c:grouping val="clustered"/>
        <c:varyColors val="0"/>
        <c:ser>
          <c:idx val="0"/>
          <c:order val="0"/>
          <c:invertIfNegative val="0"/>
          <c:dLbls>
            <c:spPr>
              <a:noFill/>
              <a:ln>
                <a:noFill/>
              </a:ln>
              <a:effectLst/>
            </c:spPr>
            <c:txPr>
              <a:bodyPr/>
              <a:lstStyle/>
              <a:p>
                <a:pPr>
                  <a:defRPr sz="4800"/>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工作表1!$A$1:$H$2</c:f>
              <c:multiLvlStrCache>
                <c:ptCount val="8"/>
                <c:lvl>
                  <c:pt idx="0">
                    <c:v>班級</c:v>
                  </c:pt>
                  <c:pt idx="1">
                    <c:v>人數</c:v>
                  </c:pt>
                  <c:pt idx="2">
                    <c:v>班級</c:v>
                  </c:pt>
                  <c:pt idx="3">
                    <c:v>人數</c:v>
                  </c:pt>
                  <c:pt idx="4">
                    <c:v>班級</c:v>
                  </c:pt>
                  <c:pt idx="5">
                    <c:v>人數</c:v>
                  </c:pt>
                  <c:pt idx="6">
                    <c:v>班級</c:v>
                  </c:pt>
                  <c:pt idx="7">
                    <c:v>人數</c:v>
                  </c:pt>
                </c:lvl>
                <c:lvl>
                  <c:pt idx="0">
                    <c:v>一年級</c:v>
                  </c:pt>
                  <c:pt idx="2">
                    <c:v>二年級</c:v>
                  </c:pt>
                  <c:pt idx="4">
                    <c:v>三年級</c:v>
                  </c:pt>
                  <c:pt idx="6">
                    <c:v>合計</c:v>
                  </c:pt>
                </c:lvl>
              </c:multiLvlStrCache>
            </c:multiLvlStrRef>
          </c:cat>
          <c:val>
            <c:numRef>
              <c:f>工作表1!$A$3:$H$3</c:f>
              <c:numCache>
                <c:formatCode>General</c:formatCode>
                <c:ptCount val="8"/>
                <c:pt idx="0">
                  <c:v>1</c:v>
                </c:pt>
                <c:pt idx="1">
                  <c:v>35</c:v>
                </c:pt>
                <c:pt idx="2">
                  <c:v>1</c:v>
                </c:pt>
                <c:pt idx="3">
                  <c:v>24</c:v>
                </c:pt>
                <c:pt idx="4">
                  <c:v>2</c:v>
                </c:pt>
                <c:pt idx="5">
                  <c:v>38</c:v>
                </c:pt>
                <c:pt idx="6">
                  <c:v>4</c:v>
                </c:pt>
                <c:pt idx="7">
                  <c:v>97</c:v>
                </c:pt>
              </c:numCache>
            </c:numRef>
          </c:val>
          <c:extLst>
            <c:ext xmlns:c16="http://schemas.microsoft.com/office/drawing/2014/chart" uri="{C3380CC4-5D6E-409C-BE32-E72D297353CC}">
              <c16:uniqueId val="{00000000-B4D3-492E-A759-328E5F59EF92}"/>
            </c:ext>
          </c:extLst>
        </c:ser>
        <c:dLbls>
          <c:showLegendKey val="0"/>
          <c:showVal val="0"/>
          <c:showCatName val="0"/>
          <c:showSerName val="0"/>
          <c:showPercent val="0"/>
          <c:showBubbleSize val="0"/>
        </c:dLbls>
        <c:gapWidth val="219"/>
        <c:overlap val="-27"/>
        <c:axId val="138169344"/>
        <c:axId val="192313536"/>
      </c:barChart>
      <c:catAx>
        <c:axId val="138169344"/>
        <c:scaling>
          <c:orientation val="minMax"/>
        </c:scaling>
        <c:delete val="0"/>
        <c:axPos val="b"/>
        <c:numFmt formatCode="General" sourceLinked="1"/>
        <c:majorTickMark val="none"/>
        <c:minorTickMark val="none"/>
        <c:tickLblPos val="nextTo"/>
        <c:txPr>
          <a:bodyPr rot="-60000000" vert="horz"/>
          <a:lstStyle/>
          <a:p>
            <a:pPr>
              <a:defRPr/>
            </a:pPr>
            <a:endParaRPr lang="zh-TW"/>
          </a:p>
        </c:txPr>
        <c:crossAx val="192313536"/>
        <c:crosses val="autoZero"/>
        <c:auto val="1"/>
        <c:lblAlgn val="ctr"/>
        <c:lblOffset val="100"/>
        <c:noMultiLvlLbl val="0"/>
      </c:catAx>
      <c:valAx>
        <c:axId val="192313536"/>
        <c:scaling>
          <c:orientation val="minMax"/>
        </c:scaling>
        <c:delete val="0"/>
        <c:axPos val="l"/>
        <c:majorGridlines/>
        <c:numFmt formatCode="General" sourceLinked="1"/>
        <c:majorTickMark val="none"/>
        <c:minorTickMark val="none"/>
        <c:tickLblPos val="nextTo"/>
        <c:txPr>
          <a:bodyPr rot="-60000000" vert="horz"/>
          <a:lstStyle/>
          <a:p>
            <a:pPr>
              <a:defRPr/>
            </a:pPr>
            <a:endParaRPr lang="zh-TW"/>
          </a:p>
        </c:txPr>
        <c:crossAx val="138169344"/>
        <c:crosses val="autoZero"/>
        <c:crossBetween val="between"/>
      </c:valAx>
    </c:plotArea>
    <c:plotVisOnly val="1"/>
    <c:dispBlanksAs val="gap"/>
    <c:showDLblsOverMax val="0"/>
  </c:chart>
  <c:txPr>
    <a:bodyPr/>
    <a:lstStyle/>
    <a:p>
      <a:pPr>
        <a:defRPr sz="1800"/>
      </a:pPr>
      <a:endParaRPr lang="zh-TW"/>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3FEE4-E13D-45AD-A828-9F835934998D}" type="doc">
      <dgm:prSet loTypeId="urn:microsoft.com/office/officeart/2005/8/layout/process1" loCatId="process" qsTypeId="urn:microsoft.com/office/officeart/2005/8/quickstyle/simple1" qsCatId="simple" csTypeId="urn:microsoft.com/office/officeart/2005/8/colors/colorful3" csCatId="colorful" phldr="1"/>
      <dgm:spPr/>
    </dgm:pt>
    <dgm:pt modelId="{27FDCA32-D56B-4828-9174-52B359C9AB00}">
      <dgm:prSet phldrT="[文字]"/>
      <dgm:spPr/>
      <dgm:t>
        <a:bodyPr/>
        <a:lstStyle/>
        <a:p>
          <a:r>
            <a:rPr lang="zh-TW" altLang="en-US" dirty="0" smtClean="0"/>
            <a:t>資料</a:t>
          </a:r>
          <a:endParaRPr lang="zh-TW" altLang="en-US" dirty="0"/>
        </a:p>
      </dgm:t>
    </dgm:pt>
    <dgm:pt modelId="{8CD6B1D5-1DDC-4890-B677-B1C6857F87D1}" type="parTrans" cxnId="{9188EEC3-704C-4158-9E30-CC3AD0E43BB4}">
      <dgm:prSet/>
      <dgm:spPr/>
      <dgm:t>
        <a:bodyPr/>
        <a:lstStyle/>
        <a:p>
          <a:endParaRPr lang="zh-TW" altLang="en-US"/>
        </a:p>
      </dgm:t>
    </dgm:pt>
    <dgm:pt modelId="{0B033A64-8826-4960-97BE-64EC329A1FC9}" type="sibTrans" cxnId="{9188EEC3-704C-4158-9E30-CC3AD0E43BB4}">
      <dgm:prSet/>
      <dgm:spPr/>
      <dgm:t>
        <a:bodyPr/>
        <a:lstStyle/>
        <a:p>
          <a:endParaRPr lang="zh-TW" altLang="en-US"/>
        </a:p>
      </dgm:t>
    </dgm:pt>
    <dgm:pt modelId="{F7B6306D-8D20-45D3-9FE2-234CEF6E2B81}">
      <dgm:prSet phldrT="[文字]"/>
      <dgm:spPr/>
      <dgm:t>
        <a:bodyPr/>
        <a:lstStyle/>
        <a:p>
          <a:r>
            <a:rPr lang="zh-TW" altLang="en-US" dirty="0" smtClean="0"/>
            <a:t>處理</a:t>
          </a:r>
          <a:endParaRPr lang="zh-TW" altLang="en-US" dirty="0"/>
        </a:p>
      </dgm:t>
    </dgm:pt>
    <dgm:pt modelId="{2F5B068C-D2EB-4B16-A40B-C1CF92186818}" type="parTrans" cxnId="{32F51AB2-CFE7-4BCC-8CF6-1FE7A71BCA37}">
      <dgm:prSet/>
      <dgm:spPr/>
      <dgm:t>
        <a:bodyPr/>
        <a:lstStyle/>
        <a:p>
          <a:endParaRPr lang="zh-TW" altLang="en-US"/>
        </a:p>
      </dgm:t>
    </dgm:pt>
    <dgm:pt modelId="{58F665A8-123E-4F1A-88BF-09C9F632A1A9}" type="sibTrans" cxnId="{32F51AB2-CFE7-4BCC-8CF6-1FE7A71BCA37}">
      <dgm:prSet/>
      <dgm:spPr/>
      <dgm:t>
        <a:bodyPr/>
        <a:lstStyle/>
        <a:p>
          <a:endParaRPr lang="zh-TW" altLang="en-US"/>
        </a:p>
      </dgm:t>
    </dgm:pt>
    <dgm:pt modelId="{F6839D0B-8654-4883-8FD8-0BE642E04111}">
      <dgm:prSet phldrT="[文字]"/>
      <dgm:spPr/>
      <dgm:t>
        <a:bodyPr/>
        <a:lstStyle/>
        <a:p>
          <a:r>
            <a:rPr lang="zh-TW" altLang="en-US" dirty="0" smtClean="0"/>
            <a:t>資訊</a:t>
          </a:r>
          <a:endParaRPr lang="zh-TW" altLang="en-US" dirty="0"/>
        </a:p>
      </dgm:t>
    </dgm:pt>
    <dgm:pt modelId="{BF0224FD-C1DA-42F9-860C-B807120DA1A5}" type="parTrans" cxnId="{53323C4B-1092-4AB1-8898-745495217CB0}">
      <dgm:prSet/>
      <dgm:spPr/>
      <dgm:t>
        <a:bodyPr/>
        <a:lstStyle/>
        <a:p>
          <a:endParaRPr lang="zh-TW" altLang="en-US"/>
        </a:p>
      </dgm:t>
    </dgm:pt>
    <dgm:pt modelId="{718BDDB9-CA86-419A-8561-A6393C35FFF2}" type="sibTrans" cxnId="{53323C4B-1092-4AB1-8898-745495217CB0}">
      <dgm:prSet/>
      <dgm:spPr/>
      <dgm:t>
        <a:bodyPr/>
        <a:lstStyle/>
        <a:p>
          <a:endParaRPr lang="zh-TW" altLang="en-US"/>
        </a:p>
      </dgm:t>
    </dgm:pt>
    <dgm:pt modelId="{9B2729A5-9FC8-4556-99BF-0C5BA270C752}" type="pres">
      <dgm:prSet presAssocID="{8843FEE4-E13D-45AD-A828-9F835934998D}" presName="Name0" presStyleCnt="0">
        <dgm:presLayoutVars>
          <dgm:dir/>
          <dgm:resizeHandles val="exact"/>
        </dgm:presLayoutVars>
      </dgm:prSet>
      <dgm:spPr/>
    </dgm:pt>
    <dgm:pt modelId="{8263D197-CA1A-48C1-AE0B-B19FFD79DCBD}" type="pres">
      <dgm:prSet presAssocID="{27FDCA32-D56B-4828-9174-52B359C9AB00}" presName="node" presStyleLbl="node1" presStyleIdx="0" presStyleCnt="3">
        <dgm:presLayoutVars>
          <dgm:bulletEnabled val="1"/>
        </dgm:presLayoutVars>
      </dgm:prSet>
      <dgm:spPr/>
      <dgm:t>
        <a:bodyPr/>
        <a:lstStyle/>
        <a:p>
          <a:endParaRPr lang="zh-TW" altLang="en-US"/>
        </a:p>
      </dgm:t>
    </dgm:pt>
    <dgm:pt modelId="{BE791272-7A26-46D8-860A-5DD327D54001}" type="pres">
      <dgm:prSet presAssocID="{0B033A64-8826-4960-97BE-64EC329A1FC9}" presName="sibTrans" presStyleLbl="sibTrans2D1" presStyleIdx="0" presStyleCnt="2"/>
      <dgm:spPr/>
      <dgm:t>
        <a:bodyPr/>
        <a:lstStyle/>
        <a:p>
          <a:endParaRPr lang="zh-TW" altLang="en-US"/>
        </a:p>
      </dgm:t>
    </dgm:pt>
    <dgm:pt modelId="{1B5B7EEE-9B3D-42AD-B3F6-325870693044}" type="pres">
      <dgm:prSet presAssocID="{0B033A64-8826-4960-97BE-64EC329A1FC9}" presName="connectorText" presStyleLbl="sibTrans2D1" presStyleIdx="0" presStyleCnt="2"/>
      <dgm:spPr/>
      <dgm:t>
        <a:bodyPr/>
        <a:lstStyle/>
        <a:p>
          <a:endParaRPr lang="zh-TW" altLang="en-US"/>
        </a:p>
      </dgm:t>
    </dgm:pt>
    <dgm:pt modelId="{364FC01D-C0CF-40A3-B544-CDF4AE339694}" type="pres">
      <dgm:prSet presAssocID="{F7B6306D-8D20-45D3-9FE2-234CEF6E2B81}" presName="node" presStyleLbl="node1" presStyleIdx="1" presStyleCnt="3">
        <dgm:presLayoutVars>
          <dgm:bulletEnabled val="1"/>
        </dgm:presLayoutVars>
      </dgm:prSet>
      <dgm:spPr/>
      <dgm:t>
        <a:bodyPr/>
        <a:lstStyle/>
        <a:p>
          <a:endParaRPr lang="zh-TW" altLang="en-US"/>
        </a:p>
      </dgm:t>
    </dgm:pt>
    <dgm:pt modelId="{7E44E938-EA1C-41B4-B40C-A8520190221E}" type="pres">
      <dgm:prSet presAssocID="{58F665A8-123E-4F1A-88BF-09C9F632A1A9}" presName="sibTrans" presStyleLbl="sibTrans2D1" presStyleIdx="1" presStyleCnt="2"/>
      <dgm:spPr/>
      <dgm:t>
        <a:bodyPr/>
        <a:lstStyle/>
        <a:p>
          <a:endParaRPr lang="zh-TW" altLang="en-US"/>
        </a:p>
      </dgm:t>
    </dgm:pt>
    <dgm:pt modelId="{F0B7BEEF-ADDE-44F3-8F6B-E820F322975C}" type="pres">
      <dgm:prSet presAssocID="{58F665A8-123E-4F1A-88BF-09C9F632A1A9}" presName="connectorText" presStyleLbl="sibTrans2D1" presStyleIdx="1" presStyleCnt="2"/>
      <dgm:spPr/>
      <dgm:t>
        <a:bodyPr/>
        <a:lstStyle/>
        <a:p>
          <a:endParaRPr lang="zh-TW" altLang="en-US"/>
        </a:p>
      </dgm:t>
    </dgm:pt>
    <dgm:pt modelId="{F1028E30-2AB1-46DB-BBC1-2750AA46DF31}" type="pres">
      <dgm:prSet presAssocID="{F6839D0B-8654-4883-8FD8-0BE642E04111}" presName="node" presStyleLbl="node1" presStyleIdx="2" presStyleCnt="3">
        <dgm:presLayoutVars>
          <dgm:bulletEnabled val="1"/>
        </dgm:presLayoutVars>
      </dgm:prSet>
      <dgm:spPr/>
      <dgm:t>
        <a:bodyPr/>
        <a:lstStyle/>
        <a:p>
          <a:endParaRPr lang="zh-TW" altLang="en-US"/>
        </a:p>
      </dgm:t>
    </dgm:pt>
  </dgm:ptLst>
  <dgm:cxnLst>
    <dgm:cxn modelId="{0AA16179-0751-4FD5-AA3A-B6048010BCD1}" type="presOf" srcId="{8843FEE4-E13D-45AD-A828-9F835934998D}" destId="{9B2729A5-9FC8-4556-99BF-0C5BA270C752}" srcOrd="0" destOrd="0" presId="urn:microsoft.com/office/officeart/2005/8/layout/process1"/>
    <dgm:cxn modelId="{0AFD63EF-E5E8-40B1-861B-4F698F10128B}" type="presOf" srcId="{58F665A8-123E-4F1A-88BF-09C9F632A1A9}" destId="{7E44E938-EA1C-41B4-B40C-A8520190221E}" srcOrd="0" destOrd="0" presId="urn:microsoft.com/office/officeart/2005/8/layout/process1"/>
    <dgm:cxn modelId="{3CA2C833-7313-4848-A65A-1A32A67FF19B}" type="presOf" srcId="{27FDCA32-D56B-4828-9174-52B359C9AB00}" destId="{8263D197-CA1A-48C1-AE0B-B19FFD79DCBD}" srcOrd="0" destOrd="0" presId="urn:microsoft.com/office/officeart/2005/8/layout/process1"/>
    <dgm:cxn modelId="{32F51AB2-CFE7-4BCC-8CF6-1FE7A71BCA37}" srcId="{8843FEE4-E13D-45AD-A828-9F835934998D}" destId="{F7B6306D-8D20-45D3-9FE2-234CEF6E2B81}" srcOrd="1" destOrd="0" parTransId="{2F5B068C-D2EB-4B16-A40B-C1CF92186818}" sibTransId="{58F665A8-123E-4F1A-88BF-09C9F632A1A9}"/>
    <dgm:cxn modelId="{E6329257-081E-4208-8358-8EA920EAFC46}" type="presOf" srcId="{0B033A64-8826-4960-97BE-64EC329A1FC9}" destId="{1B5B7EEE-9B3D-42AD-B3F6-325870693044}" srcOrd="1" destOrd="0" presId="urn:microsoft.com/office/officeart/2005/8/layout/process1"/>
    <dgm:cxn modelId="{FB0B940E-8439-4D76-9B07-373079FFE524}" type="presOf" srcId="{F6839D0B-8654-4883-8FD8-0BE642E04111}" destId="{F1028E30-2AB1-46DB-BBC1-2750AA46DF31}" srcOrd="0" destOrd="0" presId="urn:microsoft.com/office/officeart/2005/8/layout/process1"/>
    <dgm:cxn modelId="{53323C4B-1092-4AB1-8898-745495217CB0}" srcId="{8843FEE4-E13D-45AD-A828-9F835934998D}" destId="{F6839D0B-8654-4883-8FD8-0BE642E04111}" srcOrd="2" destOrd="0" parTransId="{BF0224FD-C1DA-42F9-860C-B807120DA1A5}" sibTransId="{718BDDB9-CA86-419A-8561-A6393C35FFF2}"/>
    <dgm:cxn modelId="{BAF2C8D0-1233-4D16-A33D-749FCA9CB018}" type="presOf" srcId="{F7B6306D-8D20-45D3-9FE2-234CEF6E2B81}" destId="{364FC01D-C0CF-40A3-B544-CDF4AE339694}" srcOrd="0" destOrd="0" presId="urn:microsoft.com/office/officeart/2005/8/layout/process1"/>
    <dgm:cxn modelId="{064DB2E6-DB9D-4FD6-8E3F-3C1771D532DA}" type="presOf" srcId="{58F665A8-123E-4F1A-88BF-09C9F632A1A9}" destId="{F0B7BEEF-ADDE-44F3-8F6B-E820F322975C}" srcOrd="1" destOrd="0" presId="urn:microsoft.com/office/officeart/2005/8/layout/process1"/>
    <dgm:cxn modelId="{556D8503-E400-4A7B-A45D-B9E657982C45}" type="presOf" srcId="{0B033A64-8826-4960-97BE-64EC329A1FC9}" destId="{BE791272-7A26-46D8-860A-5DD327D54001}" srcOrd="0" destOrd="0" presId="urn:microsoft.com/office/officeart/2005/8/layout/process1"/>
    <dgm:cxn modelId="{9188EEC3-704C-4158-9E30-CC3AD0E43BB4}" srcId="{8843FEE4-E13D-45AD-A828-9F835934998D}" destId="{27FDCA32-D56B-4828-9174-52B359C9AB00}" srcOrd="0" destOrd="0" parTransId="{8CD6B1D5-1DDC-4890-B677-B1C6857F87D1}" sibTransId="{0B033A64-8826-4960-97BE-64EC329A1FC9}"/>
    <dgm:cxn modelId="{C8F5A04A-36A8-4E6B-8935-48BBBE061622}" type="presParOf" srcId="{9B2729A5-9FC8-4556-99BF-0C5BA270C752}" destId="{8263D197-CA1A-48C1-AE0B-B19FFD79DCBD}" srcOrd="0" destOrd="0" presId="urn:microsoft.com/office/officeart/2005/8/layout/process1"/>
    <dgm:cxn modelId="{D6DFDB34-BC99-411B-917E-FC2D939EB5D9}" type="presParOf" srcId="{9B2729A5-9FC8-4556-99BF-0C5BA270C752}" destId="{BE791272-7A26-46D8-860A-5DD327D54001}" srcOrd="1" destOrd="0" presId="urn:microsoft.com/office/officeart/2005/8/layout/process1"/>
    <dgm:cxn modelId="{31641475-911C-4E32-ABD2-DBD9B44DF175}" type="presParOf" srcId="{BE791272-7A26-46D8-860A-5DD327D54001}" destId="{1B5B7EEE-9B3D-42AD-B3F6-325870693044}" srcOrd="0" destOrd="0" presId="urn:microsoft.com/office/officeart/2005/8/layout/process1"/>
    <dgm:cxn modelId="{2EB300E5-3941-48E2-800C-7EF1F5631715}" type="presParOf" srcId="{9B2729A5-9FC8-4556-99BF-0C5BA270C752}" destId="{364FC01D-C0CF-40A3-B544-CDF4AE339694}" srcOrd="2" destOrd="0" presId="urn:microsoft.com/office/officeart/2005/8/layout/process1"/>
    <dgm:cxn modelId="{543F5E71-AB7D-4460-8AF8-35FB2EEC5D2A}" type="presParOf" srcId="{9B2729A5-9FC8-4556-99BF-0C5BA270C752}" destId="{7E44E938-EA1C-41B4-B40C-A8520190221E}" srcOrd="3" destOrd="0" presId="urn:microsoft.com/office/officeart/2005/8/layout/process1"/>
    <dgm:cxn modelId="{DE0DF96D-CA43-4BBA-B82D-95DFA72235F2}" type="presParOf" srcId="{7E44E938-EA1C-41B4-B40C-A8520190221E}" destId="{F0B7BEEF-ADDE-44F3-8F6B-E820F322975C}" srcOrd="0" destOrd="0" presId="urn:microsoft.com/office/officeart/2005/8/layout/process1"/>
    <dgm:cxn modelId="{4DE8E419-67EE-4BF3-9857-98C5A32CA64F}" type="presParOf" srcId="{9B2729A5-9FC8-4556-99BF-0C5BA270C752}" destId="{F1028E30-2AB1-46DB-BBC1-2750AA46DF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3D197-CA1A-48C1-AE0B-B19FFD79DCBD}">
      <dsp:nvSpPr>
        <dsp:cNvPr id="0" name=""/>
        <dsp:cNvSpPr/>
      </dsp:nvSpPr>
      <dsp:spPr>
        <a:xfrm>
          <a:off x="5357" y="1551582"/>
          <a:ext cx="1601390" cy="9608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zh-TW" altLang="en-US" sz="3900" kern="1200" dirty="0" smtClean="0"/>
            <a:t>資料</a:t>
          </a:r>
          <a:endParaRPr lang="zh-TW" altLang="en-US" sz="3900" kern="1200" dirty="0"/>
        </a:p>
      </dsp:txBody>
      <dsp:txXfrm>
        <a:off x="33499" y="1579724"/>
        <a:ext cx="1545106" cy="904550"/>
      </dsp:txXfrm>
    </dsp:sp>
    <dsp:sp modelId="{BE791272-7A26-46D8-860A-5DD327D54001}">
      <dsp:nvSpPr>
        <dsp:cNvPr id="0" name=""/>
        <dsp:cNvSpPr/>
      </dsp:nvSpPr>
      <dsp:spPr>
        <a:xfrm>
          <a:off x="1766887" y="1833427"/>
          <a:ext cx="339494" cy="39714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a:off x="1766887" y="1912856"/>
        <a:ext cx="237646" cy="238286"/>
      </dsp:txXfrm>
    </dsp:sp>
    <dsp:sp modelId="{364FC01D-C0CF-40A3-B544-CDF4AE339694}">
      <dsp:nvSpPr>
        <dsp:cNvPr id="0" name=""/>
        <dsp:cNvSpPr/>
      </dsp:nvSpPr>
      <dsp:spPr>
        <a:xfrm>
          <a:off x="2247304" y="1551582"/>
          <a:ext cx="1601390" cy="960834"/>
        </a:xfrm>
        <a:prstGeom prst="roundRect">
          <a:avLst>
            <a:gd name="adj" fmla="val 10000"/>
          </a:avLst>
        </a:prstGeom>
        <a:solidFill>
          <a:schemeClr val="accent3">
            <a:hueOff val="5271449"/>
            <a:satOff val="-2597"/>
            <a:lumOff val="92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zh-TW" altLang="en-US" sz="3900" kern="1200" dirty="0" smtClean="0"/>
            <a:t>處理</a:t>
          </a:r>
          <a:endParaRPr lang="zh-TW" altLang="en-US" sz="3900" kern="1200" dirty="0"/>
        </a:p>
      </dsp:txBody>
      <dsp:txXfrm>
        <a:off x="2275446" y="1579724"/>
        <a:ext cx="1545106" cy="904550"/>
      </dsp:txXfrm>
    </dsp:sp>
    <dsp:sp modelId="{7E44E938-EA1C-41B4-B40C-A8520190221E}">
      <dsp:nvSpPr>
        <dsp:cNvPr id="0" name=""/>
        <dsp:cNvSpPr/>
      </dsp:nvSpPr>
      <dsp:spPr>
        <a:xfrm>
          <a:off x="4008834" y="1833427"/>
          <a:ext cx="339494" cy="397144"/>
        </a:xfrm>
        <a:prstGeom prst="rightArrow">
          <a:avLst>
            <a:gd name="adj1" fmla="val 60000"/>
            <a:gd name="adj2" fmla="val 50000"/>
          </a:avLst>
        </a:prstGeom>
        <a:solidFill>
          <a:schemeClr val="accent3">
            <a:hueOff val="10542897"/>
            <a:satOff val="-5193"/>
            <a:lumOff val="184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a:off x="4008834" y="1912856"/>
        <a:ext cx="237646" cy="238286"/>
      </dsp:txXfrm>
    </dsp:sp>
    <dsp:sp modelId="{F1028E30-2AB1-46DB-BBC1-2750AA46DF31}">
      <dsp:nvSpPr>
        <dsp:cNvPr id="0" name=""/>
        <dsp:cNvSpPr/>
      </dsp:nvSpPr>
      <dsp:spPr>
        <a:xfrm>
          <a:off x="4489251" y="1551582"/>
          <a:ext cx="1601390" cy="960834"/>
        </a:xfrm>
        <a:prstGeom prst="roundRect">
          <a:avLst>
            <a:gd name="adj" fmla="val 10000"/>
          </a:avLst>
        </a:prstGeom>
        <a:solidFill>
          <a:schemeClr val="accent3">
            <a:hueOff val="10542897"/>
            <a:satOff val="-5193"/>
            <a:lumOff val="184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zh-TW" altLang="en-US" sz="3900" kern="1200" dirty="0" smtClean="0"/>
            <a:t>資訊</a:t>
          </a:r>
          <a:endParaRPr lang="zh-TW" altLang="en-US" sz="3900" kern="1200" dirty="0"/>
        </a:p>
      </dsp:txBody>
      <dsp:txXfrm>
        <a:off x="4517393" y="1579724"/>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0.47973</cdr:x>
      <cdr:y>0.20637</cdr:y>
    </cdr:from>
    <cdr:to>
      <cdr:x>0.69675</cdr:x>
      <cdr:y>0.37398</cdr:y>
    </cdr:to>
    <cdr:cxnSp macro="">
      <cdr:nvCxnSpPr>
        <cdr:cNvPr id="6" name="直線接點 5"/>
        <cdr:cNvCxnSpPr/>
      </cdr:nvCxnSpPr>
      <cdr:spPr>
        <a:xfrm xmlns:a="http://schemas.openxmlformats.org/drawingml/2006/main" flipH="1">
          <a:off x="3808075" y="753903"/>
          <a:ext cx="1722680" cy="612314"/>
        </a:xfrm>
        <a:prstGeom xmlns:a="http://schemas.openxmlformats.org/drawingml/2006/main" prst="line">
          <a:avLst/>
        </a:prstGeom>
        <a:ln xmlns:a="http://schemas.openxmlformats.org/drawingml/2006/main" w="762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0.15325</cdr:x>
      <cdr:y>0.02981</cdr:y>
    </cdr:from>
    <cdr:to>
      <cdr:x>0.48855</cdr:x>
      <cdr:y>0.37621</cdr:y>
    </cdr:to>
    <cdr:cxnSp macro="">
      <cdr:nvCxnSpPr>
        <cdr:cNvPr id="9" name="直線單箭頭接點 8"/>
        <cdr:cNvCxnSpPr/>
      </cdr:nvCxnSpPr>
      <cdr:spPr>
        <a:xfrm xmlns:a="http://schemas.openxmlformats.org/drawingml/2006/main" flipH="1" flipV="1">
          <a:off x="1216462" y="108892"/>
          <a:ext cx="2661573" cy="1265470"/>
        </a:xfrm>
        <a:prstGeom xmlns:a="http://schemas.openxmlformats.org/drawingml/2006/main" prst="straightConnector1">
          <a:avLst/>
        </a:prstGeom>
        <a:ln xmlns:a="http://schemas.openxmlformats.org/drawingml/2006/main" w="762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TW" altLang="en-US"/>
          </a:p>
        </p:txBody>
      </p:sp>
      <p:sp>
        <p:nvSpPr>
          <p:cNvPr id="3" name="日期版面配置區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3EAA765-28CB-4AFA-9FC7-4C8876688BE8}" type="datetimeFigureOut">
              <a:rPr lang="zh-TW" altLang="en-US" smtClean="0"/>
              <a:t>2020/2/6</a:t>
            </a:fld>
            <a:endParaRPr lang="zh-TW" altLang="en-US"/>
          </a:p>
        </p:txBody>
      </p:sp>
      <p:sp>
        <p:nvSpPr>
          <p:cNvPr id="4" name="投影片圖像版面配置區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zh-TW" altLang="en-US"/>
          </a:p>
        </p:txBody>
      </p:sp>
      <p:sp>
        <p:nvSpPr>
          <p:cNvPr id="5" name="備忘稿版面配置區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62424A8-3468-4659-9209-98C57E6F9591}" type="slidenum">
              <a:rPr lang="zh-TW" altLang="en-US" smtClean="0"/>
              <a:t>‹#›</a:t>
            </a:fld>
            <a:endParaRPr lang="zh-TW" altLang="en-US"/>
          </a:p>
        </p:txBody>
      </p:sp>
    </p:spTree>
    <p:extLst>
      <p:ext uri="{BB962C8B-B14F-4D97-AF65-F5344CB8AC3E}">
        <p14:creationId xmlns:p14="http://schemas.microsoft.com/office/powerpoint/2010/main" val="12930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3</a:t>
            </a:fld>
            <a:endParaRPr lang="zh-TW" altLang="en-US"/>
          </a:p>
        </p:txBody>
      </p:sp>
    </p:spTree>
    <p:extLst>
      <p:ext uri="{BB962C8B-B14F-4D97-AF65-F5344CB8AC3E}">
        <p14:creationId xmlns:p14="http://schemas.microsoft.com/office/powerpoint/2010/main" val="151208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90478">
              <a:defRPr/>
            </a:pPr>
            <a:r>
              <a:rPr lang="zh-TW" altLang="en-US" dirty="0" smtClean="0"/>
              <a:t>恆春工商的每個職業類科中都有各具特色的專門知識在等著學生們去探索和瞭解。在這多元化的類科別選擇中，若能找自己最有興趣、適合自己能力的科別去 就讀，不管是選擇職業類科或普通科就讀，除了獲得傳統學科知識外，也須強化 證照的取得，故擁有一技之長的看法已成為社會的主流價值之一。</a:t>
            </a:r>
          </a:p>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5</a:t>
            </a:fld>
            <a:endParaRPr lang="zh-TW" altLang="en-US"/>
          </a:p>
        </p:txBody>
      </p:sp>
    </p:spTree>
    <p:extLst>
      <p:ext uri="{BB962C8B-B14F-4D97-AF65-F5344CB8AC3E}">
        <p14:creationId xmlns:p14="http://schemas.microsoft.com/office/powerpoint/2010/main" val="132183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資訊科技概念、電腦運用能力</a:t>
            </a:r>
            <a:endParaRPr lang="en-US" altLang="zh-TW" dirty="0" smtClean="0"/>
          </a:p>
          <a:p>
            <a:r>
              <a:rPr lang="en-US" altLang="zh-TW" dirty="0" smtClean="0"/>
              <a:t>2.</a:t>
            </a:r>
            <a:r>
              <a:rPr lang="zh-TW" altLang="en-US" dirty="0" smtClean="0"/>
              <a:t>數據資料分析、問題解決能力 </a:t>
            </a:r>
            <a:endParaRPr lang="en-US" altLang="zh-TW" dirty="0" smtClean="0"/>
          </a:p>
          <a:p>
            <a:r>
              <a:rPr lang="en-US" altLang="zh-TW" dirty="0" smtClean="0"/>
              <a:t>3.</a:t>
            </a:r>
            <a:r>
              <a:rPr lang="zh-TW" altLang="en-US" dirty="0" smtClean="0"/>
              <a:t>程式設計實務、團隊合作能力 </a:t>
            </a:r>
            <a:endParaRPr lang="en-US" altLang="zh-TW" dirty="0" smtClean="0"/>
          </a:p>
          <a:p>
            <a:r>
              <a:rPr lang="en-US" altLang="zh-TW" dirty="0" smtClean="0"/>
              <a:t>4.</a:t>
            </a:r>
            <a:r>
              <a:rPr lang="zh-TW" altLang="en-US" dirty="0" smtClean="0"/>
              <a:t>商業經濟理論、跨域整合能力</a:t>
            </a:r>
            <a:endParaRPr lang="en-US" altLang="zh-TW" dirty="0" smtClean="0"/>
          </a:p>
          <a:p>
            <a:r>
              <a:rPr lang="en-US" altLang="zh-TW" dirty="0" smtClean="0"/>
              <a:t>1.</a:t>
            </a:r>
            <a:r>
              <a:rPr lang="zh-TW" altLang="en-US" dirty="0" smtClean="0"/>
              <a:t>培養商業服務與經營管理之基礎人才。</a:t>
            </a:r>
          </a:p>
          <a:p>
            <a:r>
              <a:rPr lang="en-US" altLang="zh-TW" dirty="0" smtClean="0"/>
              <a:t>2.</a:t>
            </a:r>
            <a:r>
              <a:rPr lang="zh-TW" altLang="en-US" dirty="0" smtClean="0"/>
              <a:t>培養雲端運算應用之專業技術人才。</a:t>
            </a:r>
          </a:p>
          <a:p>
            <a:r>
              <a:rPr lang="en-US" altLang="zh-TW" dirty="0" smtClean="0"/>
              <a:t>3.</a:t>
            </a:r>
            <a:r>
              <a:rPr lang="zh-TW" altLang="en-US" dirty="0" smtClean="0"/>
              <a:t>培養以行動科技為核心，創新服務之智慧商務人才。</a:t>
            </a:r>
          </a:p>
          <a:p>
            <a:r>
              <a:rPr lang="en-US" altLang="zh-TW" dirty="0" smtClean="0"/>
              <a:t>4.</a:t>
            </a:r>
            <a:r>
              <a:rPr lang="zh-TW" altLang="en-US" dirty="0" smtClean="0"/>
              <a:t>培養商業及資訊應用產業終身學習繼續進修之人才。</a:t>
            </a:r>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18</a:t>
            </a:fld>
            <a:endParaRPr lang="zh-TW" altLang="en-US"/>
          </a:p>
        </p:txBody>
      </p:sp>
    </p:spTree>
    <p:extLst>
      <p:ext uri="{BB962C8B-B14F-4D97-AF65-F5344CB8AC3E}">
        <p14:creationId xmlns:p14="http://schemas.microsoft.com/office/powerpoint/2010/main" val="165449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具備會計資訊及商業服務之基礎能力。</a:t>
            </a:r>
          </a:p>
          <a:p>
            <a:r>
              <a:rPr lang="en-US" altLang="zh-TW" dirty="0" smtClean="0"/>
              <a:t>2.</a:t>
            </a:r>
            <a:r>
              <a:rPr lang="zh-TW" altLang="en-US" dirty="0" smtClean="0"/>
              <a:t>具備產品行銷與服務客製化之能力。</a:t>
            </a:r>
          </a:p>
          <a:p>
            <a:r>
              <a:rPr lang="en-US" altLang="zh-TW" dirty="0" smtClean="0"/>
              <a:t>3.</a:t>
            </a:r>
            <a:r>
              <a:rPr lang="zh-TW" altLang="en-US" dirty="0" smtClean="0"/>
              <a:t>具備智聯網設計及資訊安全維護基本能力。</a:t>
            </a:r>
          </a:p>
          <a:p>
            <a:r>
              <a:rPr lang="en-US" altLang="zh-TW" dirty="0" smtClean="0"/>
              <a:t>4.</a:t>
            </a:r>
            <a:r>
              <a:rPr lang="zh-TW" altLang="en-US" dirty="0" smtClean="0"/>
              <a:t>具備大數據資料處理及人工智慧應用的基礎能力。</a:t>
            </a:r>
          </a:p>
          <a:p>
            <a:r>
              <a:rPr lang="en-US" altLang="zh-TW" dirty="0" smtClean="0"/>
              <a:t>5.</a:t>
            </a:r>
            <a:r>
              <a:rPr lang="zh-TW" altLang="en-US" dirty="0" smtClean="0"/>
              <a:t>具備程式開發之運算思維能力。</a:t>
            </a:r>
          </a:p>
          <a:p>
            <a:r>
              <a:rPr lang="en-US" altLang="zh-TW" dirty="0" smtClean="0"/>
              <a:t>6.</a:t>
            </a:r>
            <a:r>
              <a:rPr lang="zh-TW" altLang="en-US" dirty="0" smtClean="0"/>
              <a:t>具備影音多媒體編輯之能力。</a:t>
            </a:r>
          </a:p>
          <a:p>
            <a:r>
              <a:rPr lang="en-US" altLang="zh-TW" dirty="0" smtClean="0"/>
              <a:t>7.</a:t>
            </a:r>
            <a:r>
              <a:rPr lang="zh-TW" altLang="en-US" dirty="0" smtClean="0"/>
              <a:t>具備職業道德、職場倫理及終身自我學習成長的能力。</a:t>
            </a:r>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19</a:t>
            </a:fld>
            <a:endParaRPr lang="zh-TW" altLang="en-US"/>
          </a:p>
        </p:txBody>
      </p:sp>
    </p:spTree>
    <p:extLst>
      <p:ext uri="{BB962C8B-B14F-4D97-AF65-F5344CB8AC3E}">
        <p14:creationId xmlns:p14="http://schemas.microsoft.com/office/powerpoint/2010/main" val="182609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22</a:t>
            </a:fld>
            <a:endParaRPr lang="zh-TW" altLang="en-US"/>
          </a:p>
        </p:txBody>
      </p:sp>
    </p:spTree>
    <p:extLst>
      <p:ext uri="{BB962C8B-B14F-4D97-AF65-F5344CB8AC3E}">
        <p14:creationId xmlns:p14="http://schemas.microsoft.com/office/powerpoint/2010/main" val="332344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邏輯推理實作</a:t>
            </a:r>
            <a:endParaRPr lang="en-US" altLang="zh-TW" dirty="0" smtClean="0"/>
          </a:p>
          <a:p>
            <a:r>
              <a:rPr lang="zh-TW" altLang="en-US" dirty="0" smtClean="0"/>
              <a:t>理財規劃</a:t>
            </a:r>
            <a:endParaRPr lang="en-US" altLang="zh-TW" dirty="0" smtClean="0"/>
          </a:p>
          <a:p>
            <a:r>
              <a:rPr lang="zh-TW" altLang="en-US" dirty="0" smtClean="0"/>
              <a:t>創意行銷實作</a:t>
            </a:r>
          </a:p>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23</a:t>
            </a:fld>
            <a:endParaRPr lang="zh-TW" altLang="en-US"/>
          </a:p>
        </p:txBody>
      </p:sp>
    </p:spTree>
    <p:extLst>
      <p:ext uri="{BB962C8B-B14F-4D97-AF65-F5344CB8AC3E}">
        <p14:creationId xmlns:p14="http://schemas.microsoft.com/office/powerpoint/2010/main" val="196202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具備會計資訊及商業服務之基礎能力。</a:t>
            </a:r>
          </a:p>
          <a:p>
            <a:r>
              <a:rPr lang="en-US" altLang="zh-TW" dirty="0" smtClean="0"/>
              <a:t>2.</a:t>
            </a:r>
            <a:r>
              <a:rPr lang="zh-TW" altLang="en-US" dirty="0" smtClean="0"/>
              <a:t>具備產品行銷與服務客製化之能力。</a:t>
            </a:r>
          </a:p>
          <a:p>
            <a:r>
              <a:rPr lang="en-US" altLang="zh-TW" dirty="0" smtClean="0"/>
              <a:t>3.</a:t>
            </a:r>
            <a:r>
              <a:rPr lang="zh-TW" altLang="en-US" dirty="0" smtClean="0"/>
              <a:t>具備智聯網設計及資訊安全維護基本能力。</a:t>
            </a:r>
          </a:p>
          <a:p>
            <a:r>
              <a:rPr lang="en-US" altLang="zh-TW" dirty="0" smtClean="0"/>
              <a:t>4.</a:t>
            </a:r>
            <a:r>
              <a:rPr lang="zh-TW" altLang="en-US" dirty="0" smtClean="0"/>
              <a:t>具備大數據資料處理及人工智慧應用的基礎能力。</a:t>
            </a:r>
          </a:p>
          <a:p>
            <a:r>
              <a:rPr lang="en-US" altLang="zh-TW" dirty="0" smtClean="0"/>
              <a:t>5.</a:t>
            </a:r>
            <a:r>
              <a:rPr lang="zh-TW" altLang="en-US" dirty="0" smtClean="0"/>
              <a:t>具備程式開發之運算思維能力。</a:t>
            </a:r>
          </a:p>
          <a:p>
            <a:r>
              <a:rPr lang="en-US" altLang="zh-TW" dirty="0" smtClean="0"/>
              <a:t>6.</a:t>
            </a:r>
            <a:r>
              <a:rPr lang="zh-TW" altLang="en-US" dirty="0" smtClean="0"/>
              <a:t>具備影音多媒體編輯之能力。</a:t>
            </a:r>
          </a:p>
          <a:p>
            <a:r>
              <a:rPr lang="en-US" altLang="zh-TW" dirty="0" smtClean="0"/>
              <a:t>7.</a:t>
            </a:r>
            <a:r>
              <a:rPr lang="zh-TW" altLang="en-US" dirty="0" smtClean="0"/>
              <a:t>具備職業道德、職場倫理及終身自我學習成長的能力。</a:t>
            </a:r>
          </a:p>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24</a:t>
            </a:fld>
            <a:endParaRPr lang="zh-TW" altLang="en-US"/>
          </a:p>
        </p:txBody>
      </p:sp>
    </p:spTree>
    <p:extLst>
      <p:ext uri="{BB962C8B-B14F-4D97-AF65-F5344CB8AC3E}">
        <p14:creationId xmlns:p14="http://schemas.microsoft.com/office/powerpoint/2010/main" val="111231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33</a:t>
            </a:fld>
            <a:endParaRPr lang="zh-TW" altLang="en-US"/>
          </a:p>
        </p:txBody>
      </p:sp>
    </p:spTree>
    <p:extLst>
      <p:ext uri="{BB962C8B-B14F-4D97-AF65-F5344CB8AC3E}">
        <p14:creationId xmlns:p14="http://schemas.microsoft.com/office/powerpoint/2010/main" val="427826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2424A8-3468-4659-9209-98C57E6F9591}" type="slidenum">
              <a:rPr lang="zh-TW" altLang="en-US" smtClean="0"/>
              <a:t>35</a:t>
            </a:fld>
            <a:endParaRPr lang="zh-TW" altLang="en-US"/>
          </a:p>
        </p:txBody>
      </p:sp>
    </p:spTree>
    <p:extLst>
      <p:ext uri="{BB962C8B-B14F-4D97-AF65-F5344CB8AC3E}">
        <p14:creationId xmlns:p14="http://schemas.microsoft.com/office/powerpoint/2010/main" val="232635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3387704-52A9-4582-AD8E-B0AA7EE9E068}"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443582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5ABC805-E8E9-4A81-A208-DD2A1455FFEE}"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93697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D1BDDC0-7607-460F-89DE-3B1E07C0D27A}"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94745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6065417" y="5054602"/>
            <a:ext cx="673276" cy="279400"/>
          </a:xfrm>
        </p:spPr>
        <p:txBody>
          <a:bodyPr/>
          <a:lstStyle/>
          <a:p>
            <a:fld id="{23EFD287-362E-4249-BA91-77C502D782FD}" type="datetime1">
              <a:rPr lang="zh-TW" altLang="en-US" smtClean="0"/>
              <a:t>2020/2/6</a:t>
            </a:fld>
            <a:endParaRPr lang="zh-TW" altLang="en-US"/>
          </a:p>
        </p:txBody>
      </p:sp>
      <p:sp>
        <p:nvSpPr>
          <p:cNvPr id="5" name="Footer Placeholder 4"/>
          <p:cNvSpPr>
            <a:spLocks noGrp="1"/>
          </p:cNvSpPr>
          <p:nvPr>
            <p:ph type="ftr" sz="quarter" idx="11"/>
          </p:nvPr>
        </p:nvSpPr>
        <p:spPr>
          <a:xfrm>
            <a:off x="1921934" y="5054602"/>
            <a:ext cx="4064860" cy="279400"/>
          </a:xfrm>
        </p:spPr>
        <p:txBody>
          <a:bodyPr/>
          <a:lstStyle/>
          <a:p>
            <a:endParaRPr lang="zh-TW" altLang="en-US"/>
          </a:p>
        </p:txBody>
      </p:sp>
      <p:sp>
        <p:nvSpPr>
          <p:cNvPr id="6" name="Slide Number Placeholder 5"/>
          <p:cNvSpPr>
            <a:spLocks noGrp="1"/>
          </p:cNvSpPr>
          <p:nvPr>
            <p:ph type="sldNum" sz="quarter" idx="12"/>
          </p:nvPr>
        </p:nvSpPr>
        <p:spPr>
          <a:xfrm>
            <a:off x="6817317" y="5054602"/>
            <a:ext cx="413483" cy="279400"/>
          </a:xfrm>
        </p:spPr>
        <p:txBody>
          <a:bodyPr/>
          <a:lstStyle/>
          <a:p>
            <a:fld id="{1B69013D-A474-474B-987C-48E9FA748144}" type="slidenum">
              <a:rPr lang="zh-TW" altLang="en-US" smtClean="0"/>
              <a:t>‹#›</a:t>
            </a:fld>
            <a:endParaRPr lang="zh-TW"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769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71440E3-8592-4FDF-BF75-C37429649FF4}"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991217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AE71F0A7-AAC2-41BD-A2A1-33936C3DA9A1}"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01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2938C158-4CA0-49E9-AC29-9553F0522D0E}"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68714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472CA85-B23D-460F-AA24-FFBA4F6D16BF}"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882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5B256FC0-2748-4143-B1FB-AB67224A352D}" type="datetime1">
              <a:rPr lang="zh-TW" altLang="en-US" smtClean="0"/>
              <a:t>2020/2/6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493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49F72-5D69-4A8D-A8CD-7E5A1FE0004B}" type="datetime1">
              <a:rPr lang="zh-TW" altLang="en-US" smtClean="0"/>
              <a:t>2020/2/6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678899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722C20B3-7E46-46E3-A29D-70DEDE26AE1A}"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38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71F7DDB-6D23-4F6B-9A08-D75B4685A356}"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967485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zh-TW" altLang="en-US" smtClean="0"/>
              <a:t>按一下以編輯母片標題樣式</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4C0BC535-1538-4955-8590-93D9B7C2DE60}"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67215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641C1F85-39C0-42E7-8FE9-26237DACFED1}"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948143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4EC9E66C-9A63-4C48-BC84-93590EDB8623}"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0033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zh-TW" altLang="en-US" smtClean="0"/>
              <a:t>按一下以編輯母片標題樣式</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編輯母片文字樣式</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4F8D6BD8-D90D-4101-B3F5-4A831E60DC85}"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9916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1B86B1D8-B623-42EC-B2DD-F76617D8BE82}"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264641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zh-TW" altLang="en-US" smtClean="0"/>
              <a:t>按一下以編輯母片標題樣式</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9337AB7D-4C46-4CAE-B51D-2A180F0690D0}"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3275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zh-TW" altLang="en-US" smtClean="0"/>
              <a:t>按一下以編輯母片標題樣式</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AF5A82E1-4042-4BA6-B2D0-E431424E5E21}"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748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AF82878-AA94-43FB-B167-849A61B9584C}"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912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CFFE3B5-571E-4244-B399-1D1C245B3059}"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2053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EA1EBC3-BDB9-4D85-BAE0-82D0936BB541}"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21829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B40A4A1D-729F-4B04-BDD0-B7BD8B944924}"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166292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85FF69D-E01B-433C-958C-660CF07DC8D1}"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314414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lvl1pPr>
              <a:defRPr>
                <a:solidFill>
                  <a:schemeClr val="tx2"/>
                </a:solidFill>
              </a:defRPr>
            </a:lvl1pPr>
          </a:lstStyle>
          <a:p>
            <a:fld id="{86082574-1CDD-44D7-B01A-853D08FC5098}" type="datetime1">
              <a:rPr lang="zh-TW" altLang="en-US" smtClean="0"/>
              <a:t>2020/2/6</a:t>
            </a:fld>
            <a:endParaRPr lang="zh-TW" alt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05356010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B089D8F6-3123-4162-945B-32F78A6590E2}"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246611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A2EA866-CF06-40A3-B95F-B31583EDEFC2}"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470134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C495AD0F-FCD6-4DEF-91C6-11B5CC438F3B}" type="datetime1">
              <a:rPr lang="zh-TW" altLang="en-US" smtClean="0"/>
              <a:t>2020/2/6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771703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E6A20-94F1-40A2-A7E5-69EBAC4DF151}" type="datetime1">
              <a:rPr lang="zh-TW" altLang="en-US" smtClean="0"/>
              <a:t>2020/2/6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778285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44DD1ED3-C76C-4D52-AF87-9A76F792FE4A}"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927525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C7B8B14C-F404-4525-8A43-C848586681C3}"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92672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1A919D87-82BD-4E4A-8243-E75DB1AB2ED4}"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4176807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628650" y="6422855"/>
            <a:ext cx="2057397" cy="365125"/>
          </a:xfrm>
        </p:spPr>
        <p:txBody>
          <a:bodyPr/>
          <a:lstStyle/>
          <a:p>
            <a:fld id="{03304280-FFA2-417C-B8CD-144B20CE8549}" type="datetime1">
              <a:rPr lang="zh-TW" altLang="en-US" smtClean="0"/>
              <a:t>2020/2/6</a:t>
            </a:fld>
            <a:endParaRPr lang="zh-TW" altLang="en-US"/>
          </a:p>
        </p:txBody>
      </p:sp>
      <p:sp>
        <p:nvSpPr>
          <p:cNvPr id="5" name="Footer Placeholder 4"/>
          <p:cNvSpPr>
            <a:spLocks noGrp="1"/>
          </p:cNvSpPr>
          <p:nvPr>
            <p:ph type="ftr" sz="quarter" idx="11"/>
          </p:nvPr>
        </p:nvSpPr>
        <p:spPr>
          <a:xfrm>
            <a:off x="2832102" y="6422855"/>
            <a:ext cx="3209752" cy="365125"/>
          </a:xfrm>
        </p:spPr>
        <p:txBody>
          <a:bodyPr/>
          <a:lstStyle/>
          <a:p>
            <a:endParaRPr lang="zh-TW" altLang="en-US"/>
          </a:p>
        </p:txBody>
      </p:sp>
      <p:sp>
        <p:nvSpPr>
          <p:cNvPr id="6" name="Slide Number Placeholder 5"/>
          <p:cNvSpPr>
            <a:spLocks noGrp="1"/>
          </p:cNvSpPr>
          <p:nvPr>
            <p:ph type="sldNum" sz="quarter" idx="12"/>
          </p:nvPr>
        </p:nvSpPr>
        <p:spPr>
          <a:xfrm>
            <a:off x="6054787" y="6422855"/>
            <a:ext cx="659819" cy="365125"/>
          </a:xfrm>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403776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3D95490-6E6F-4B31-987E-57CF8FF13315}"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725713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F3387704-52A9-4582-AD8E-B0AA7EE9E068}" type="datetime1">
              <a:rPr lang="zh-TW" altLang="en-US" smtClean="0"/>
              <a:t>2020/2/6</a:t>
            </a:fld>
            <a:endParaRPr lang="zh-TW" alt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zh-TW" alt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1B69013D-A474-474B-987C-48E9FA748144}" type="slidenum">
              <a:rPr lang="zh-TW" altLang="en-US" smtClean="0"/>
              <a:t>‹#›</a:t>
            </a:fld>
            <a:endParaRPr lang="zh-TW"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8846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71F7DDB-6D23-4F6B-9A08-D75B4685A356}"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915573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B40A4A1D-729F-4B04-BDD0-B7BD8B944924}" type="datetime1">
              <a:rPr lang="zh-TW" altLang="en-US" smtClean="0"/>
              <a:t>2020/2/6</a:t>
            </a:fld>
            <a:endParaRPr lang="zh-TW" alt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zh-TW" alt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1B69013D-A474-474B-987C-48E9FA748144}" type="slidenum">
              <a:rPr lang="zh-TW" altLang="en-US" smtClean="0"/>
              <a:t>‹#›</a:t>
            </a:fld>
            <a:endParaRPr lang="zh-TW" alt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3366409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3D95490-6E6F-4B31-987E-57CF8FF13315}"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804692778"/>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4" name="Content Placeholder 3"/>
          <p:cNvSpPr>
            <a:spLocks noGrp="1"/>
          </p:cNvSpPr>
          <p:nvPr>
            <p:ph sz="half" idx="2"/>
          </p:nvPr>
        </p:nvSpPr>
        <p:spPr>
          <a:xfrm>
            <a:off x="941832" y="2909102"/>
            <a:ext cx="3611880" cy="299639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6" name="Content Placeholder 5"/>
          <p:cNvSpPr>
            <a:spLocks noGrp="1"/>
          </p:cNvSpPr>
          <p:nvPr>
            <p:ph sz="quarter" idx="4"/>
          </p:nvPr>
        </p:nvSpPr>
        <p:spPr>
          <a:xfrm>
            <a:off x="4975398" y="2909102"/>
            <a:ext cx="3611880" cy="299639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C15F74-0BFB-4AFA-9E60-13AD9FBF7587}"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897515443"/>
      </p:ext>
    </p:extLst>
  </p:cSld>
  <p:clrMapOvr>
    <a:masterClrMapping/>
  </p:clrMapOvr>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F38F53EB-DA8C-41D4-B817-70386819927B}" type="datetime1">
              <a:rPr lang="zh-TW" altLang="en-US" smtClean="0"/>
              <a:t>2020/2/6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61332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41D05-920E-44E7-9305-A3F45BBE77E8}" type="datetime1">
              <a:rPr lang="zh-TW" altLang="en-US" smtClean="0"/>
              <a:t>2020/2/6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982715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Date Placeholder 4"/>
          <p:cNvSpPr>
            <a:spLocks noGrp="1"/>
          </p:cNvSpPr>
          <p:nvPr>
            <p:ph type="dt" sz="half" idx="10"/>
          </p:nvPr>
        </p:nvSpPr>
        <p:spPr>
          <a:xfrm>
            <a:off x="573789" y="6375679"/>
            <a:ext cx="925016" cy="348462"/>
          </a:xfrm>
        </p:spPr>
        <p:txBody>
          <a:bodyPr/>
          <a:lstStyle/>
          <a:p>
            <a:fld id="{B17884A9-321B-43BC-9619-4D1F69FA7627}" type="datetime1">
              <a:rPr lang="zh-TW" altLang="en-US" smtClean="0"/>
              <a:t>2020/2/6</a:t>
            </a:fld>
            <a:endParaRPr lang="zh-TW" altLang="en-US"/>
          </a:p>
        </p:txBody>
      </p:sp>
      <p:sp>
        <p:nvSpPr>
          <p:cNvPr id="6" name="Footer Placeholder 5"/>
          <p:cNvSpPr>
            <a:spLocks noGrp="1"/>
          </p:cNvSpPr>
          <p:nvPr>
            <p:ph type="ftr" sz="quarter" idx="11"/>
          </p:nvPr>
        </p:nvSpPr>
        <p:spPr>
          <a:xfrm>
            <a:off x="1577716" y="6375679"/>
            <a:ext cx="2611634" cy="345796"/>
          </a:xfrm>
        </p:spPr>
        <p:txBody>
          <a:bodyPr/>
          <a:lstStyle/>
          <a:p>
            <a:endParaRPr lang="zh-TW" altLang="en-US"/>
          </a:p>
        </p:txBody>
      </p:sp>
      <p:sp>
        <p:nvSpPr>
          <p:cNvPr id="7" name="Slide Number Placeholder 6"/>
          <p:cNvSpPr>
            <a:spLocks noGrp="1"/>
          </p:cNvSpPr>
          <p:nvPr>
            <p:ph type="sldNum" sz="quarter" idx="12"/>
          </p:nvPr>
        </p:nvSpPr>
        <p:spPr>
          <a:xfrm>
            <a:off x="4268261" y="6375679"/>
            <a:ext cx="924342" cy="345796"/>
          </a:xfrm>
        </p:spPr>
        <p:txBody>
          <a:bodyPr/>
          <a:lstStyle/>
          <a:p>
            <a:fld id="{1B69013D-A474-474B-987C-48E9FA748144}" type="slidenum">
              <a:rPr lang="zh-TW" altLang="en-US" smtClean="0"/>
              <a:t>‹#›</a:t>
            </a:fld>
            <a:endParaRPr lang="zh-TW"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063076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Date Placeholder 4"/>
          <p:cNvSpPr>
            <a:spLocks noGrp="1"/>
          </p:cNvSpPr>
          <p:nvPr>
            <p:ph type="dt" sz="half" idx="10"/>
          </p:nvPr>
        </p:nvSpPr>
        <p:spPr>
          <a:xfrm>
            <a:off x="574463" y="6375679"/>
            <a:ext cx="924342" cy="348462"/>
          </a:xfrm>
        </p:spPr>
        <p:txBody>
          <a:bodyPr/>
          <a:lstStyle/>
          <a:p>
            <a:fld id="{8F5A0C30-2FC7-4E9F-BD79-2F7DC5AA0588}" type="datetime1">
              <a:rPr lang="zh-TW" altLang="en-US" smtClean="0"/>
              <a:t>2020/2/6</a:t>
            </a:fld>
            <a:endParaRPr lang="zh-TW" altLang="en-US"/>
          </a:p>
        </p:txBody>
      </p:sp>
      <p:sp>
        <p:nvSpPr>
          <p:cNvPr id="6" name="Footer Placeholder 5"/>
          <p:cNvSpPr>
            <a:spLocks noGrp="1"/>
          </p:cNvSpPr>
          <p:nvPr>
            <p:ph type="ftr" sz="quarter" idx="11"/>
          </p:nvPr>
        </p:nvSpPr>
        <p:spPr>
          <a:xfrm>
            <a:off x="1577716" y="6375679"/>
            <a:ext cx="2611634" cy="345796"/>
          </a:xfrm>
        </p:spPr>
        <p:txBody>
          <a:bodyPr/>
          <a:lstStyle/>
          <a:p>
            <a:endParaRPr lang="zh-TW" altLang="en-US"/>
          </a:p>
        </p:txBody>
      </p:sp>
      <p:sp>
        <p:nvSpPr>
          <p:cNvPr id="7" name="Slide Number Placeholder 6"/>
          <p:cNvSpPr>
            <a:spLocks noGrp="1"/>
          </p:cNvSpPr>
          <p:nvPr>
            <p:ph type="sldNum" sz="quarter" idx="12"/>
          </p:nvPr>
        </p:nvSpPr>
        <p:spPr>
          <a:xfrm>
            <a:off x="4256153" y="6375679"/>
            <a:ext cx="947460" cy="345796"/>
          </a:xfrm>
        </p:spPr>
        <p:txBody>
          <a:bodyPr/>
          <a:lstStyle/>
          <a:p>
            <a:fld id="{1B69013D-A474-474B-987C-48E9FA748144}" type="slidenum">
              <a:rPr lang="zh-TW" altLang="en-US" smtClean="0"/>
              <a:t>‹#›</a:t>
            </a:fld>
            <a:endParaRPr lang="zh-TW" alt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8910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5ABC805-E8E9-4A81-A208-DD2A1455FFEE}"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32157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C15F74-0BFB-4AFA-9E60-13AD9FBF7587}"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467245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D1BDDC0-7607-460F-89DE-3B1E07C0D27A}"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851305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zh-TW" altLang="en-US" smtClean="0"/>
              <a:t>按一下以編輯母片副標題樣式</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F3387704-52A9-4582-AD8E-B0AA7EE9E068}" type="datetime1">
              <a:rPr lang="zh-TW" altLang="en-US" smtClean="0"/>
              <a:t>2020/2/6</a:t>
            </a:fld>
            <a:endParaRPr lang="zh-TW" alt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zh-TW" alt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94245581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71F7DDB-6D23-4F6B-9A08-D75B4685A356}"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048672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B40A4A1D-729F-4B04-BDD0-B7BD8B944924}" type="datetime1">
              <a:rPr lang="zh-TW" altLang="en-US" smtClean="0"/>
              <a:t>2020/2/6</a:t>
            </a:fld>
            <a:endParaRPr lang="zh-TW" alt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zh-TW" altLang="en-US"/>
          </a:p>
        </p:txBody>
      </p:sp>
      <p:sp>
        <p:nvSpPr>
          <p:cNvPr id="6" name="Slide Number Placeholder 5"/>
          <p:cNvSpPr>
            <a:spLocks noGrp="1"/>
          </p:cNvSpPr>
          <p:nvPr>
            <p:ph type="sldNum" sz="quarter" idx="12"/>
          </p:nvPr>
        </p:nvSpPr>
        <p:spPr>
          <a:xfrm>
            <a:off x="6453378" y="5211060"/>
            <a:ext cx="1584198" cy="228600"/>
          </a:xfrm>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54547481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3D95490-6E6F-4B31-987E-57CF8FF13315}"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526488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C15F74-0BFB-4AFA-9E60-13AD9FBF7587}" type="datetime1">
              <a:rPr lang="zh-TW" altLang="en-US" smtClean="0"/>
              <a:t>2020/2/6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983636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F38F53EB-DA8C-41D4-B817-70386819927B}" type="datetime1">
              <a:rPr lang="zh-TW" altLang="en-US" smtClean="0"/>
              <a:t>2020/2/6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514977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41D05-920E-44E7-9305-A3F45BBE77E8}" type="datetime1">
              <a:rPr lang="zh-TW" altLang="en-US" smtClean="0"/>
              <a:t>2020/2/6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322435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8" name="Date Placeholder 7"/>
          <p:cNvSpPr>
            <a:spLocks noGrp="1"/>
          </p:cNvSpPr>
          <p:nvPr>
            <p:ph type="dt" sz="half" idx="10"/>
          </p:nvPr>
        </p:nvSpPr>
        <p:spPr/>
        <p:txBody>
          <a:bodyPr/>
          <a:lstStyle/>
          <a:p>
            <a:fld id="{B17884A9-321B-43BC-9619-4D1F69FA7627}" type="datetime1">
              <a:rPr lang="zh-TW" altLang="en-US" smtClean="0"/>
              <a:t>2020/2/6</a:t>
            </a:fld>
            <a:endParaRPr lang="zh-TW" altLang="en-US"/>
          </a:p>
        </p:txBody>
      </p:sp>
      <p:sp>
        <p:nvSpPr>
          <p:cNvPr id="9" name="Footer Placeholder 8"/>
          <p:cNvSpPr>
            <a:spLocks noGrp="1"/>
          </p:cNvSpPr>
          <p:nvPr>
            <p:ph type="ftr" sz="quarter" idx="11"/>
          </p:nvPr>
        </p:nvSpPr>
        <p:spPr/>
        <p:txBody>
          <a:bodyPr/>
          <a:lstStyle>
            <a:lvl1pPr algn="r">
              <a:defRPr/>
            </a:lvl1pPr>
          </a:lstStyle>
          <a:p>
            <a:endParaRPr lang="zh-TW" alt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1B69013D-A474-474B-987C-48E9FA748144}" type="slidenum">
              <a:rPr lang="zh-TW" altLang="en-US" smtClean="0"/>
              <a:t>‹#›</a:t>
            </a:fld>
            <a:endParaRPr lang="zh-TW" alt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018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F5A0C30-2FC7-4E9F-BD79-2F7DC5AA0588}" type="datetime1">
              <a:rPr lang="zh-TW" altLang="en-US" smtClean="0"/>
              <a:t>2020/2/6</a:t>
            </a:fld>
            <a:endParaRPr lang="zh-TW" alt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zh-TW" alt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1B69013D-A474-474B-987C-48E9FA748144}" type="slidenum">
              <a:rPr lang="zh-TW" altLang="en-US" smtClean="0"/>
              <a:t>‹#›</a:t>
            </a:fld>
            <a:endParaRPr lang="zh-TW" alt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548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F38F53EB-DA8C-41D4-B817-70386819927B}" type="datetime1">
              <a:rPr lang="zh-TW" altLang="en-US" smtClean="0"/>
              <a:t>2020/2/6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51938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5ABC805-E8E9-4A81-A208-DD2A1455FFEE}"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4184488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D1BDDC0-7607-460F-89DE-3B1E07C0D27A}" type="datetime1">
              <a:rPr lang="zh-TW" altLang="en-US" smtClean="0"/>
              <a:t>2020/2/6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9905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3EFD287-362E-4249-BA91-77C502D782FD}" type="datetime1">
              <a:rPr lang="zh-TW" altLang="en-US" smtClean="0"/>
              <a:t>2020/2/6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745173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71440E3-8592-4FDF-BF75-C37429649FF4}" type="datetime1">
              <a:rPr lang="zh-TW" altLang="en-US" smtClean="0"/>
              <a:t>2020/2/6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4029137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AE71F0A7-AAC2-41BD-A2A1-33936C3DA9A1}" type="datetime1">
              <a:rPr lang="zh-TW" altLang="en-US" smtClean="0"/>
              <a:t>2020/2/6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624508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938C158-4CA0-49E9-AC29-9553F0522D0E}" type="datetime1">
              <a:rPr lang="zh-TW" altLang="en-US" smtClean="0"/>
              <a:t>2020/2/6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058384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472CA85-B23D-460F-AA24-FFBA4F6D16BF}" type="datetime1">
              <a:rPr lang="zh-TW" altLang="en-US" smtClean="0"/>
              <a:t>2020/2/6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35553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256FC0-2748-4143-B1FB-AB67224A352D}" type="datetime1">
              <a:rPr lang="zh-TW" altLang="en-US" smtClean="0"/>
              <a:t>2020/2/6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063824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E749F72-5D69-4A8D-A8CD-7E5A1FE0004B}" type="datetime1">
              <a:rPr lang="zh-TW" altLang="en-US" smtClean="0"/>
              <a:t>2020/2/6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591214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722C20B3-7E46-46E3-A29D-70DEDE26AE1A}" type="datetime1">
              <a:rPr lang="zh-TW" altLang="en-US" smtClean="0"/>
              <a:t>2020/2/6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6752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41D05-920E-44E7-9305-A3F45BBE77E8}" type="datetime1">
              <a:rPr lang="zh-TW" altLang="en-US" smtClean="0"/>
              <a:t>2020/2/6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174687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4C0BC535-1538-4955-8590-93D9B7C2DE60}" type="datetime1">
              <a:rPr lang="zh-TW" altLang="en-US" smtClean="0"/>
              <a:t>2020/2/6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689035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AF82878-AA94-43FB-B167-849A61B9584C}" type="datetime1">
              <a:rPr lang="zh-TW" altLang="en-US" smtClean="0"/>
              <a:t>2020/2/6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700696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CFFE3B5-571E-4244-B399-1D1C245B3059}" type="datetime1">
              <a:rPr lang="zh-TW" altLang="en-US" smtClean="0"/>
              <a:t>2020/2/6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73155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B17884A9-321B-43BC-9619-4D1F69FA7627}"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9177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8F5A0C30-2FC7-4E9F-BD79-2F7DC5AA0588}" type="datetime1">
              <a:rPr lang="zh-TW" altLang="en-US" smtClean="0"/>
              <a:t>2020/2/6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699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302B4-B9B0-45E4-8BF1-56D6CE1A558F}" type="datetime1">
              <a:rPr lang="zh-TW" altLang="en-US" smtClean="0"/>
              <a:t>2020/2/6</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796585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03A32FB-D34C-481F-9115-26E79B245740}" type="datetime1">
              <a:rPr lang="zh-TW" altLang="en-US" smtClean="0"/>
              <a:t>2020/2/6</a:t>
            </a:fld>
            <a:endParaRPr lang="zh-TW"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TW"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18903930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4B24F7BE-1981-4BDB-9662-30C99FA8C180}" type="datetime1">
              <a:rPr lang="zh-TW" altLang="en-US" smtClean="0"/>
              <a:t>2020/2/6</a:t>
            </a:fld>
            <a:endParaRPr lang="zh-TW" alt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zh-TW" alt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977577295"/>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D02302B4-B9B0-45E4-8BF1-56D6CE1A558F}" type="datetime1">
              <a:rPr lang="zh-TW" altLang="en-US" smtClean="0"/>
              <a:t>2020/2/6</a:t>
            </a:fld>
            <a:endParaRPr lang="zh-TW" alt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zh-TW" alt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1B69013D-A474-474B-987C-48E9FA748144}" type="slidenum">
              <a:rPr lang="zh-TW" altLang="en-US" smtClean="0"/>
              <a:t>‹#›</a:t>
            </a:fld>
            <a:endParaRPr lang="zh-TW"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87688600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D02302B4-B9B0-45E4-8BF1-56D6CE1A558F}" type="datetime1">
              <a:rPr lang="zh-TW" altLang="en-US" smtClean="0"/>
              <a:t>2020/2/6</a:t>
            </a:fld>
            <a:endParaRPr lang="zh-TW" alt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zh-TW" alt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25038592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2302B4-B9B0-45E4-8BF1-56D6CE1A558F}" type="datetime1">
              <a:rPr lang="zh-TW" altLang="en-US" smtClean="0"/>
              <a:t>2020/2/6</a:t>
            </a:fld>
            <a:endParaRPr lang="zh-TW" altLang="en-US"/>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69013D-A474-474B-987C-48E9FA748144}" type="slidenum">
              <a:rPr lang="zh-TW" altLang="en-US" smtClean="0"/>
              <a:t>‹#›</a:t>
            </a:fld>
            <a:endParaRPr lang="zh-TW" altLang="en-US"/>
          </a:p>
        </p:txBody>
      </p:sp>
    </p:spTree>
    <p:extLst>
      <p:ext uri="{BB962C8B-B14F-4D97-AF65-F5344CB8AC3E}">
        <p14:creationId xmlns:p14="http://schemas.microsoft.com/office/powerpoint/2010/main" val="37609926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jhigh.co.uk/NewIndex.htm" TargetMode="External"/><Relationship Id="rId2" Type="http://schemas.openxmlformats.org/officeDocument/2006/relationships/hyperlink" Target="http://dp.hcvs.ptc.edu.tw/" TargetMode="External"/><Relationship Id="rId1" Type="http://schemas.openxmlformats.org/officeDocument/2006/relationships/slideLayout" Target="../slideLayouts/slideLayout30.xml"/><Relationship Id="rId5" Type="http://schemas.openxmlformats.org/officeDocument/2006/relationships/hyperlink" Target="https://ppt.cc/fqrvTx" TargetMode="External"/><Relationship Id="rId4" Type="http://schemas.openxmlformats.org/officeDocument/2006/relationships/hyperlink" Target="http://www.kengisho.ed.jp/joho.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ettoday.net/news/20140110/314667.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youtu.be/t-CG0j7bmkM?t=125" TargetMode="External"/><Relationship Id="rId1" Type="http://schemas.openxmlformats.org/officeDocument/2006/relationships/slideLayout" Target="../slideLayouts/slideLayout13.xml"/><Relationship Id="rId5" Type="http://schemas.openxmlformats.org/officeDocument/2006/relationships/hyperlink" Target="https://youtu.be/v9PTYb-gIro?list=RDv9PTYb-gIro&amp;t=103" TargetMode="Externa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2.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edtung.com/TopNews/NewsContent.aspx?type=5&amp;no=14710" TargetMode="External"/><Relationship Id="rId2" Type="http://schemas.openxmlformats.org/officeDocument/2006/relationships/hyperlink" Target="http://www.edtung.com/TopNews/NewsContent.aspx?no=1341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254042" y="4701208"/>
            <a:ext cx="3133533" cy="1368866"/>
          </a:xfrm>
          <a:noFill/>
          <a:ln>
            <a:noFill/>
          </a:ln>
        </p:spPr>
        <p:style>
          <a:lnRef idx="2">
            <a:schemeClr val="accent4"/>
          </a:lnRef>
          <a:fillRef idx="1">
            <a:schemeClr val="lt1"/>
          </a:fillRef>
          <a:effectRef idx="0">
            <a:schemeClr val="accent4"/>
          </a:effectRef>
          <a:fontRef idx="minor">
            <a:schemeClr val="dk1"/>
          </a:fontRef>
        </p:style>
        <p:txBody>
          <a:bodyPr>
            <a:noAutofit/>
          </a:bodyPr>
          <a:lstStyle/>
          <a:p>
            <a:r>
              <a:rPr lang="zh-TW" altLang="en-US" sz="4400" b="1" dirty="0" smtClean="0"/>
              <a:t>恆春工商</a:t>
            </a:r>
            <a:r>
              <a:rPr lang="en-US" altLang="zh-TW" sz="4400" b="1" dirty="0" smtClean="0"/>
              <a:t/>
            </a:r>
            <a:br>
              <a:rPr lang="en-US" altLang="zh-TW" sz="4400" b="1" dirty="0" smtClean="0"/>
            </a:br>
            <a:r>
              <a:rPr lang="zh-TW" altLang="en-US" sz="4400" b="1" dirty="0" smtClean="0"/>
              <a:t>資料處理科</a:t>
            </a:r>
            <a:endParaRPr lang="zh-TW" altLang="en-US" sz="4400" b="1" dirty="0"/>
          </a:p>
        </p:txBody>
      </p:sp>
      <p:sp>
        <p:nvSpPr>
          <p:cNvPr id="3" name="副標題 2"/>
          <p:cNvSpPr>
            <a:spLocks noGrp="1"/>
          </p:cNvSpPr>
          <p:nvPr>
            <p:ph type="subTitle" idx="1"/>
          </p:nvPr>
        </p:nvSpPr>
        <p:spPr>
          <a:xfrm>
            <a:off x="4962987" y="5506568"/>
            <a:ext cx="3322229" cy="466230"/>
          </a:xfrm>
          <a:noFill/>
          <a:ln>
            <a:noFill/>
          </a:ln>
        </p:spPr>
        <p:style>
          <a:lnRef idx="2">
            <a:schemeClr val="accent4"/>
          </a:lnRef>
          <a:fillRef idx="1">
            <a:schemeClr val="lt1"/>
          </a:fillRef>
          <a:effectRef idx="0">
            <a:schemeClr val="accent4"/>
          </a:effectRef>
          <a:fontRef idx="minor">
            <a:schemeClr val="dk1"/>
          </a:fontRef>
        </p:style>
        <p:txBody>
          <a:bodyPr anchor="ctr">
            <a:normAutofit fontScale="77500" lnSpcReduction="20000"/>
          </a:bodyPr>
          <a:lstStyle/>
          <a:p>
            <a:r>
              <a:rPr lang="zh-TW" altLang="en-US" b="1" dirty="0" smtClean="0"/>
              <a:t>報告人：資處科主任  陳孟志</a:t>
            </a:r>
            <a:endParaRPr lang="zh-TW" altLang="en-US" b="1" dirty="0"/>
          </a:p>
        </p:txBody>
      </p:sp>
      <p:pic>
        <p:nvPicPr>
          <p:cNvPr id="6" name="圖片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169" y="454117"/>
            <a:ext cx="3452184" cy="4883170"/>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11357" y1="83500" x2="35235" y2="95583"/>
                        <a14:foregroundMark x1="2770" y1="93417" x2="6593" y2="97333"/>
                        <a14:foregroundMark x1="3657" y1="85917" x2="3213" y2="96500"/>
                        <a14:foregroundMark x1="8089" y1="86750" x2="8199" y2="97000"/>
                        <a14:foregroundMark x1="22161" y1="95083" x2="21274" y2="99500"/>
                        <a14:foregroundMark x1="46537" y1="67250" x2="64488" y2="93083"/>
                        <a14:foregroundMark x1="67202" y1="92500" x2="91080" y2="89500"/>
                        <a14:foregroundMark x1="51413" y1="80917" x2="56676" y2="92333"/>
                        <a14:foregroundMark x1="56676" y1="65083" x2="61330" y2="78333"/>
                        <a14:foregroundMark x1="54958" y1="72250" x2="56066" y2="76833"/>
                        <a14:foregroundMark x1="91080" y1="89833" x2="96288" y2="96083"/>
                        <a14:foregroundMark x1="77230" y1="43167" x2="63823" y2="66917"/>
                        <a14:foregroundMark x1="47147" y1="43667" x2="49972" y2="39417"/>
                        <a14:foregroundMark x1="15457" y1="62167" x2="18393" y2="76000"/>
                        <a14:foregroundMark x1="14792" y1="61333" x2="11967" y2="70167"/>
                        <a14:foregroundMark x1="11690" y1="62833" x2="13850" y2="58250"/>
                        <a14:foregroundMark x1="17175" y1="59083" x2="18504" y2="63333"/>
                        <a14:foregroundMark x1="61884" y1="84667" x2="62105" y2="80250"/>
                        <a14:foregroundMark x1="45208" y1="66250" x2="45983" y2="70333"/>
                        <a14:foregroundMark x1="70028" y1="85333" x2="72687" y2="80417"/>
                        <a14:foregroundMark x1="84044" y1="79583" x2="84820" y2="83833"/>
                        <a14:foregroundMark x1="92299" y1="77167" x2="92410" y2="83833"/>
                        <a14:foregroundMark x1="11247" y1="68083" x2="11247" y2="72417"/>
                        <a14:foregroundMark x1="42271" y1="90667" x2="41330" y2="97667"/>
                        <a14:foregroundMark x1="42161" y1="83000" x2="42271" y2="87917"/>
                        <a14:foregroundMark x1="32687" y1="83667" x2="31801" y2="89500"/>
                        <a14:foregroundMark x1="36787" y1="88583" x2="36454" y2="92750"/>
                        <a14:foregroundMark x1="63102" y1="17250" x2="68033" y2="14000"/>
                        <a14:foregroundMark x1="60388" y1="16917" x2="63712" y2="10083"/>
                        <a14:backgroundMark x1="12078" y1="14000" x2="19778" y2="37750"/>
                        <a14:backgroundMark x1="15679" y1="5083" x2="26814" y2="29750"/>
                        <a14:backgroundMark x1="28532" y1="37083" x2="37119" y2="74750"/>
                        <a14:backgroundMark x1="22936" y1="43917" x2="30416" y2="67750"/>
                        <a14:backgroundMark x1="38061" y1="43500" x2="38393" y2="65583"/>
                        <a14:backgroundMark x1="36343" y1="2250" x2="28864" y2="11083"/>
                        <a14:backgroundMark x1="7645" y1="34000" x2="27368" y2="72250"/>
                        <a14:backgroundMark x1="7424" y1="41500" x2="5263" y2="70000"/>
                        <a14:backgroundMark x1="75069" y1="63833" x2="95235" y2="53583"/>
                        <a14:backgroundMark x1="76620" y1="67250" x2="94238" y2="61667"/>
                        <a14:backgroundMark x1="70637" y1="68083" x2="94792" y2="70333"/>
                        <a14:backgroundMark x1="62770" y1="58417" x2="59612" y2="44917"/>
                        <a14:backgroundMark x1="22715" y1="68333" x2="28144" y2="73250"/>
                        <a14:backgroundMark x1="2382" y1="76167" x2="8199" y2="70500"/>
                        <a14:backgroundMark x1="3102" y1="78500" x2="388" y2="87417"/>
                        <a14:backgroundMark x1="45429" y1="34667" x2="54626" y2="35167"/>
                        <a14:backgroundMark x1="37507" y1="77500" x2="38504" y2="83833"/>
                      </a14:backgroundRemoval>
                    </a14:imgEffect>
                  </a14:imgLayer>
                </a14:imgProps>
              </a:ext>
              <a:ext uri="{28A0092B-C50C-407E-A947-70E740481C1C}">
                <a14:useLocalDpi xmlns:a14="http://schemas.microsoft.com/office/drawing/2010/main"/>
              </a:ext>
            </a:extLst>
          </a:blip>
          <a:stretch>
            <a:fillRect/>
          </a:stretch>
        </p:blipFill>
        <p:spPr>
          <a:xfrm>
            <a:off x="3035091" y="1090197"/>
            <a:ext cx="5431563" cy="3611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888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B69013D-A474-474B-987C-48E9FA748144}" type="slidenum">
              <a:rPr lang="zh-TW" altLang="en-US" smtClean="0"/>
              <a:t>10</a:t>
            </a:fld>
            <a:endParaRPr lang="zh-TW" altLang="en-US"/>
          </a:p>
        </p:txBody>
      </p:sp>
      <p:graphicFrame>
        <p:nvGraphicFramePr>
          <p:cNvPr id="5" name="資料庫圖表 4"/>
          <p:cNvGraphicFramePr/>
          <p:nvPr>
            <p:extLst>
              <p:ext uri="{D42A27DB-BD31-4B8C-83A1-F6EECF244321}">
                <p14:modId xmlns:p14="http://schemas.microsoft.com/office/powerpoint/2010/main" val="255016028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圓角矩形 5"/>
          <p:cNvSpPr/>
          <p:nvPr/>
        </p:nvSpPr>
        <p:spPr>
          <a:xfrm>
            <a:off x="5905972" y="852251"/>
            <a:ext cx="2714016" cy="140456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smtClean="0"/>
              <a:t>有用的情報</a:t>
            </a:r>
            <a:endParaRPr lang="zh-TW" altLang="en-US" sz="3600" dirty="0"/>
          </a:p>
        </p:txBody>
      </p:sp>
      <p:sp>
        <p:nvSpPr>
          <p:cNvPr id="7" name="圓角矩形 6"/>
          <p:cNvSpPr/>
          <p:nvPr/>
        </p:nvSpPr>
        <p:spPr>
          <a:xfrm>
            <a:off x="837861" y="1669375"/>
            <a:ext cx="2148530" cy="90845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600" dirty="0" smtClean="0"/>
              <a:t>情報來源</a:t>
            </a:r>
            <a:endParaRPr lang="zh-TW" altLang="en-US" sz="3600" dirty="0"/>
          </a:p>
        </p:txBody>
      </p:sp>
      <p:sp>
        <p:nvSpPr>
          <p:cNvPr id="8" name="文字方塊 7"/>
          <p:cNvSpPr txBox="1"/>
          <p:nvPr/>
        </p:nvSpPr>
        <p:spPr>
          <a:xfrm>
            <a:off x="986576" y="4455761"/>
            <a:ext cx="7437577"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2000" dirty="0" smtClean="0"/>
              <a:t>資料</a:t>
            </a:r>
            <a:r>
              <a:rPr lang="en-US" altLang="zh-TW" sz="2000" dirty="0" smtClean="0"/>
              <a:t>(</a:t>
            </a:r>
            <a:r>
              <a:rPr lang="zh-TW" altLang="en-US" sz="2000" dirty="0" smtClean="0"/>
              <a:t>情報</a:t>
            </a:r>
            <a:r>
              <a:rPr lang="en-US" altLang="zh-TW" sz="2000" dirty="0" smtClean="0"/>
              <a:t>)</a:t>
            </a:r>
            <a:r>
              <a:rPr lang="zh-TW" altLang="en-US" sz="2000" dirty="0" smtClean="0"/>
              <a:t>在生活中比比皆是：例如</a:t>
            </a:r>
            <a:r>
              <a:rPr lang="en-US" altLang="zh-TW" sz="2000" dirty="0" smtClean="0"/>
              <a:t>…</a:t>
            </a:r>
          </a:p>
          <a:p>
            <a:endParaRPr lang="en-US" altLang="zh-TW" sz="2000" dirty="0"/>
          </a:p>
          <a:p>
            <a:r>
              <a:rPr lang="zh-TW" altLang="en-US" sz="2000" dirty="0" smtClean="0"/>
              <a:t>公車來的時間</a:t>
            </a:r>
            <a:r>
              <a:rPr lang="en-US" altLang="zh-TW" sz="2000" dirty="0" smtClean="0">
                <a:sym typeface="Wingdings" panose="05000000000000000000" pitchFamily="2" charset="2"/>
              </a:rPr>
              <a:t></a:t>
            </a:r>
            <a:r>
              <a:rPr lang="zh-TW" altLang="en-US" sz="2000" dirty="0" smtClean="0">
                <a:sym typeface="Wingdings" panose="05000000000000000000" pitchFamily="2" charset="2"/>
              </a:rPr>
              <a:t>公車時刻表</a:t>
            </a:r>
            <a:endParaRPr lang="en-US" altLang="zh-TW" sz="2000" dirty="0" smtClean="0">
              <a:sym typeface="Wingdings" panose="05000000000000000000" pitchFamily="2" charset="2"/>
            </a:endParaRPr>
          </a:p>
          <a:p>
            <a:endParaRPr lang="en-US" altLang="zh-TW" sz="2000" dirty="0" smtClean="0"/>
          </a:p>
          <a:p>
            <a:r>
              <a:rPr lang="zh-TW" altLang="en-US" sz="2000" dirty="0" smtClean="0"/>
              <a:t>我的興趣、專長、學經</a:t>
            </a:r>
            <a:r>
              <a:rPr lang="zh-TW" altLang="en-US" sz="2000" dirty="0"/>
              <a:t>歷</a:t>
            </a:r>
            <a:r>
              <a:rPr lang="en-US" altLang="zh-TW" sz="2000" dirty="0" smtClean="0">
                <a:sym typeface="Wingdings" panose="05000000000000000000" pitchFamily="2" charset="2"/>
              </a:rPr>
              <a:t></a:t>
            </a:r>
            <a:r>
              <a:rPr lang="zh-TW" altLang="en-US" sz="2000" dirty="0" smtClean="0">
                <a:sym typeface="Wingdings" panose="05000000000000000000" pitchFamily="2" charset="2"/>
              </a:rPr>
              <a:t>履歷表</a:t>
            </a:r>
            <a:endParaRPr lang="en-US" altLang="zh-TW" sz="2000" dirty="0">
              <a:sym typeface="Wingdings" panose="05000000000000000000" pitchFamily="2" charset="2"/>
            </a:endParaRPr>
          </a:p>
        </p:txBody>
      </p:sp>
    </p:spTree>
    <p:extLst>
      <p:ext uri="{BB962C8B-B14F-4D97-AF65-F5344CB8AC3E}">
        <p14:creationId xmlns:p14="http://schemas.microsoft.com/office/powerpoint/2010/main" val="21880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資料</a:t>
            </a:r>
            <a:r>
              <a:rPr lang="en-US" altLang="zh-TW" dirty="0" smtClean="0"/>
              <a:t>(</a:t>
            </a:r>
            <a:r>
              <a:rPr lang="zh-TW" altLang="en-US" dirty="0" smtClean="0"/>
              <a:t>情報</a:t>
            </a:r>
            <a:r>
              <a:rPr lang="en-US" altLang="zh-TW" dirty="0" smtClean="0"/>
              <a:t>)</a:t>
            </a:r>
            <a:r>
              <a:rPr lang="zh-TW" altLang="en-US" dirty="0" smtClean="0"/>
              <a:t>的種類</a:t>
            </a:r>
            <a:endParaRPr lang="zh-TW" altLang="en-US" dirty="0"/>
          </a:p>
        </p:txBody>
      </p:sp>
      <p:sp>
        <p:nvSpPr>
          <p:cNvPr id="4" name="內容版面配置區 3"/>
          <p:cNvSpPr>
            <a:spLocks noGrp="1"/>
          </p:cNvSpPr>
          <p:nvPr>
            <p:ph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11</a:t>
            </a:fld>
            <a:endParaRPr lang="zh-TW" altLang="en-US"/>
          </a:p>
        </p:txBody>
      </p:sp>
      <p:pic>
        <p:nvPicPr>
          <p:cNvPr id="1028" name="Picture 4" descr="https://cdn-images-1.medium.com/max/800/1*oQn8sB01-tE0-iVlIUxhl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316" y="2485674"/>
            <a:ext cx="76200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1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資料</a:t>
            </a:r>
            <a:r>
              <a:rPr lang="en-US" altLang="zh-TW" dirty="0" smtClean="0"/>
              <a:t>(</a:t>
            </a:r>
            <a:r>
              <a:rPr lang="zh-TW" altLang="en-US" dirty="0" smtClean="0"/>
              <a:t>情報</a:t>
            </a:r>
            <a:r>
              <a:rPr lang="en-US" altLang="zh-TW" dirty="0" smtClean="0"/>
              <a:t>)</a:t>
            </a:r>
            <a:r>
              <a:rPr lang="zh-TW" altLang="en-US" dirty="0" smtClean="0"/>
              <a:t>的種類</a:t>
            </a:r>
            <a:endParaRPr lang="zh-TW" altLang="en-US" dirty="0"/>
          </a:p>
        </p:txBody>
      </p:sp>
      <p:sp>
        <p:nvSpPr>
          <p:cNvPr id="4" name="內容版面配置區 3"/>
          <p:cNvSpPr>
            <a:spLocks noGrp="1"/>
          </p:cNvSpPr>
          <p:nvPr>
            <p:ph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12</a:t>
            </a:fld>
            <a:endParaRPr lang="zh-TW" altLang="en-US"/>
          </a:p>
        </p:txBody>
      </p:sp>
      <p:pic>
        <p:nvPicPr>
          <p:cNvPr id="3074" name="Picture 2" descr="https://cdn-images-1.medium.com/max/800/1*MTlWstVCnlE2Afh3s8Ses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938" y="1680992"/>
            <a:ext cx="76200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資料</a:t>
            </a:r>
            <a:r>
              <a:rPr lang="en-US" altLang="zh-TW" dirty="0" smtClean="0"/>
              <a:t>(</a:t>
            </a:r>
            <a:r>
              <a:rPr lang="zh-TW" altLang="en-US" dirty="0" smtClean="0"/>
              <a:t>情報</a:t>
            </a:r>
            <a:r>
              <a:rPr lang="en-US" altLang="zh-TW" dirty="0" smtClean="0"/>
              <a:t>)</a:t>
            </a:r>
            <a:r>
              <a:rPr lang="zh-TW" altLang="en-US" dirty="0" smtClean="0"/>
              <a:t>的種類</a:t>
            </a:r>
            <a:endParaRPr lang="zh-TW" altLang="en-US" dirty="0"/>
          </a:p>
        </p:txBody>
      </p:sp>
      <p:sp>
        <p:nvSpPr>
          <p:cNvPr id="4" name="內容版面配置區 3"/>
          <p:cNvSpPr>
            <a:spLocks noGrp="1"/>
          </p:cNvSpPr>
          <p:nvPr>
            <p:ph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13</a:t>
            </a:fld>
            <a:endParaRPr lang="zh-TW" altLang="en-US"/>
          </a:p>
        </p:txBody>
      </p:sp>
      <p:pic>
        <p:nvPicPr>
          <p:cNvPr id="4098" name="Picture 2" descr="ç¸éå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842" y="2160982"/>
            <a:ext cx="8718754" cy="415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665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資料</a:t>
            </a:r>
            <a:r>
              <a:rPr lang="en-US" altLang="zh-TW" dirty="0" smtClean="0"/>
              <a:t>(</a:t>
            </a:r>
            <a:r>
              <a:rPr lang="zh-TW" altLang="en-US" dirty="0" smtClean="0"/>
              <a:t>情報</a:t>
            </a:r>
            <a:r>
              <a:rPr lang="en-US" altLang="zh-TW" dirty="0" smtClean="0"/>
              <a:t>)</a:t>
            </a:r>
            <a:r>
              <a:rPr lang="zh-TW" altLang="en-US" dirty="0" smtClean="0"/>
              <a:t>的種類</a:t>
            </a:r>
            <a:endParaRPr lang="zh-TW" altLang="en-US" dirty="0"/>
          </a:p>
        </p:txBody>
      </p:sp>
      <p:sp>
        <p:nvSpPr>
          <p:cNvPr id="4" name="內容版面配置區 3"/>
          <p:cNvSpPr>
            <a:spLocks noGrp="1"/>
          </p:cNvSpPr>
          <p:nvPr>
            <p:ph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14</a:t>
            </a:fld>
            <a:endParaRPr lang="zh-TW" altLang="en-US"/>
          </a:p>
        </p:txBody>
      </p:sp>
      <p:pic>
        <p:nvPicPr>
          <p:cNvPr id="5122" name="Picture 2" descr="ç¸éå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588" y="530054"/>
            <a:ext cx="7877175"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6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資料</a:t>
            </a:r>
            <a:r>
              <a:rPr lang="en-US" altLang="zh-TW" dirty="0" smtClean="0"/>
              <a:t>(</a:t>
            </a:r>
            <a:r>
              <a:rPr lang="zh-TW" altLang="en-US" dirty="0" smtClean="0"/>
              <a:t>情報</a:t>
            </a:r>
            <a:r>
              <a:rPr lang="en-US" altLang="zh-TW" dirty="0" smtClean="0"/>
              <a:t>)</a:t>
            </a:r>
            <a:r>
              <a:rPr lang="zh-TW" altLang="en-US" dirty="0" smtClean="0"/>
              <a:t>的人</a:t>
            </a:r>
            <a:r>
              <a:rPr lang="zh-TW" altLang="en-US" dirty="0"/>
              <a:t>才</a:t>
            </a:r>
          </a:p>
        </p:txBody>
      </p:sp>
      <p:sp>
        <p:nvSpPr>
          <p:cNvPr id="4" name="內容版面配置區 3"/>
          <p:cNvSpPr>
            <a:spLocks noGrp="1"/>
          </p:cNvSpPr>
          <p:nvPr>
            <p:ph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15</a:t>
            </a:fld>
            <a:endParaRPr lang="zh-TW" altLang="en-US"/>
          </a:p>
        </p:txBody>
      </p:sp>
      <p:pic>
        <p:nvPicPr>
          <p:cNvPr id="5" name="Picture 2" descr="ãè³æçç¨®é¡ãçåçæå°çµæ"/>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4923" y="1860379"/>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8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資料處理科</a:t>
            </a:r>
            <a:r>
              <a:rPr lang="en-US" altLang="zh-TW" dirty="0" smtClean="0"/>
              <a:t/>
            </a:r>
            <a:br>
              <a:rPr lang="en-US" altLang="zh-TW" dirty="0" smtClean="0"/>
            </a:br>
            <a:r>
              <a:rPr lang="en-US" altLang="zh-TW" dirty="0" smtClean="0"/>
              <a:t>Dept</a:t>
            </a:r>
            <a:r>
              <a:rPr lang="en-US" altLang="zh-TW" dirty="0"/>
              <a:t>. of Data Processing</a:t>
            </a:r>
            <a:endParaRPr lang="zh-TW" altLang="en-US" dirty="0"/>
          </a:p>
        </p:txBody>
      </p:sp>
      <p:sp>
        <p:nvSpPr>
          <p:cNvPr id="6" name="內容版面配置區 5"/>
          <p:cNvSpPr>
            <a:spLocks noGrp="1"/>
          </p:cNvSpPr>
          <p:nvPr>
            <p:ph idx="1"/>
          </p:nvPr>
        </p:nvSpPr>
        <p:spPr>
          <a:xfrm>
            <a:off x="685019" y="2011680"/>
            <a:ext cx="7772400" cy="2852150"/>
          </a:xfrm>
        </p:spPr>
        <p:txBody>
          <a:bodyPr>
            <a:normAutofit/>
          </a:bodyPr>
          <a:lstStyle/>
          <a:p>
            <a:r>
              <a:rPr lang="zh-TW" altLang="en-US" dirty="0"/>
              <a:t>在</a:t>
            </a:r>
            <a:r>
              <a:rPr lang="zh-TW" altLang="en-US" dirty="0" smtClean="0"/>
              <a:t>台灣：商業職業學校：國立恆春工商 </a:t>
            </a:r>
            <a:r>
              <a:rPr lang="en-US" altLang="zh-TW" dirty="0" smtClean="0">
                <a:hlinkClick r:id="rId2"/>
              </a:rPr>
              <a:t>http://dp.hcvs.ptc.edu.tw</a:t>
            </a:r>
            <a:endParaRPr lang="en-US" altLang="zh-TW" dirty="0" smtClean="0"/>
          </a:p>
          <a:p>
            <a:r>
              <a:rPr lang="zh-TW" altLang="en-US" dirty="0" smtClean="0"/>
              <a:t>在西方：</a:t>
            </a:r>
            <a:r>
              <a:rPr lang="en-US" altLang="zh-TW" dirty="0" smtClean="0"/>
              <a:t>Commercial Data Process</a:t>
            </a:r>
            <a:r>
              <a:rPr lang="zh-TW" altLang="en-US" dirty="0" smtClean="0"/>
              <a:t>：</a:t>
            </a:r>
            <a:r>
              <a:rPr lang="en-US" altLang="zh-TW" dirty="0" smtClean="0">
                <a:hlinkClick r:id="rId3"/>
              </a:rPr>
              <a:t>http</a:t>
            </a:r>
            <a:r>
              <a:rPr lang="en-US" altLang="zh-TW" dirty="0">
                <a:hlinkClick r:id="rId3"/>
              </a:rPr>
              <a:t>://</a:t>
            </a:r>
            <a:r>
              <a:rPr lang="en-US" altLang="zh-TW" dirty="0" smtClean="0">
                <a:hlinkClick r:id="rId3"/>
              </a:rPr>
              <a:t>jhigh.co.uk/NewIndex.htm</a:t>
            </a:r>
            <a:endParaRPr lang="en-US" altLang="zh-TW" dirty="0"/>
          </a:p>
          <a:p>
            <a:r>
              <a:rPr lang="zh-TW" altLang="en-US" dirty="0" smtClean="0"/>
              <a:t>在日本：商業高等學校：</a:t>
            </a:r>
            <a:r>
              <a:rPr lang="zh-TW" altLang="en-US" dirty="0">
                <a:hlinkClick r:id="rId4"/>
              </a:rPr>
              <a:t>情報処</a:t>
            </a:r>
            <a:r>
              <a:rPr lang="zh-TW" altLang="en-US" dirty="0" smtClean="0">
                <a:hlinkClick r:id="rId4"/>
              </a:rPr>
              <a:t>理科、</a:t>
            </a:r>
            <a:r>
              <a:rPr lang="en-US" altLang="zh-TW" dirty="0" smtClean="0">
                <a:hlinkClick r:id="rId4"/>
              </a:rPr>
              <a:t>http</a:t>
            </a:r>
            <a:r>
              <a:rPr lang="en-US" altLang="zh-TW" dirty="0">
                <a:hlinkClick r:id="rId4"/>
              </a:rPr>
              <a:t>://</a:t>
            </a:r>
            <a:r>
              <a:rPr lang="en-US" altLang="zh-TW" dirty="0" smtClean="0">
                <a:hlinkClick r:id="rId4"/>
              </a:rPr>
              <a:t>www.kengisho.ed.jp/joho.html</a:t>
            </a:r>
            <a:r>
              <a:rPr lang="zh-TW" altLang="en-US" dirty="0" smtClean="0"/>
              <a:t>，</a:t>
            </a:r>
            <a:r>
              <a:rPr lang="en-US" altLang="zh-TW" dirty="0" smtClean="0"/>
              <a:t/>
            </a:r>
            <a:br>
              <a:rPr lang="en-US" altLang="zh-TW" dirty="0" smtClean="0"/>
            </a:br>
            <a:r>
              <a:rPr lang="en-US" altLang="zh-TW" b="1" dirty="0">
                <a:hlinkClick r:id="rId5"/>
              </a:rPr>
              <a:t>https://</a:t>
            </a:r>
            <a:r>
              <a:rPr lang="en-US" altLang="zh-TW" b="1" dirty="0" smtClean="0">
                <a:hlinkClick r:id="rId5"/>
              </a:rPr>
              <a:t>ppt.cc/fqrvTx</a:t>
            </a:r>
            <a:endParaRPr lang="en-US" altLang="zh-TW" dirty="0" smtClean="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16</a:t>
            </a:fld>
            <a:endParaRPr lang="zh-TW" altLang="en-US"/>
          </a:p>
        </p:txBody>
      </p:sp>
    </p:spTree>
    <p:extLst>
      <p:ext uri="{BB962C8B-B14F-4D97-AF65-F5344CB8AC3E}">
        <p14:creationId xmlns:p14="http://schemas.microsoft.com/office/powerpoint/2010/main" val="428575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資處科課程特色</a:t>
            </a:r>
            <a:endParaRPr lang="zh-TW" altLang="en-US" dirty="0"/>
          </a:p>
        </p:txBody>
      </p:sp>
      <p:sp>
        <p:nvSpPr>
          <p:cNvPr id="5" name="文字版面配置區 4"/>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17</a:t>
            </a:fld>
            <a:endParaRPr lang="zh-TW" altLang="en-US"/>
          </a:p>
        </p:txBody>
      </p:sp>
    </p:spTree>
    <p:extLst>
      <p:ext uri="{BB962C8B-B14F-4D97-AF65-F5344CB8AC3E}">
        <p14:creationId xmlns:p14="http://schemas.microsoft.com/office/powerpoint/2010/main" val="1212584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59888" y="1041991"/>
            <a:ext cx="5155462" cy="1371600"/>
          </a:xfrm>
        </p:spPr>
        <p:txBody>
          <a:bodyPr>
            <a:normAutofit/>
          </a:bodyPr>
          <a:lstStyle/>
          <a:p>
            <a:r>
              <a:rPr lang="zh-TW" altLang="en-US" dirty="0" smtClean="0"/>
              <a:t>課程目標</a:t>
            </a:r>
            <a:endParaRPr lang="zh-TW" altLang="en-US" dirty="0"/>
          </a:p>
        </p:txBody>
      </p:sp>
      <p:sp>
        <p:nvSpPr>
          <p:cNvPr id="3" name="內容版面配置區 2"/>
          <p:cNvSpPr>
            <a:spLocks noGrp="1"/>
          </p:cNvSpPr>
          <p:nvPr>
            <p:ph idx="1"/>
          </p:nvPr>
        </p:nvSpPr>
        <p:spPr>
          <a:xfrm>
            <a:off x="861236" y="2679405"/>
            <a:ext cx="7654113" cy="3497558"/>
          </a:xfrm>
        </p:spPr>
        <p:txBody>
          <a:bodyPr/>
          <a:lstStyle/>
          <a:p>
            <a:r>
              <a:rPr lang="zh-TW" altLang="en-US" dirty="0" smtClean="0"/>
              <a:t>雙軌</a:t>
            </a:r>
            <a:r>
              <a:rPr lang="zh-TW" altLang="en-US" dirty="0"/>
              <a:t>課程，積極培育</a:t>
            </a:r>
            <a:r>
              <a:rPr lang="zh-TW" altLang="en-US" dirty="0">
                <a:solidFill>
                  <a:srgbClr val="FF0000"/>
                </a:solidFill>
              </a:rPr>
              <a:t>商業</a:t>
            </a:r>
            <a:r>
              <a:rPr lang="zh-TW" altLang="en-US" dirty="0"/>
              <a:t>及</a:t>
            </a:r>
            <a:r>
              <a:rPr lang="zh-TW" altLang="en-US" dirty="0">
                <a:solidFill>
                  <a:srgbClr val="FF0000"/>
                </a:solidFill>
              </a:rPr>
              <a:t>資訊應用</a:t>
            </a:r>
            <a:r>
              <a:rPr lang="zh-TW" altLang="en-US" dirty="0"/>
              <a:t>產業</a:t>
            </a:r>
            <a:r>
              <a:rPr lang="zh-TW" altLang="en-US" dirty="0" smtClean="0"/>
              <a:t>人才。</a:t>
            </a:r>
            <a:endParaRPr lang="en-US" altLang="zh-TW" dirty="0" smtClean="0"/>
          </a:p>
          <a:p>
            <a:r>
              <a:rPr lang="zh-TW" altLang="en-US" dirty="0"/>
              <a:t>理論與實務並重，注重操作與情意教育內涵。</a:t>
            </a:r>
            <a:endParaRPr lang="en-US" altLang="zh-TW" dirty="0"/>
          </a:p>
          <a:p>
            <a:r>
              <a:rPr lang="zh-TW" altLang="en-US" dirty="0" smtClean="0"/>
              <a:t>強化</a:t>
            </a:r>
            <a:r>
              <a:rPr lang="zh-TW" altLang="en-US" dirty="0"/>
              <a:t>學生實作、合作及溝通</a:t>
            </a:r>
            <a:r>
              <a:rPr lang="zh-TW" altLang="en-US" dirty="0" smtClean="0"/>
              <a:t>能力。</a:t>
            </a:r>
            <a:endParaRPr lang="en-US" altLang="zh-TW" dirty="0" smtClean="0"/>
          </a:p>
          <a:p>
            <a:r>
              <a:rPr lang="zh-TW" altLang="en-US" dirty="0" smtClean="0"/>
              <a:t>協助</a:t>
            </a:r>
            <a:r>
              <a:rPr lang="zh-TW" altLang="en-US" dirty="0"/>
              <a:t>產業技術銜接，達到產學合一的</a:t>
            </a:r>
            <a:r>
              <a:rPr lang="zh-TW" altLang="en-US" dirty="0" smtClean="0"/>
              <a:t>效果。</a:t>
            </a:r>
            <a:endParaRPr lang="en-US" altLang="zh-TW" dirty="0" smtClean="0"/>
          </a:p>
          <a:p>
            <a:r>
              <a:rPr lang="zh-TW" altLang="en-US" dirty="0" smtClean="0"/>
              <a:t>培養</a:t>
            </a:r>
            <a:r>
              <a:rPr lang="zh-TW" altLang="en-US" dirty="0"/>
              <a:t>國家優秀資訊管理人才。</a:t>
            </a:r>
          </a:p>
        </p:txBody>
      </p:sp>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4" name="投影片編號版面配置區 3"/>
          <p:cNvSpPr>
            <a:spLocks noGrp="1"/>
          </p:cNvSpPr>
          <p:nvPr>
            <p:ph type="sldNum" sz="quarter" idx="12"/>
          </p:nvPr>
        </p:nvSpPr>
        <p:spPr/>
        <p:txBody>
          <a:bodyPr/>
          <a:lstStyle/>
          <a:p>
            <a:fld id="{1B69013D-A474-474B-987C-48E9FA748144}" type="slidenum">
              <a:rPr lang="zh-TW" altLang="en-US" smtClean="0"/>
              <a:t>18</a:t>
            </a:fld>
            <a:endParaRPr lang="zh-TW" altLang="en-US"/>
          </a:p>
        </p:txBody>
      </p:sp>
    </p:spTree>
    <p:extLst>
      <p:ext uri="{BB962C8B-B14F-4D97-AF65-F5344CB8AC3E}">
        <p14:creationId xmlns:p14="http://schemas.microsoft.com/office/powerpoint/2010/main" val="238910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3562" y="365126"/>
            <a:ext cx="5261787" cy="1325563"/>
          </a:xfrm>
        </p:spPr>
        <p:txBody>
          <a:bodyPr/>
          <a:lstStyle/>
          <a:p>
            <a:r>
              <a:rPr lang="zh-TW" altLang="en-US" dirty="0"/>
              <a:t>一技之長</a:t>
            </a:r>
          </a:p>
        </p:txBody>
      </p:sp>
      <p:sp>
        <p:nvSpPr>
          <p:cNvPr id="3" name="內容版面配置區 2"/>
          <p:cNvSpPr>
            <a:spLocks noGrp="1"/>
          </p:cNvSpPr>
          <p:nvPr>
            <p:ph idx="1"/>
          </p:nvPr>
        </p:nvSpPr>
        <p:spPr>
          <a:xfrm>
            <a:off x="1157410" y="1503382"/>
            <a:ext cx="6798736" cy="1284197"/>
          </a:xfrm>
        </p:spPr>
        <p:txBody>
          <a:bodyPr/>
          <a:lstStyle/>
          <a:p>
            <a:r>
              <a:rPr lang="zh-TW" altLang="en-US" dirty="0"/>
              <a:t>依課程綱要，學習電腦軟體應用、資料庫操作能力。</a:t>
            </a:r>
          </a:p>
          <a:p>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2212460519"/>
              </p:ext>
            </p:extLst>
          </p:nvPr>
        </p:nvGraphicFramePr>
        <p:xfrm>
          <a:off x="851934" y="2607013"/>
          <a:ext cx="7663420" cy="3667061"/>
        </p:xfrm>
        <a:graphic>
          <a:graphicData uri="http://schemas.openxmlformats.org/drawingml/2006/table">
            <a:tbl>
              <a:tblPr firstRow="1" firstCol="1" bandRow="1">
                <a:tableStyleId>{5C22544A-7EE6-4342-B048-85BDC9FD1C3A}</a:tableStyleId>
              </a:tblPr>
              <a:tblGrid>
                <a:gridCol w="392075">
                  <a:extLst>
                    <a:ext uri="{9D8B030D-6E8A-4147-A177-3AD203B41FA5}">
                      <a16:colId xmlns:a16="http://schemas.microsoft.com/office/drawing/2014/main" val="2796321925"/>
                    </a:ext>
                  </a:extLst>
                </a:gridCol>
                <a:gridCol w="1454269">
                  <a:extLst>
                    <a:ext uri="{9D8B030D-6E8A-4147-A177-3AD203B41FA5}">
                      <a16:colId xmlns:a16="http://schemas.microsoft.com/office/drawing/2014/main" val="4138273734"/>
                    </a:ext>
                  </a:extLst>
                </a:gridCol>
                <a:gridCol w="1454269">
                  <a:extLst>
                    <a:ext uri="{9D8B030D-6E8A-4147-A177-3AD203B41FA5}">
                      <a16:colId xmlns:a16="http://schemas.microsoft.com/office/drawing/2014/main" val="3476848753"/>
                    </a:ext>
                  </a:extLst>
                </a:gridCol>
                <a:gridCol w="1454269">
                  <a:extLst>
                    <a:ext uri="{9D8B030D-6E8A-4147-A177-3AD203B41FA5}">
                      <a16:colId xmlns:a16="http://schemas.microsoft.com/office/drawing/2014/main" val="3575764902"/>
                    </a:ext>
                  </a:extLst>
                </a:gridCol>
                <a:gridCol w="1454269">
                  <a:extLst>
                    <a:ext uri="{9D8B030D-6E8A-4147-A177-3AD203B41FA5}">
                      <a16:colId xmlns:a16="http://schemas.microsoft.com/office/drawing/2014/main" val="619548627"/>
                    </a:ext>
                  </a:extLst>
                </a:gridCol>
                <a:gridCol w="1454269">
                  <a:extLst>
                    <a:ext uri="{9D8B030D-6E8A-4147-A177-3AD203B41FA5}">
                      <a16:colId xmlns:a16="http://schemas.microsoft.com/office/drawing/2014/main" val="3938710558"/>
                    </a:ext>
                  </a:extLst>
                </a:gridCol>
              </a:tblGrid>
              <a:tr h="740981">
                <a:tc>
                  <a:txBody>
                    <a:bodyPr/>
                    <a:lstStyle/>
                    <a:p>
                      <a:pPr>
                        <a:spcAft>
                          <a:spcPts val="0"/>
                        </a:spcAft>
                      </a:pP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tc>
                <a:tc>
                  <a:txBody>
                    <a:bodyPr/>
                    <a:lstStyle/>
                    <a:p>
                      <a:pPr algn="just">
                        <a:lnSpc>
                          <a:spcPts val="1000"/>
                        </a:lnSpc>
                        <a:spcAft>
                          <a:spcPts val="0"/>
                        </a:spcAft>
                      </a:pPr>
                      <a:r>
                        <a:rPr lang="zh-TW" altLang="en-US" sz="2800" kern="100" dirty="0" smtClean="0">
                          <a:effectLst/>
                          <a:latin typeface="Calibri" panose="020F0502020204030204" pitchFamily="34" charset="0"/>
                          <a:ea typeface="新細明體" panose="02020500000000000000" pitchFamily="18" charset="-120"/>
                          <a:cs typeface="Times New Roman" panose="02020603050405020304" pitchFamily="18" charset="0"/>
                        </a:rPr>
                        <a:t>一上</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ts val="1000"/>
                        </a:lnSpc>
                        <a:spcAft>
                          <a:spcPts val="0"/>
                        </a:spcAft>
                      </a:pPr>
                      <a:r>
                        <a:rPr lang="zh-TW" altLang="en-US" sz="2800" kern="100" dirty="0" smtClean="0">
                          <a:effectLst/>
                          <a:latin typeface="Calibri" panose="020F0502020204030204" pitchFamily="34" charset="0"/>
                          <a:ea typeface="新細明體" panose="02020500000000000000" pitchFamily="18" charset="-120"/>
                          <a:cs typeface="Times New Roman" panose="02020603050405020304" pitchFamily="18" charset="0"/>
                        </a:rPr>
                        <a:t>一下</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ts val="1000"/>
                        </a:lnSpc>
                        <a:spcAft>
                          <a:spcPts val="0"/>
                        </a:spcAft>
                      </a:pPr>
                      <a:r>
                        <a:rPr lang="zh-TW" altLang="en-US" sz="2800" kern="100" dirty="0" smtClean="0">
                          <a:effectLst/>
                          <a:latin typeface="Calibri" panose="020F0502020204030204" pitchFamily="34" charset="0"/>
                          <a:ea typeface="新細明體" panose="02020500000000000000" pitchFamily="18" charset="-120"/>
                          <a:cs typeface="Times New Roman" panose="02020603050405020304" pitchFamily="18" charset="0"/>
                        </a:rPr>
                        <a:t>二上</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ts val="1000"/>
                        </a:lnSpc>
                        <a:spcAft>
                          <a:spcPts val="0"/>
                        </a:spcAft>
                      </a:pPr>
                      <a:r>
                        <a:rPr lang="zh-TW" altLang="en-US" sz="2800" kern="100" dirty="0" smtClean="0">
                          <a:effectLst/>
                          <a:latin typeface="Calibri" panose="020F0502020204030204" pitchFamily="34" charset="0"/>
                          <a:ea typeface="新細明體" panose="02020500000000000000" pitchFamily="18" charset="-120"/>
                          <a:cs typeface="Times New Roman" panose="02020603050405020304" pitchFamily="18" charset="0"/>
                        </a:rPr>
                        <a:t>二下</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ts val="1000"/>
                        </a:lnSpc>
                        <a:spcAft>
                          <a:spcPts val="0"/>
                        </a:spcAft>
                      </a:pPr>
                      <a:r>
                        <a:rPr lang="zh-TW" altLang="en-US" sz="2800" kern="100" dirty="0" smtClean="0">
                          <a:effectLst/>
                          <a:latin typeface="Calibri" panose="020F0502020204030204" pitchFamily="34" charset="0"/>
                          <a:ea typeface="新細明體" panose="02020500000000000000" pitchFamily="18" charset="-120"/>
                          <a:cs typeface="Times New Roman" panose="02020603050405020304" pitchFamily="18" charset="0"/>
                        </a:rPr>
                        <a:t>三上</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extLst>
                  <a:ext uri="{0D108BD9-81ED-4DB2-BD59-A6C34878D82A}">
                    <a16:rowId xmlns:a16="http://schemas.microsoft.com/office/drawing/2014/main" val="566934354"/>
                  </a:ext>
                </a:extLst>
              </a:tr>
              <a:tr h="2566423">
                <a:tc>
                  <a:txBody>
                    <a:bodyPr/>
                    <a:lstStyle/>
                    <a:p>
                      <a:pPr>
                        <a:lnSpc>
                          <a:spcPct val="100000"/>
                        </a:lnSpc>
                        <a:spcAft>
                          <a:spcPts val="0"/>
                        </a:spcAft>
                      </a:pPr>
                      <a:r>
                        <a:rPr lang="zh-HK" sz="2400" kern="100" dirty="0" smtClean="0">
                          <a:effectLst/>
                        </a:rPr>
                        <a:t>證</a:t>
                      </a:r>
                      <a:endParaRPr lang="en-US" altLang="zh-HK" sz="2400" kern="100" dirty="0" smtClean="0">
                        <a:effectLst/>
                      </a:endParaRPr>
                    </a:p>
                    <a:p>
                      <a:pPr>
                        <a:lnSpc>
                          <a:spcPct val="100000"/>
                        </a:lnSpc>
                        <a:spcAft>
                          <a:spcPts val="0"/>
                        </a:spcAft>
                      </a:pPr>
                      <a:r>
                        <a:rPr lang="zh-HK" sz="2400" kern="100" dirty="0" smtClean="0">
                          <a:effectLst/>
                        </a:rPr>
                        <a:t>照</a:t>
                      </a:r>
                      <a:endParaRPr lang="zh-TW" sz="4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ct val="100000"/>
                        </a:lnSpc>
                        <a:spcAft>
                          <a:spcPts val="0"/>
                        </a:spcAft>
                      </a:pPr>
                      <a:r>
                        <a:rPr lang="en-US" sz="2400" kern="100" dirty="0" smtClean="0">
                          <a:effectLst/>
                        </a:rPr>
                        <a:t>TQC</a:t>
                      </a:r>
                      <a:r>
                        <a:rPr lang="zh-HK" sz="2400" kern="100" dirty="0" smtClean="0">
                          <a:effectLst/>
                        </a:rPr>
                        <a:t>中英打</a:t>
                      </a:r>
                      <a:endParaRPr lang="en-US" altLang="zh-HK" sz="2400" kern="100" dirty="0" smtClean="0">
                        <a:effectLst/>
                      </a:endParaRPr>
                    </a:p>
                    <a:p>
                      <a:pPr algn="just">
                        <a:lnSpc>
                          <a:spcPct val="100000"/>
                        </a:lnSpc>
                        <a:spcAft>
                          <a:spcPts val="0"/>
                        </a:spcAft>
                      </a:pPr>
                      <a:endParaRPr lang="zh-TW" sz="2400" kern="100" dirty="0">
                        <a:effectLst/>
                      </a:endParaRPr>
                    </a:p>
                    <a:p>
                      <a:pPr algn="just">
                        <a:lnSpc>
                          <a:spcPct val="100000"/>
                        </a:lnSpc>
                        <a:spcAft>
                          <a:spcPts val="0"/>
                        </a:spcAft>
                      </a:pPr>
                      <a:r>
                        <a:rPr lang="en-US" sz="2400" kern="100" dirty="0">
                          <a:effectLst/>
                        </a:rPr>
                        <a:t>TQC </a:t>
                      </a:r>
                      <a:r>
                        <a:rPr lang="zh-HK" sz="2400" kern="100" dirty="0">
                          <a:effectLst/>
                        </a:rPr>
                        <a:t>數字</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TW" sz="2400" kern="100" dirty="0" smtClean="0">
                          <a:effectLst/>
                        </a:rPr>
                        <a:t>TQC Word</a:t>
                      </a:r>
                    </a:p>
                    <a:p>
                      <a:pPr algn="just">
                        <a:lnSpc>
                          <a:spcPct val="100000"/>
                        </a:lnSpc>
                        <a:spcAft>
                          <a:spcPts val="0"/>
                        </a:spcAft>
                      </a:pPr>
                      <a:endParaRPr lang="zh-TW" sz="2400" kern="100" dirty="0">
                        <a:effectLst/>
                      </a:endParaRPr>
                    </a:p>
                    <a:p>
                      <a:pPr algn="just">
                        <a:lnSpc>
                          <a:spcPct val="100000"/>
                        </a:lnSpc>
                        <a:spcAft>
                          <a:spcPts val="0"/>
                        </a:spcAft>
                      </a:pPr>
                      <a:r>
                        <a:rPr lang="zh-HK" sz="2400" kern="100" dirty="0" smtClean="0">
                          <a:effectLst/>
                        </a:rPr>
                        <a:t>會計</a:t>
                      </a:r>
                      <a:r>
                        <a:rPr lang="en-US" altLang="zh-HK" sz="2400" kern="100" dirty="0" smtClean="0">
                          <a:effectLst/>
                        </a:rPr>
                        <a:t>(</a:t>
                      </a:r>
                      <a:r>
                        <a:rPr lang="zh-HK" sz="2400" kern="100" dirty="0" smtClean="0">
                          <a:effectLst/>
                        </a:rPr>
                        <a:t>丙</a:t>
                      </a:r>
                      <a:r>
                        <a:rPr lang="en-US" altLang="zh-HK" sz="2400" kern="100" dirty="0" smtClean="0">
                          <a:effectLst/>
                        </a:rPr>
                        <a:t>)</a:t>
                      </a:r>
                      <a:r>
                        <a:rPr lang="zh-HK" sz="2400" kern="100" dirty="0" smtClean="0">
                          <a:effectLst/>
                        </a:rPr>
                        <a:t>級</a:t>
                      </a:r>
                      <a:r>
                        <a:rPr lang="zh-HK" sz="2400" kern="100" dirty="0">
                          <a:effectLst/>
                        </a:rPr>
                        <a:t>人工項</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zh-HK" altLang="zh-TW" sz="2400" kern="100" dirty="0" smtClean="0">
                          <a:effectLst/>
                        </a:rPr>
                        <a:t>電腦軟體應用</a:t>
                      </a:r>
                      <a:r>
                        <a:rPr lang="en-US" altLang="zh-HK" sz="2400" kern="100" dirty="0" smtClean="0">
                          <a:effectLst/>
                        </a:rPr>
                        <a:t>(</a:t>
                      </a:r>
                      <a:r>
                        <a:rPr lang="zh-HK" altLang="zh-TW" sz="2400" kern="100" dirty="0" smtClean="0">
                          <a:effectLst/>
                        </a:rPr>
                        <a:t>丙</a:t>
                      </a:r>
                      <a:r>
                        <a:rPr lang="en-US" altLang="zh-HK" sz="2400" kern="100" dirty="0" smtClean="0">
                          <a:effectLst/>
                        </a:rPr>
                        <a:t>)</a:t>
                      </a:r>
                    </a:p>
                    <a:p>
                      <a:pPr algn="just">
                        <a:lnSpc>
                          <a:spcPct val="100000"/>
                        </a:lnSpc>
                        <a:spcAft>
                          <a:spcPts val="0"/>
                        </a:spcAft>
                      </a:pPr>
                      <a:endParaRPr lang="en-US" altLang="zh-HK" sz="2400" kern="100" dirty="0" smtClean="0">
                        <a:effectLst/>
                      </a:endParaRPr>
                    </a:p>
                    <a:p>
                      <a:pPr algn="just">
                        <a:lnSpc>
                          <a:spcPct val="100000"/>
                        </a:lnSpc>
                        <a:spcAft>
                          <a:spcPts val="0"/>
                        </a:spcAft>
                      </a:pPr>
                      <a:r>
                        <a:rPr lang="zh-HK" sz="2400" kern="100" dirty="0" smtClean="0">
                          <a:effectLst/>
                        </a:rPr>
                        <a:t>會計</a:t>
                      </a:r>
                      <a:r>
                        <a:rPr lang="zh-HK" sz="2400" kern="100" dirty="0">
                          <a:effectLst/>
                        </a:rPr>
                        <a:t>丙級人資訊</a:t>
                      </a:r>
                      <a:r>
                        <a:rPr lang="zh-HK" sz="2400" kern="100" dirty="0" smtClean="0">
                          <a:effectLst/>
                        </a:rPr>
                        <a:t>項</a:t>
                      </a:r>
                      <a:endParaRPr lang="en-US" altLang="zh-HK" sz="2400" kern="100" dirty="0" smtClean="0">
                        <a:effectLst/>
                      </a:endParaRPr>
                    </a:p>
                    <a:p>
                      <a:pPr algn="just">
                        <a:lnSpc>
                          <a:spcPct val="100000"/>
                        </a:lnSpc>
                        <a:spcAft>
                          <a:spcPts val="0"/>
                        </a:spcAft>
                      </a:pPr>
                      <a:endParaRPr lang="en-US" altLang="zh-TW" sz="2400" kern="100" dirty="0" smtClean="0">
                        <a:effectLst/>
                        <a:latin typeface="Calibri" panose="020F0502020204030204" pitchFamily="34" charset="0"/>
                        <a:ea typeface="+mn-ea"/>
                        <a:cs typeface="Times New Roman" panose="02020603050405020304" pitchFamily="18" charset="0"/>
                      </a:endParaRPr>
                    </a:p>
                    <a:p>
                      <a:pPr algn="just">
                        <a:lnSpc>
                          <a:spcPct val="100000"/>
                        </a:lnSpc>
                        <a:spcAft>
                          <a:spcPts val="0"/>
                        </a:spcAft>
                      </a:pPr>
                      <a:r>
                        <a:rPr lang="zh-TW" altLang="en-US" sz="2400" kern="100" dirty="0" smtClean="0">
                          <a:effectLst/>
                          <a:latin typeface="Calibri" panose="020F0502020204030204" pitchFamily="34" charset="0"/>
                          <a:ea typeface="+mn-ea"/>
                          <a:cs typeface="Times New Roman" panose="02020603050405020304" pitchFamily="18" charset="0"/>
                        </a:rPr>
                        <a:t>網頁設計丙</a:t>
                      </a:r>
                      <a:r>
                        <a:rPr lang="en-US" altLang="zh-TW" sz="2400" kern="100" dirty="0" smtClean="0">
                          <a:effectLst/>
                          <a:latin typeface="Calibri" panose="020F0502020204030204" pitchFamily="34" charset="0"/>
                          <a:ea typeface="+mn-ea"/>
                          <a:cs typeface="Times New Roman" panose="02020603050405020304" pitchFamily="18" charset="0"/>
                        </a:rPr>
                        <a:t>(TQC)</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ct val="100000"/>
                        </a:lnSpc>
                        <a:spcAft>
                          <a:spcPts val="0"/>
                        </a:spcAft>
                      </a:pPr>
                      <a:r>
                        <a:rPr lang="zh-HK" sz="2400" kern="100" dirty="0">
                          <a:effectLst/>
                        </a:rPr>
                        <a:t>門市服務</a:t>
                      </a:r>
                      <a:r>
                        <a:rPr lang="zh-HK" sz="2400" kern="100" dirty="0" smtClean="0">
                          <a:effectLst/>
                        </a:rPr>
                        <a:t>丙</a:t>
                      </a:r>
                      <a:endParaRPr lang="en-US" altLang="zh-HK" sz="2400" kern="100" dirty="0" smtClean="0">
                        <a:effectLst/>
                      </a:endParaRPr>
                    </a:p>
                    <a:p>
                      <a:pPr algn="just">
                        <a:lnSpc>
                          <a:spcPct val="100000"/>
                        </a:lnSpc>
                        <a:spcAft>
                          <a:spcPts val="0"/>
                        </a:spcAft>
                      </a:pPr>
                      <a:endParaRPr lang="zh-TW" sz="2400" kern="100" dirty="0">
                        <a:effectLst/>
                      </a:endParaRPr>
                    </a:p>
                    <a:p>
                      <a:pPr algn="just">
                        <a:lnSpc>
                          <a:spcPct val="100000"/>
                        </a:lnSpc>
                        <a:spcAft>
                          <a:spcPts val="0"/>
                        </a:spcAft>
                      </a:pPr>
                      <a:r>
                        <a:rPr lang="en-US" sz="2400" kern="100" dirty="0">
                          <a:effectLst/>
                        </a:rPr>
                        <a:t>TQC </a:t>
                      </a:r>
                      <a:r>
                        <a:rPr lang="en-US" sz="2400" kern="100" dirty="0" smtClean="0">
                          <a:effectLst/>
                        </a:rPr>
                        <a:t>Excel</a:t>
                      </a:r>
                    </a:p>
                    <a:p>
                      <a:pPr algn="just">
                        <a:lnSpc>
                          <a:spcPct val="100000"/>
                        </a:lnSpc>
                        <a:spcAft>
                          <a:spcPts val="0"/>
                        </a:spcAft>
                      </a:pPr>
                      <a:endParaRPr lang="zh-TW" sz="2400" kern="100" dirty="0">
                        <a:effectLst/>
                      </a:endParaRPr>
                    </a:p>
                    <a:p>
                      <a:pPr algn="just">
                        <a:lnSpc>
                          <a:spcPct val="100000"/>
                        </a:lnSpc>
                        <a:spcAft>
                          <a:spcPts val="0"/>
                        </a:spcAft>
                      </a:pPr>
                      <a:r>
                        <a:rPr lang="en-US" sz="2400" kern="100" dirty="0">
                          <a:effectLst/>
                        </a:rPr>
                        <a:t>TQC </a:t>
                      </a:r>
                      <a:r>
                        <a:rPr lang="en-US" sz="2400" kern="100" dirty="0" err="1">
                          <a:effectLst/>
                        </a:rPr>
                        <a:t>Powerpoint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tc>
                  <a:txBody>
                    <a:bodyPr/>
                    <a:lstStyle/>
                    <a:p>
                      <a:pPr algn="just">
                        <a:lnSpc>
                          <a:spcPct val="100000"/>
                        </a:lnSpc>
                        <a:spcAft>
                          <a:spcPts val="0"/>
                        </a:spcAft>
                      </a:pPr>
                      <a:r>
                        <a:rPr lang="zh-HK" sz="2400" kern="100" dirty="0">
                          <a:effectLst/>
                        </a:rPr>
                        <a:t>電腦軟體</a:t>
                      </a:r>
                      <a:r>
                        <a:rPr lang="zh-HK" sz="2400" kern="100" dirty="0" smtClean="0">
                          <a:effectLst/>
                        </a:rPr>
                        <a:t>應用</a:t>
                      </a:r>
                      <a:r>
                        <a:rPr lang="en-US" altLang="zh-HK" sz="2400" kern="100" dirty="0" smtClean="0">
                          <a:effectLst/>
                        </a:rPr>
                        <a:t>(</a:t>
                      </a:r>
                      <a:r>
                        <a:rPr lang="zh-HK" sz="2400" kern="100" dirty="0" smtClean="0">
                          <a:effectLst/>
                        </a:rPr>
                        <a:t>乙</a:t>
                      </a:r>
                      <a:r>
                        <a:rPr lang="en-US" altLang="zh-HK" sz="2400" kern="100" dirty="0" smtClean="0">
                          <a:effectLst/>
                        </a:rPr>
                        <a:t>)</a:t>
                      </a:r>
                    </a:p>
                    <a:p>
                      <a:pPr algn="just">
                        <a:lnSpc>
                          <a:spcPct val="100000"/>
                        </a:lnSpc>
                        <a:spcAft>
                          <a:spcPts val="0"/>
                        </a:spcAft>
                      </a:pPr>
                      <a:r>
                        <a:rPr lang="en-US" sz="2400" kern="100" dirty="0">
                          <a:effectLst/>
                        </a:rPr>
                        <a:t/>
                      </a:r>
                      <a:br>
                        <a:rPr lang="en-US" sz="2400" kern="100" dirty="0">
                          <a:effectLst/>
                        </a:rPr>
                      </a:br>
                      <a:r>
                        <a:rPr lang="zh-HK" sz="2400" kern="100" dirty="0">
                          <a:effectLst/>
                        </a:rPr>
                        <a:t>會計資訊</a:t>
                      </a:r>
                      <a:r>
                        <a:rPr lang="zh-HK" sz="2400" kern="100" dirty="0" smtClean="0">
                          <a:effectLst/>
                        </a:rPr>
                        <a:t>項</a:t>
                      </a:r>
                      <a:r>
                        <a:rPr lang="en-US" altLang="zh-HK" sz="2400" kern="100" dirty="0" smtClean="0">
                          <a:effectLst/>
                        </a:rPr>
                        <a:t>(</a:t>
                      </a:r>
                      <a:r>
                        <a:rPr lang="zh-HK" sz="2400" kern="100" dirty="0" smtClean="0">
                          <a:effectLst/>
                        </a:rPr>
                        <a:t>乙</a:t>
                      </a:r>
                      <a:r>
                        <a:rPr lang="en-US" altLang="zh-HK" sz="2400" kern="100" dirty="0" smtClean="0">
                          <a:effectLst/>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0" marB="0" anchor="ctr"/>
                </a:tc>
                <a:extLst>
                  <a:ext uri="{0D108BD9-81ED-4DB2-BD59-A6C34878D82A}">
                    <a16:rowId xmlns:a16="http://schemas.microsoft.com/office/drawing/2014/main" val="3531949877"/>
                  </a:ext>
                </a:extLst>
              </a:tr>
            </a:tbl>
          </a:graphicData>
        </a:graphic>
      </p:graphicFrame>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10" name="投影片編號版面配置區 9"/>
          <p:cNvSpPr>
            <a:spLocks noGrp="1"/>
          </p:cNvSpPr>
          <p:nvPr>
            <p:ph type="sldNum" sz="quarter" idx="12"/>
          </p:nvPr>
        </p:nvSpPr>
        <p:spPr/>
        <p:txBody>
          <a:bodyPr/>
          <a:lstStyle/>
          <a:p>
            <a:fld id="{1B69013D-A474-474B-987C-48E9FA748144}" type="slidenum">
              <a:rPr lang="zh-TW" altLang="en-US" smtClean="0"/>
              <a:t>19</a:t>
            </a:fld>
            <a:endParaRPr lang="zh-TW" altLang="en-US"/>
          </a:p>
        </p:txBody>
      </p:sp>
    </p:spTree>
    <p:extLst>
      <p:ext uri="{BB962C8B-B14F-4D97-AF65-F5344CB8AC3E}">
        <p14:creationId xmlns:p14="http://schemas.microsoft.com/office/powerpoint/2010/main" val="42642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前言</a:t>
            </a:r>
            <a:endParaRPr lang="zh-TW" altLang="en-US" dirty="0"/>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2</a:t>
            </a:fld>
            <a:endParaRPr lang="zh-TW" altLang="en-US"/>
          </a:p>
        </p:txBody>
      </p:sp>
    </p:spTree>
    <p:extLst>
      <p:ext uri="{BB962C8B-B14F-4D97-AF65-F5344CB8AC3E}">
        <p14:creationId xmlns:p14="http://schemas.microsoft.com/office/powerpoint/2010/main" val="2495901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科大</a:t>
            </a:r>
            <a:r>
              <a:rPr lang="zh-TW" altLang="en-US" dirty="0" smtClean="0"/>
              <a:t>聯盟：</a:t>
            </a:r>
            <a:endParaRPr lang="zh-TW" altLang="en-US" dirty="0"/>
          </a:p>
        </p:txBody>
      </p:sp>
      <p:sp>
        <p:nvSpPr>
          <p:cNvPr id="3" name="內容版面配置區 2"/>
          <p:cNvSpPr>
            <a:spLocks noGrp="1"/>
          </p:cNvSpPr>
          <p:nvPr>
            <p:ph idx="1"/>
          </p:nvPr>
        </p:nvSpPr>
        <p:spPr/>
        <p:txBody>
          <a:bodyPr>
            <a:normAutofit fontScale="85000" lnSpcReduction="10000"/>
          </a:bodyPr>
          <a:lstStyle/>
          <a:p>
            <a:r>
              <a:rPr lang="zh-TW" altLang="en-US" sz="4400" dirty="0"/>
              <a:t>資處科與樹德科技大學、美和科技大學等技專校院策略聯盟，協同教學、專題發表、創意設計、設備支援、校外升學進路、職場體驗等合作事項，協助資處科持續發展特色課程。</a:t>
            </a:r>
          </a:p>
          <a:p>
            <a:pPr marL="0" indent="0">
              <a:buNone/>
            </a:pPr>
            <a:endParaRPr lang="zh-TW" altLang="en-US" dirty="0"/>
          </a:p>
        </p:txBody>
      </p:sp>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9" name="投影片編號版面配置區 8"/>
          <p:cNvSpPr>
            <a:spLocks noGrp="1"/>
          </p:cNvSpPr>
          <p:nvPr>
            <p:ph type="sldNum" sz="quarter" idx="12"/>
          </p:nvPr>
        </p:nvSpPr>
        <p:spPr/>
        <p:txBody>
          <a:bodyPr/>
          <a:lstStyle/>
          <a:p>
            <a:fld id="{1B69013D-A474-474B-987C-48E9FA748144}" type="slidenum">
              <a:rPr lang="zh-TW" altLang="en-US" smtClean="0"/>
              <a:t>20</a:t>
            </a:fld>
            <a:endParaRPr lang="zh-TW" altLang="en-US"/>
          </a:p>
        </p:txBody>
      </p:sp>
    </p:spTree>
    <p:extLst>
      <p:ext uri="{BB962C8B-B14F-4D97-AF65-F5344CB8AC3E}">
        <p14:creationId xmlns:p14="http://schemas.microsoft.com/office/powerpoint/2010/main" val="34078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7"/>
            <a:ext cx="7052734" cy="1195565"/>
          </a:xfrm>
        </p:spPr>
        <p:txBody>
          <a:bodyPr/>
          <a:lstStyle/>
          <a:p>
            <a:r>
              <a:rPr lang="zh-TW" altLang="en-US" dirty="0"/>
              <a:t>專題實</a:t>
            </a:r>
            <a:r>
              <a:rPr lang="zh-TW" altLang="en-US" dirty="0" smtClean="0"/>
              <a:t>作</a:t>
            </a:r>
            <a:endParaRPr lang="zh-TW" altLang="en-US" dirty="0"/>
          </a:p>
        </p:txBody>
      </p:sp>
      <p:pic>
        <p:nvPicPr>
          <p:cNvPr id="8" name="圖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247" y="2522668"/>
            <a:ext cx="3263153" cy="2447365"/>
          </a:xfrm>
          <a:prstGeom prst="rect">
            <a:avLst/>
          </a:prstGeom>
        </p:spPr>
      </p:pic>
      <p:pic>
        <p:nvPicPr>
          <p:cNvPr id="9" name="圖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0028" y="3299907"/>
            <a:ext cx="3969572" cy="2977179"/>
          </a:xfrm>
          <a:prstGeom prst="rect">
            <a:avLst/>
          </a:prstGeo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0" name="向右箭號 9"/>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1" name="向左箭號 10"/>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21</a:t>
            </a:fld>
            <a:endParaRPr lang="zh-TW" altLang="en-US"/>
          </a:p>
        </p:txBody>
      </p:sp>
    </p:spTree>
    <p:extLst>
      <p:ext uri="{BB962C8B-B14F-4D97-AF65-F5344CB8AC3E}">
        <p14:creationId xmlns:p14="http://schemas.microsoft.com/office/powerpoint/2010/main" val="13867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7"/>
            <a:ext cx="2986572" cy="469225"/>
          </a:xfrm>
        </p:spPr>
        <p:txBody>
          <a:bodyPr>
            <a:normAutofit fontScale="90000"/>
          </a:bodyPr>
          <a:lstStyle/>
          <a:p>
            <a:r>
              <a:rPr lang="zh-TW" altLang="en-US" dirty="0"/>
              <a:t>專題實</a:t>
            </a:r>
            <a:r>
              <a:rPr lang="zh-TW" altLang="en-US" dirty="0" smtClean="0"/>
              <a:t>作</a:t>
            </a:r>
            <a:endParaRPr lang="zh-TW" altLang="en-US" dirty="0"/>
          </a:p>
        </p:txBody>
      </p:sp>
      <p:pic>
        <p:nvPicPr>
          <p:cNvPr id="4" name="內容版面配置區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48442" y="1384562"/>
            <a:ext cx="3145465" cy="2359099"/>
          </a:xfr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257" y="1384562"/>
            <a:ext cx="3211830" cy="2408872"/>
          </a:xfrm>
          <a:prstGeom prst="rect">
            <a:avLst/>
          </a:prstGeom>
        </p:spPr>
      </p:pic>
      <p:pic>
        <p:nvPicPr>
          <p:cNvPr id="6" name="圖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8442" y="3926540"/>
            <a:ext cx="3205779" cy="2404334"/>
          </a:xfrm>
          <a:prstGeom prst="rect">
            <a:avLst/>
          </a:prstGeom>
        </p:spPr>
      </p:pic>
      <p:pic>
        <p:nvPicPr>
          <p:cNvPr id="7" name="圖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308" y="3926540"/>
            <a:ext cx="3205779" cy="2404334"/>
          </a:xfrm>
          <a:prstGeom prst="rect">
            <a:avLst/>
          </a:prstGeom>
        </p:spPr>
      </p:pic>
      <p:grpSp>
        <p:nvGrpSpPr>
          <p:cNvPr id="8" name="群組 7"/>
          <p:cNvGrpSpPr/>
          <p:nvPr/>
        </p:nvGrpSpPr>
        <p:grpSpPr>
          <a:xfrm>
            <a:off x="67239" y="38034"/>
            <a:ext cx="9076761" cy="6745538"/>
            <a:chOff x="67239" y="38034"/>
            <a:chExt cx="9076761" cy="6745538"/>
          </a:xfrm>
        </p:grpSpPr>
        <p:sp>
          <p:nvSpPr>
            <p:cNvPr id="9" name="向左箭號 8"/>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0" name="燕尾形向右箭號 9"/>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1" name="向右箭號 10"/>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2" name="向左箭號 11"/>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22</a:t>
            </a:fld>
            <a:endParaRPr lang="zh-TW" altLang="en-US"/>
          </a:p>
        </p:txBody>
      </p:sp>
    </p:spTree>
    <p:extLst>
      <p:ext uri="{BB962C8B-B14F-4D97-AF65-F5344CB8AC3E}">
        <p14:creationId xmlns:p14="http://schemas.microsoft.com/office/powerpoint/2010/main" val="2142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特色課程</a:t>
            </a:r>
          </a:p>
        </p:txBody>
      </p:sp>
      <p:sp>
        <p:nvSpPr>
          <p:cNvPr id="3" name="內容版面配置區 2"/>
          <p:cNvSpPr>
            <a:spLocks noGrp="1"/>
          </p:cNvSpPr>
          <p:nvPr>
            <p:ph idx="1"/>
          </p:nvPr>
        </p:nvSpPr>
        <p:spPr/>
        <p:txBody>
          <a:bodyPr/>
          <a:lstStyle/>
          <a:p>
            <a:r>
              <a:rPr lang="zh-TW" altLang="en-US" dirty="0"/>
              <a:t>除原資料處理科課程外，</a:t>
            </a:r>
            <a:r>
              <a:rPr lang="zh-TW" altLang="en-US" dirty="0" smtClean="0"/>
              <a:t>以多媒體</a:t>
            </a:r>
            <a:r>
              <a:rPr lang="zh-TW" altLang="en-US" dirty="0"/>
              <a:t>應用</a:t>
            </a:r>
            <a:r>
              <a:rPr lang="zh-TW" altLang="en-US" dirty="0" smtClean="0"/>
              <a:t>、網路</a:t>
            </a:r>
            <a:r>
              <a:rPr lang="zh-TW" altLang="en-US" dirty="0"/>
              <a:t>行銷為主題</a:t>
            </a:r>
            <a:r>
              <a:rPr lang="zh-TW" altLang="en-US" dirty="0" smtClean="0"/>
              <a:t>，</a:t>
            </a:r>
            <a:endParaRPr lang="en-US" altLang="zh-TW" dirty="0" smtClean="0"/>
          </a:p>
          <a:p>
            <a:r>
              <a:rPr lang="zh-HK" altLang="zh-TW" dirty="0" smtClean="0"/>
              <a:t>商品</a:t>
            </a:r>
            <a:r>
              <a:rPr lang="zh-TW" altLang="zh-TW" dirty="0"/>
              <a:t>行銷實務</a:t>
            </a:r>
            <a:r>
              <a:rPr lang="zh-TW" altLang="en-US" dirty="0" smtClean="0"/>
              <a:t>、</a:t>
            </a:r>
            <a:r>
              <a:rPr lang="zh-TW" altLang="zh-TW" dirty="0"/>
              <a:t>文創商品</a:t>
            </a:r>
            <a:r>
              <a:rPr lang="zh-TW" altLang="zh-TW" dirty="0" smtClean="0"/>
              <a:t>設計</a:t>
            </a:r>
            <a:r>
              <a:rPr lang="zh-TW" altLang="en-US" dirty="0"/>
              <a:t>、</a:t>
            </a:r>
            <a:r>
              <a:rPr lang="zh-TW" altLang="zh-TW" dirty="0"/>
              <a:t>門市服務實務</a:t>
            </a:r>
            <a:endParaRPr lang="en-US" altLang="zh-TW" dirty="0" smtClean="0"/>
          </a:p>
          <a:p>
            <a:r>
              <a:rPr lang="zh-TW" altLang="en-US" dirty="0" smtClean="0"/>
              <a:t>網頁</a:t>
            </a:r>
            <a:r>
              <a:rPr lang="zh-TW" altLang="en-US" dirty="0"/>
              <a:t>設計</a:t>
            </a:r>
            <a:r>
              <a:rPr lang="zh-TW" altLang="en-US" dirty="0" smtClean="0"/>
              <a:t>、程式設計、</a:t>
            </a:r>
            <a:r>
              <a:rPr lang="zh-TW" altLang="zh-TW" dirty="0" smtClean="0"/>
              <a:t>電腦繪圖</a:t>
            </a:r>
            <a:r>
              <a:rPr lang="zh-TW" altLang="zh-TW" dirty="0"/>
              <a:t>設計</a:t>
            </a:r>
            <a:r>
              <a:rPr lang="zh-TW" altLang="en-US" dirty="0" smtClean="0"/>
              <a:t>、</a:t>
            </a:r>
            <a:endParaRPr lang="en-US" altLang="zh-TW" dirty="0" smtClean="0"/>
          </a:p>
          <a:p>
            <a:r>
              <a:rPr lang="zh-TW" altLang="zh-TW" dirty="0" smtClean="0"/>
              <a:t>動畫設計</a:t>
            </a:r>
            <a:r>
              <a:rPr lang="zh-TW" altLang="en-US" dirty="0" smtClean="0"/>
              <a:t>、金融投資實務等</a:t>
            </a:r>
            <a:r>
              <a:rPr lang="zh-TW" altLang="en-US" dirty="0"/>
              <a:t>課程。</a:t>
            </a:r>
          </a:p>
          <a:p>
            <a:endParaRPr lang="zh-TW" altLang="en-US" dirty="0"/>
          </a:p>
        </p:txBody>
      </p:sp>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9" name="投影片編號版面配置區 8"/>
          <p:cNvSpPr>
            <a:spLocks noGrp="1"/>
          </p:cNvSpPr>
          <p:nvPr>
            <p:ph type="sldNum" sz="quarter" idx="12"/>
          </p:nvPr>
        </p:nvSpPr>
        <p:spPr/>
        <p:txBody>
          <a:bodyPr/>
          <a:lstStyle/>
          <a:p>
            <a:fld id="{1B69013D-A474-474B-987C-48E9FA748144}" type="slidenum">
              <a:rPr lang="zh-TW" altLang="en-US" smtClean="0"/>
              <a:t>23</a:t>
            </a:fld>
            <a:endParaRPr lang="zh-TW" altLang="en-US"/>
          </a:p>
        </p:txBody>
      </p:sp>
    </p:spTree>
    <p:extLst>
      <p:ext uri="{BB962C8B-B14F-4D97-AF65-F5344CB8AC3E}">
        <p14:creationId xmlns:p14="http://schemas.microsoft.com/office/powerpoint/2010/main" val="393862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1" y="1131095"/>
            <a:ext cx="1000125" cy="2865010"/>
          </a:xfrm>
        </p:spPr>
        <p:txBody>
          <a:bodyPr>
            <a:normAutofit fontScale="90000"/>
          </a:bodyPr>
          <a:lstStyle/>
          <a:p>
            <a:r>
              <a:rPr lang="en-US" altLang="zh-TW" dirty="0" smtClean="0"/>
              <a:t>108</a:t>
            </a:r>
            <a:r>
              <a:rPr lang="zh-TW" altLang="en-US" dirty="0" smtClean="0"/>
              <a:t>課程地圖</a:t>
            </a:r>
            <a:endParaRPr lang="zh-TW" altLang="en-US" dirty="0"/>
          </a:p>
        </p:txBody>
      </p:sp>
      <p:pic>
        <p:nvPicPr>
          <p:cNvPr id="4" name="內容版面配置區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8438" y="857250"/>
            <a:ext cx="7185513" cy="5079838"/>
          </a:xfr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24</a:t>
            </a:fld>
            <a:endParaRPr lang="zh-TW" altLang="en-US"/>
          </a:p>
        </p:txBody>
      </p:sp>
    </p:spTree>
    <p:extLst>
      <p:ext uri="{BB962C8B-B14F-4D97-AF65-F5344CB8AC3E}">
        <p14:creationId xmlns:p14="http://schemas.microsoft.com/office/powerpoint/2010/main" val="30666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fontScale="70000" lnSpcReduction="20000"/>
          </a:bodyPr>
          <a:lstStyle/>
          <a:p>
            <a:r>
              <a:rPr lang="en-US" altLang="zh-TW" dirty="0" smtClean="0"/>
              <a:t>2D</a:t>
            </a:r>
            <a:r>
              <a:rPr lang="zh-TW" altLang="en-US" dirty="0" smtClean="0"/>
              <a:t>動畫設計</a:t>
            </a:r>
            <a:endParaRPr lang="en-US" altLang="zh-TW" dirty="0" smtClean="0"/>
          </a:p>
          <a:p>
            <a:r>
              <a:rPr lang="en-US" altLang="zh-TW" dirty="0" smtClean="0"/>
              <a:t>3D</a:t>
            </a:r>
            <a:r>
              <a:rPr lang="zh-TW" altLang="en-US" dirty="0" smtClean="0"/>
              <a:t>列印設計</a:t>
            </a:r>
            <a:endParaRPr lang="en-US" altLang="zh-TW" dirty="0" smtClean="0"/>
          </a:p>
          <a:p>
            <a:r>
              <a:rPr lang="zh-TW" altLang="en-US" dirty="0" smtClean="0"/>
              <a:t>雷射切割</a:t>
            </a:r>
            <a:endParaRPr lang="en-US" altLang="zh-TW" dirty="0" smtClean="0"/>
          </a:p>
          <a:p>
            <a:r>
              <a:rPr lang="zh-TW" altLang="en-US" dirty="0" smtClean="0"/>
              <a:t>木創意設備</a:t>
            </a:r>
            <a:r>
              <a:rPr lang="en-US" altLang="zh-TW" dirty="0" smtClean="0"/>
              <a:t>-</a:t>
            </a:r>
            <a:r>
              <a:rPr lang="zh-TW" altLang="en-US" dirty="0" smtClean="0"/>
              <a:t>手擲機</a:t>
            </a:r>
            <a:endParaRPr lang="en-US" altLang="zh-TW" dirty="0" smtClean="0"/>
          </a:p>
          <a:p>
            <a:r>
              <a:rPr lang="zh-TW" altLang="en-US" dirty="0" smtClean="0"/>
              <a:t>攝影剪輯</a:t>
            </a:r>
            <a:endParaRPr lang="en-US" altLang="zh-TW" dirty="0" smtClean="0"/>
          </a:p>
          <a:p>
            <a:pPr lvl="1"/>
            <a:r>
              <a:rPr lang="en-US" altLang="zh-TW" dirty="0" smtClean="0"/>
              <a:t>Photoshop</a:t>
            </a:r>
          </a:p>
          <a:p>
            <a:pPr lvl="1"/>
            <a:r>
              <a:rPr lang="zh-TW" altLang="en-US" dirty="0" smtClean="0"/>
              <a:t>威力導演</a:t>
            </a:r>
            <a:endParaRPr lang="en-US" altLang="zh-TW" dirty="0" smtClean="0"/>
          </a:p>
          <a:p>
            <a:r>
              <a:rPr lang="zh-TW" altLang="en-US" dirty="0" smtClean="0"/>
              <a:t>數位拼豆創意</a:t>
            </a:r>
            <a:endParaRPr lang="en-US" altLang="zh-TW" dirty="0" smtClean="0"/>
          </a:p>
          <a:p>
            <a:r>
              <a:rPr lang="zh-TW" altLang="en-US" dirty="0" smtClean="0"/>
              <a:t>胸章、馬克杯、衣服熱轉印</a:t>
            </a:r>
            <a:endParaRPr lang="en-US" altLang="zh-TW" dirty="0" smtClean="0"/>
          </a:p>
          <a:p>
            <a:r>
              <a:rPr lang="zh-TW" altLang="en-US" dirty="0" smtClean="0"/>
              <a:t>現金流桌遊</a:t>
            </a:r>
            <a:endParaRPr lang="en-US" altLang="zh-TW" dirty="0" smtClean="0"/>
          </a:p>
        </p:txBody>
      </p:sp>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4603" y="879793"/>
            <a:ext cx="4568415" cy="3426311"/>
          </a:xfrm>
          <a:prstGeom prst="rect">
            <a:avLst/>
          </a:prstGeom>
        </p:spPr>
      </p:pic>
      <p:grpSp>
        <p:nvGrpSpPr>
          <p:cNvPr id="4" name="群組 3"/>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25</a:t>
            </a:fld>
            <a:endParaRPr lang="zh-TW" altLang="en-US"/>
          </a:p>
        </p:txBody>
      </p:sp>
    </p:spTree>
    <p:extLst>
      <p:ext uri="{BB962C8B-B14F-4D97-AF65-F5344CB8AC3E}">
        <p14:creationId xmlns:p14="http://schemas.microsoft.com/office/powerpoint/2010/main" val="22207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3793968" cy="553540"/>
          </a:xfrm>
        </p:spPr>
        <p:txBody>
          <a:bodyPr>
            <a:normAutofit fontScale="90000"/>
          </a:bodyPr>
          <a:lstStyle/>
          <a:p>
            <a:r>
              <a:rPr lang="zh-TW" altLang="en-US" dirty="0" smtClean="0"/>
              <a:t>電腦繪圖</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09871" y="1594006"/>
            <a:ext cx="3025758" cy="2269319"/>
          </a:xfrm>
        </p:spPr>
      </p:pic>
      <p:pic>
        <p:nvPicPr>
          <p:cNvPr id="3" name="圖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0834" y="562477"/>
            <a:ext cx="2389192" cy="3185589"/>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9871" y="3863995"/>
            <a:ext cx="3025758" cy="2269319"/>
          </a:xfrm>
          <a:prstGeom prst="rect">
            <a:avLst/>
          </a:prstGeom>
        </p:spPr>
      </p:pic>
      <p:pic>
        <p:nvPicPr>
          <p:cNvPr id="6" name="圖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0834" y="3733014"/>
            <a:ext cx="3200400" cy="2400300"/>
          </a:xfrm>
          <a:prstGeom prst="rect">
            <a:avLst/>
          </a:prstGeom>
        </p:spPr>
      </p:pic>
      <p:grpSp>
        <p:nvGrpSpPr>
          <p:cNvPr id="7" name="群組 6"/>
          <p:cNvGrpSpPr/>
          <p:nvPr/>
        </p:nvGrpSpPr>
        <p:grpSpPr>
          <a:xfrm>
            <a:off x="67239" y="38034"/>
            <a:ext cx="9076761" cy="6745538"/>
            <a:chOff x="67239" y="38034"/>
            <a:chExt cx="9076761" cy="6745538"/>
          </a:xfrm>
        </p:grpSpPr>
        <p:sp>
          <p:nvSpPr>
            <p:cNvPr id="8" name="向左箭號 7"/>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9" name="燕尾形向右箭號 8"/>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0" name="向右箭號 9"/>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1" name="向左箭號 10"/>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12" name="投影片編號版面配置區 11"/>
          <p:cNvSpPr>
            <a:spLocks noGrp="1"/>
          </p:cNvSpPr>
          <p:nvPr>
            <p:ph type="sldNum" sz="quarter" idx="12"/>
          </p:nvPr>
        </p:nvSpPr>
        <p:spPr/>
        <p:txBody>
          <a:bodyPr/>
          <a:lstStyle/>
          <a:p>
            <a:fld id="{1B69013D-A474-474B-987C-48E9FA748144}" type="slidenum">
              <a:rPr lang="zh-TW" altLang="en-US" smtClean="0"/>
              <a:t>26</a:t>
            </a:fld>
            <a:endParaRPr lang="zh-TW" altLang="en-US"/>
          </a:p>
        </p:txBody>
      </p:sp>
    </p:spTree>
    <p:extLst>
      <p:ext uri="{BB962C8B-B14F-4D97-AF65-F5344CB8AC3E}">
        <p14:creationId xmlns:p14="http://schemas.microsoft.com/office/powerpoint/2010/main" val="3652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30366" y="915338"/>
            <a:ext cx="3345234" cy="913462"/>
          </a:xfrm>
        </p:spPr>
        <p:txBody>
          <a:bodyPr/>
          <a:lstStyle/>
          <a:p>
            <a:r>
              <a:rPr lang="zh-TW" altLang="en-US" dirty="0"/>
              <a:t>雷射</a:t>
            </a:r>
            <a:r>
              <a:rPr lang="zh-TW" altLang="en-US" dirty="0" smtClean="0"/>
              <a:t>切割</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0800000">
            <a:off x="4440826" y="2726286"/>
            <a:ext cx="3799422" cy="2847663"/>
          </a:xfr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825491" y="698468"/>
            <a:ext cx="3531354" cy="2648515"/>
          </a:xfrm>
          <a:prstGeom prst="rect">
            <a:avLst/>
          </a:prstGeom>
        </p:spPr>
      </p:pic>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492" y="3421545"/>
            <a:ext cx="3531353" cy="2648515"/>
          </a:xfrm>
          <a:prstGeom prst="rect">
            <a:avLst/>
          </a:prstGeom>
        </p:spPr>
      </p:pic>
      <p:grpSp>
        <p:nvGrpSpPr>
          <p:cNvPr id="7" name="群組 6"/>
          <p:cNvGrpSpPr/>
          <p:nvPr/>
        </p:nvGrpSpPr>
        <p:grpSpPr>
          <a:xfrm>
            <a:off x="67239" y="38034"/>
            <a:ext cx="9076761" cy="6745538"/>
            <a:chOff x="67239" y="38034"/>
            <a:chExt cx="9076761" cy="6745538"/>
          </a:xfrm>
        </p:grpSpPr>
        <p:sp>
          <p:nvSpPr>
            <p:cNvPr id="8" name="向左箭號 7"/>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9" name="燕尾形向右箭號 8"/>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0" name="向右箭號 9"/>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1" name="向左箭號 10"/>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27</a:t>
            </a:fld>
            <a:endParaRPr lang="zh-TW" altLang="en-US"/>
          </a:p>
        </p:txBody>
      </p:sp>
    </p:spTree>
    <p:extLst>
      <p:ext uri="{BB962C8B-B14F-4D97-AF65-F5344CB8AC3E}">
        <p14:creationId xmlns:p14="http://schemas.microsoft.com/office/powerpoint/2010/main" val="4378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8711" y="818862"/>
            <a:ext cx="2523323" cy="1029393"/>
          </a:xfrm>
        </p:spPr>
        <p:txBody>
          <a:bodyPr/>
          <a:lstStyle/>
          <a:p>
            <a:r>
              <a:rPr lang="en-US" altLang="zh-TW" dirty="0" smtClean="0"/>
              <a:t>3D</a:t>
            </a:r>
            <a:r>
              <a:rPr lang="zh-TW" altLang="en-US" dirty="0" smtClean="0"/>
              <a:t>列印</a:t>
            </a:r>
            <a:endParaRPr lang="zh-TW" altLang="en-US" dirty="0"/>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6359" y="3563272"/>
            <a:ext cx="3001722" cy="2251292"/>
          </a:xfrm>
          <a:prstGeom prst="rect">
            <a:avLst/>
          </a:prstGeom>
        </p:spPr>
      </p:pic>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359" y="1011191"/>
            <a:ext cx="3021957" cy="2266468"/>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0955" y="2642942"/>
            <a:ext cx="4841278" cy="3219450"/>
          </a:xfrm>
          <a:prstGeom prst="rect">
            <a:avLst/>
          </a:prstGeom>
        </p:spPr>
      </p:pic>
      <p:pic>
        <p:nvPicPr>
          <p:cNvPr id="9" name="圖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3315" y="462356"/>
            <a:ext cx="2038574" cy="2038574"/>
          </a:xfrm>
          <a:prstGeom prst="rect">
            <a:avLst/>
          </a:prstGeom>
        </p:spPr>
      </p:pic>
      <p:grpSp>
        <p:nvGrpSpPr>
          <p:cNvPr id="8" name="群組 7"/>
          <p:cNvGrpSpPr/>
          <p:nvPr/>
        </p:nvGrpSpPr>
        <p:grpSpPr>
          <a:xfrm>
            <a:off x="67239" y="38034"/>
            <a:ext cx="9076761" cy="6745538"/>
            <a:chOff x="67239" y="38034"/>
            <a:chExt cx="9076761" cy="6745538"/>
          </a:xfrm>
        </p:grpSpPr>
        <p:sp>
          <p:nvSpPr>
            <p:cNvPr id="10" name="向左箭號 9"/>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4" name="投影片編號版面配置區 3"/>
          <p:cNvSpPr>
            <a:spLocks noGrp="1"/>
          </p:cNvSpPr>
          <p:nvPr>
            <p:ph type="sldNum" sz="quarter" idx="12"/>
          </p:nvPr>
        </p:nvSpPr>
        <p:spPr/>
        <p:txBody>
          <a:bodyPr/>
          <a:lstStyle/>
          <a:p>
            <a:fld id="{1B69013D-A474-474B-987C-48E9FA748144}" type="slidenum">
              <a:rPr lang="zh-TW" altLang="en-US" smtClean="0"/>
              <a:t>28</a:t>
            </a:fld>
            <a:endParaRPr lang="zh-TW" altLang="en-US"/>
          </a:p>
        </p:txBody>
      </p:sp>
    </p:spTree>
    <p:extLst>
      <p:ext uri="{BB962C8B-B14F-4D97-AF65-F5344CB8AC3E}">
        <p14:creationId xmlns:p14="http://schemas.microsoft.com/office/powerpoint/2010/main" val="26005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8711" y="818862"/>
            <a:ext cx="2815153" cy="971027"/>
          </a:xfrm>
        </p:spPr>
        <p:txBody>
          <a:bodyPr/>
          <a:lstStyle/>
          <a:p>
            <a:r>
              <a:rPr lang="en-US" altLang="zh-TW" dirty="0" smtClean="0"/>
              <a:t>3D</a:t>
            </a:r>
            <a:r>
              <a:rPr lang="zh-TW" altLang="en-US" dirty="0" smtClean="0"/>
              <a:t>列印</a:t>
            </a:r>
            <a:endParaRPr lang="zh-TW" altLang="en-US" dirty="0"/>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800" y="2144425"/>
            <a:ext cx="2359959" cy="3146612"/>
          </a:xfrm>
          <a:prstGeom prst="rect">
            <a:avLst/>
          </a:prstGeo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3927" y="695742"/>
            <a:ext cx="2249442" cy="2999256"/>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9988" y="3818118"/>
            <a:ext cx="1941973" cy="2589297"/>
          </a:xfrm>
          <a:prstGeom prst="rect">
            <a:avLst/>
          </a:prstGeom>
        </p:spPr>
      </p:pic>
      <p:pic>
        <p:nvPicPr>
          <p:cNvPr id="10" name="圖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0975" y="695742"/>
            <a:ext cx="2249442" cy="2999256"/>
          </a:xfrm>
          <a:prstGeom prst="rect">
            <a:avLst/>
          </a:prstGeom>
        </p:spPr>
      </p:pic>
      <p:grpSp>
        <p:nvGrpSpPr>
          <p:cNvPr id="7" name="群組 6"/>
          <p:cNvGrpSpPr/>
          <p:nvPr/>
        </p:nvGrpSpPr>
        <p:grpSpPr>
          <a:xfrm>
            <a:off x="67239" y="38034"/>
            <a:ext cx="9076761" cy="6745538"/>
            <a:chOff x="67239" y="38034"/>
            <a:chExt cx="9076761" cy="6745538"/>
          </a:xfrm>
        </p:grpSpPr>
        <p:sp>
          <p:nvSpPr>
            <p:cNvPr id="9" name="向左箭號 8"/>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29</a:t>
            </a:fld>
            <a:endParaRPr lang="zh-TW" altLang="en-US"/>
          </a:p>
        </p:txBody>
      </p:sp>
    </p:spTree>
    <p:extLst>
      <p:ext uri="{BB962C8B-B14F-4D97-AF65-F5344CB8AC3E}">
        <p14:creationId xmlns:p14="http://schemas.microsoft.com/office/powerpoint/2010/main" val="39734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é²ç«¯ãçåçæå°çµ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6" y="-28279"/>
            <a:ext cx="915374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ã2018 app æè¡ãçåçæå°çµæ"/>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65696" y="1948527"/>
            <a:ext cx="1659247" cy="2960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æ°èç¯ç½ªææ³.ãçåçæå°çµæ"/>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1251" y="2950832"/>
            <a:ext cx="1703730" cy="1135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ãç¶²è·¯é¸åãçåçæå°çµæ"/>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5847" y="4086652"/>
            <a:ext cx="2526836" cy="25142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gcaa.org.tw/upimgs/1230pk2n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3855" y="481465"/>
            <a:ext cx="3677132" cy="275785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http://gcaa.org.tw/upimgs/12308g2mc.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32424" y="3578604"/>
            <a:ext cx="3692045" cy="2769033"/>
          </a:xfrm>
          <a:prstGeom prst="rect">
            <a:avLst/>
          </a:prstGeom>
          <a:extLst>
            <a:ext uri="{909E8E84-426E-40DD-AFC4-6F175D3DCCD1}">
              <a14:hiddenFill xmlns:a14="http://schemas.microsoft.com/office/drawing/2010/main">
                <a:solidFill>
                  <a:srgbClr val="FFFFFF"/>
                </a:solidFill>
              </a14:hiddenFill>
            </a:ext>
          </a:extLst>
        </p:spPr>
      </p:pic>
      <p:grpSp>
        <p:nvGrpSpPr>
          <p:cNvPr id="3" name="群組 2"/>
          <p:cNvGrpSpPr/>
          <p:nvPr/>
        </p:nvGrpSpPr>
        <p:grpSpPr>
          <a:xfrm>
            <a:off x="102101" y="750280"/>
            <a:ext cx="8619163" cy="5890452"/>
            <a:chOff x="102101" y="750280"/>
            <a:chExt cx="8619163" cy="5890452"/>
          </a:xfrm>
        </p:grpSpPr>
        <p:sp>
          <p:nvSpPr>
            <p:cNvPr id="5" name="矩形 4"/>
            <p:cNvSpPr/>
            <p:nvPr/>
          </p:nvSpPr>
          <p:spPr>
            <a:xfrm rot="905205">
              <a:off x="2707375" y="5256693"/>
              <a:ext cx="2575885" cy="646331"/>
            </a:xfrm>
            <a:prstGeom prst="rect">
              <a:avLst/>
            </a:prstGeom>
            <a:solidFill>
              <a:srgbClr val="FFFF00"/>
            </a:solidFill>
          </p:spPr>
          <p:txBody>
            <a:bodyPr wrap="square" lIns="91440" tIns="45720" rIns="91440" bIns="45720">
              <a:spAutoFit/>
            </a:bodyPr>
            <a:lstStyle/>
            <a:p>
              <a:pPr algn="ctr"/>
              <a:r>
                <a:rPr lang="zh-TW" altLang="en-US" sz="3600" b="1" dirty="0" smtClean="0">
                  <a:ln w="28575" cmpd="sng">
                    <a:noFill/>
                    <a:prstDash val="solid"/>
                  </a:ln>
                </a:rPr>
                <a:t>茉莉花革命</a:t>
              </a:r>
              <a:endParaRPr lang="zh-TW" altLang="en-US" sz="3600" b="1" dirty="0">
                <a:ln w="28575" cmpd="sng">
                  <a:noFill/>
                  <a:prstDash val="solid"/>
                </a:ln>
              </a:endParaRPr>
            </a:p>
          </p:txBody>
        </p:sp>
        <p:sp>
          <p:nvSpPr>
            <p:cNvPr id="12" name="矩形 11"/>
            <p:cNvSpPr/>
            <p:nvPr/>
          </p:nvSpPr>
          <p:spPr>
            <a:xfrm rot="905205">
              <a:off x="6145379" y="3349006"/>
              <a:ext cx="2575885" cy="646331"/>
            </a:xfrm>
            <a:prstGeom prst="rect">
              <a:avLst/>
            </a:prstGeom>
            <a:solidFill>
              <a:srgbClr val="FFFF00"/>
            </a:solidFill>
          </p:spPr>
          <p:txBody>
            <a:bodyPr wrap="square" lIns="91440" tIns="45720" rIns="91440" bIns="45720">
              <a:spAutoFit/>
            </a:bodyPr>
            <a:lstStyle/>
            <a:p>
              <a:pPr algn="ctr"/>
              <a:r>
                <a:rPr lang="en-US" altLang="zh-TW" sz="3600" b="1" dirty="0" smtClean="0">
                  <a:ln w="28575" cmpd="sng">
                    <a:noFill/>
                    <a:prstDash val="solid"/>
                  </a:ln>
                </a:rPr>
                <a:t>318</a:t>
              </a:r>
              <a:r>
                <a:rPr lang="zh-TW" altLang="en-US" sz="3600" b="1" dirty="0" smtClean="0">
                  <a:ln w="28575" cmpd="sng">
                    <a:noFill/>
                    <a:prstDash val="solid"/>
                  </a:ln>
                </a:rPr>
                <a:t>學運</a:t>
              </a:r>
              <a:endParaRPr lang="zh-TW" altLang="en-US" sz="3600" b="1" dirty="0">
                <a:ln w="28575" cmpd="sng">
                  <a:noFill/>
                  <a:prstDash val="solid"/>
                </a:ln>
              </a:endParaRPr>
            </a:p>
          </p:txBody>
        </p:sp>
        <p:sp>
          <p:nvSpPr>
            <p:cNvPr id="13" name="矩形 12"/>
            <p:cNvSpPr/>
            <p:nvPr/>
          </p:nvSpPr>
          <p:spPr>
            <a:xfrm rot="20264475">
              <a:off x="3864262" y="750280"/>
              <a:ext cx="2575885" cy="646331"/>
            </a:xfrm>
            <a:prstGeom prst="rect">
              <a:avLst/>
            </a:prstGeom>
            <a:solidFill>
              <a:srgbClr val="FFFF00"/>
            </a:solidFill>
          </p:spPr>
          <p:txBody>
            <a:bodyPr wrap="square" lIns="91440" tIns="45720" rIns="91440" bIns="45720">
              <a:spAutoFit/>
            </a:bodyPr>
            <a:lstStyle/>
            <a:p>
              <a:pPr algn="ctr"/>
              <a:r>
                <a:rPr lang="zh-TW" altLang="en-US" sz="3600" b="1" dirty="0" smtClean="0">
                  <a:ln w="28575" cmpd="sng">
                    <a:noFill/>
                    <a:prstDash val="solid"/>
                  </a:ln>
                </a:rPr>
                <a:t>現場直播</a:t>
              </a:r>
              <a:endParaRPr lang="zh-TW" altLang="en-US" sz="3600" b="1" dirty="0">
                <a:ln w="28575" cmpd="sng">
                  <a:noFill/>
                  <a:prstDash val="solid"/>
                </a:ln>
              </a:endParaRPr>
            </a:p>
          </p:txBody>
        </p:sp>
        <p:sp>
          <p:nvSpPr>
            <p:cNvPr id="14" name="矩形 13"/>
            <p:cNvSpPr/>
            <p:nvPr/>
          </p:nvSpPr>
          <p:spPr>
            <a:xfrm>
              <a:off x="2299229" y="5994401"/>
              <a:ext cx="2575885" cy="646331"/>
            </a:xfrm>
            <a:prstGeom prst="rect">
              <a:avLst/>
            </a:prstGeom>
            <a:solidFill>
              <a:srgbClr val="FFFF00"/>
            </a:solidFill>
          </p:spPr>
          <p:txBody>
            <a:bodyPr wrap="square" lIns="91440" tIns="45720" rIns="91440" bIns="45720">
              <a:spAutoFit/>
            </a:bodyPr>
            <a:lstStyle/>
            <a:p>
              <a:pPr algn="ctr"/>
              <a:r>
                <a:rPr lang="zh-TW" altLang="en-US" sz="3600" b="1" dirty="0" smtClean="0">
                  <a:ln w="28575" cmpd="sng">
                    <a:noFill/>
                    <a:prstDash val="solid"/>
                  </a:ln>
                </a:rPr>
                <a:t>輿論數據化</a:t>
              </a:r>
              <a:endParaRPr lang="zh-TW" altLang="en-US" sz="3600" b="1" dirty="0">
                <a:ln w="28575" cmpd="sng">
                  <a:noFill/>
                  <a:prstDash val="solid"/>
                </a:ln>
              </a:endParaRPr>
            </a:p>
          </p:txBody>
        </p:sp>
        <p:sp>
          <p:nvSpPr>
            <p:cNvPr id="16" name="矩形 15"/>
            <p:cNvSpPr/>
            <p:nvPr/>
          </p:nvSpPr>
          <p:spPr>
            <a:xfrm rot="20967509">
              <a:off x="3677192" y="4078540"/>
              <a:ext cx="2041854" cy="646331"/>
            </a:xfrm>
            <a:prstGeom prst="rect">
              <a:avLst/>
            </a:prstGeom>
            <a:solidFill>
              <a:srgbClr val="FFFF00"/>
            </a:solidFill>
          </p:spPr>
          <p:txBody>
            <a:bodyPr wrap="square" lIns="91440" tIns="45720" rIns="91440" bIns="45720">
              <a:spAutoFit/>
            </a:bodyPr>
            <a:lstStyle/>
            <a:p>
              <a:pPr algn="ctr"/>
              <a:r>
                <a:rPr lang="zh-TW" altLang="en-US" sz="3600" b="1" dirty="0"/>
                <a:t>公民科技</a:t>
              </a:r>
              <a:endParaRPr lang="zh-TW" altLang="en-US" sz="8800" b="1" dirty="0">
                <a:ln w="28575" cmpd="sng">
                  <a:noFill/>
                  <a:prstDash val="solid"/>
                </a:ln>
              </a:endParaRPr>
            </a:p>
          </p:txBody>
        </p:sp>
        <p:sp>
          <p:nvSpPr>
            <p:cNvPr id="17" name="矩形 16"/>
            <p:cNvSpPr/>
            <p:nvPr/>
          </p:nvSpPr>
          <p:spPr>
            <a:xfrm rot="19533554">
              <a:off x="102101" y="1698469"/>
              <a:ext cx="1662239" cy="461665"/>
            </a:xfrm>
            <a:prstGeom prst="rect">
              <a:avLst/>
            </a:prstGeom>
            <a:solidFill>
              <a:srgbClr val="FFFF00"/>
            </a:solidFill>
          </p:spPr>
          <p:txBody>
            <a:bodyPr wrap="square" lIns="91440" tIns="45720" rIns="91440" bIns="45720">
              <a:spAutoFit/>
            </a:bodyPr>
            <a:lstStyle/>
            <a:p>
              <a:pPr algn="ctr"/>
              <a:r>
                <a:rPr lang="zh-TW" altLang="en-US" sz="2400" b="1" dirty="0"/>
                <a:t>災害地圖</a:t>
              </a:r>
              <a:endParaRPr lang="zh-TW" altLang="en-US" sz="4400" b="1" dirty="0">
                <a:ln w="28575" cmpd="sng">
                  <a:noFill/>
                  <a:prstDash val="solid"/>
                </a:ln>
              </a:endParaRPr>
            </a:p>
          </p:txBody>
        </p:sp>
        <p:sp>
          <p:nvSpPr>
            <p:cNvPr id="18" name="矩形 17"/>
            <p:cNvSpPr/>
            <p:nvPr/>
          </p:nvSpPr>
          <p:spPr>
            <a:xfrm rot="21318951">
              <a:off x="1890929" y="1207998"/>
              <a:ext cx="1677680" cy="523220"/>
            </a:xfrm>
            <a:prstGeom prst="rect">
              <a:avLst/>
            </a:prstGeom>
            <a:solidFill>
              <a:srgbClr val="FFFF00"/>
            </a:solidFill>
          </p:spPr>
          <p:txBody>
            <a:bodyPr wrap="square" lIns="91440" tIns="45720" rIns="91440" bIns="45720">
              <a:spAutoFit/>
            </a:bodyPr>
            <a:lstStyle/>
            <a:p>
              <a:pPr algn="ctr"/>
              <a:r>
                <a:rPr lang="zh-TW" altLang="en-US" sz="2800" b="1" dirty="0"/>
                <a:t>資訊通報</a:t>
              </a:r>
              <a:endParaRPr lang="zh-TW" altLang="en-US" sz="4800" b="1" dirty="0">
                <a:ln w="28575" cmpd="sng">
                  <a:noFill/>
                  <a:prstDash val="solid"/>
                </a:ln>
              </a:endParaRPr>
            </a:p>
          </p:txBody>
        </p:sp>
      </p:grpSp>
      <p:grpSp>
        <p:nvGrpSpPr>
          <p:cNvPr id="9" name="群組 8"/>
          <p:cNvGrpSpPr/>
          <p:nvPr/>
        </p:nvGrpSpPr>
        <p:grpSpPr>
          <a:xfrm>
            <a:off x="2905835" y="2145489"/>
            <a:ext cx="2816808" cy="1979292"/>
            <a:chOff x="2905835" y="2145489"/>
            <a:chExt cx="2816808" cy="1979292"/>
          </a:xfrm>
        </p:grpSpPr>
        <p:sp>
          <p:nvSpPr>
            <p:cNvPr id="8" name="十字形 7"/>
            <p:cNvSpPr/>
            <p:nvPr/>
          </p:nvSpPr>
          <p:spPr>
            <a:xfrm>
              <a:off x="4410473" y="2156120"/>
              <a:ext cx="1312170" cy="914400"/>
            </a:xfrm>
            <a:prstGeom prst="plus">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21" name="十字形 20"/>
            <p:cNvSpPr/>
            <p:nvPr/>
          </p:nvSpPr>
          <p:spPr>
            <a:xfrm>
              <a:off x="2906782" y="2145489"/>
              <a:ext cx="1312170" cy="914400"/>
            </a:xfrm>
            <a:prstGeom prst="plus">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22" name="十字形 21"/>
            <p:cNvSpPr/>
            <p:nvPr/>
          </p:nvSpPr>
          <p:spPr>
            <a:xfrm>
              <a:off x="2905835" y="3207286"/>
              <a:ext cx="1312170" cy="914400"/>
            </a:xfrm>
            <a:prstGeom prst="plus">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23" name="十字形 22"/>
            <p:cNvSpPr/>
            <p:nvPr/>
          </p:nvSpPr>
          <p:spPr>
            <a:xfrm>
              <a:off x="4373955" y="3210381"/>
              <a:ext cx="1312170" cy="914400"/>
            </a:xfrm>
            <a:prstGeom prst="plus">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實踐力</a:t>
              </a:r>
              <a:endParaRPr lang="zh-TW" altLang="en-US" sz="2800" b="1" dirty="0"/>
            </a:p>
          </p:txBody>
        </p:sp>
      </p:grpSp>
      <p:sp>
        <p:nvSpPr>
          <p:cNvPr id="2" name="標題 1"/>
          <p:cNvSpPr>
            <a:spLocks noGrp="1"/>
          </p:cNvSpPr>
          <p:nvPr>
            <p:ph type="title"/>
          </p:nvPr>
        </p:nvSpPr>
        <p:spPr>
          <a:xfrm>
            <a:off x="1618857" y="172050"/>
            <a:ext cx="3256258" cy="683220"/>
          </a:xfrm>
          <a:solidFill>
            <a:schemeClr val="tx1"/>
          </a:solidFill>
        </p:spPr>
        <p:txBody>
          <a:bodyPr>
            <a:normAutofit fontScale="90000"/>
          </a:bodyPr>
          <a:lstStyle/>
          <a:p>
            <a:r>
              <a:rPr lang="zh-TW" altLang="en-US" b="1" dirty="0" smtClean="0">
                <a:ln w="22225">
                  <a:solidFill>
                    <a:schemeClr val="accent2"/>
                  </a:solidFill>
                  <a:prstDash val="solid"/>
                </a:ln>
                <a:solidFill>
                  <a:schemeClr val="accent2">
                    <a:lumMod val="40000"/>
                    <a:lumOff val="60000"/>
                  </a:schemeClr>
                </a:solidFill>
              </a:rPr>
              <a:t>我們的</a:t>
            </a:r>
            <a:r>
              <a:rPr lang="en-US" altLang="zh-TW" b="1" dirty="0" smtClean="0">
                <a:ln w="22225">
                  <a:solidFill>
                    <a:schemeClr val="accent2"/>
                  </a:solidFill>
                  <a:prstDash val="solid"/>
                </a:ln>
                <a:solidFill>
                  <a:schemeClr val="accent2">
                    <a:lumMod val="40000"/>
                    <a:lumOff val="60000"/>
                  </a:schemeClr>
                </a:solidFill>
              </a:rPr>
              <a:t>21</a:t>
            </a:r>
            <a:r>
              <a:rPr lang="zh-TW" altLang="en-US" b="1" dirty="0" smtClean="0">
                <a:ln w="22225">
                  <a:solidFill>
                    <a:schemeClr val="accent2"/>
                  </a:solidFill>
                  <a:prstDash val="solid"/>
                </a:ln>
                <a:solidFill>
                  <a:schemeClr val="accent2">
                    <a:lumMod val="40000"/>
                    <a:lumOff val="60000"/>
                  </a:schemeClr>
                </a:solidFill>
              </a:rPr>
              <a:t>世紀</a:t>
            </a:r>
            <a:endParaRPr lang="zh-TW" altLang="en-US" b="1" dirty="0">
              <a:ln w="22225">
                <a:solidFill>
                  <a:schemeClr val="accent2"/>
                </a:solidFill>
                <a:prstDash val="solid"/>
              </a:ln>
              <a:solidFill>
                <a:schemeClr val="accent2">
                  <a:lumMod val="40000"/>
                  <a:lumOff val="60000"/>
                </a:schemeClr>
              </a:solidFill>
            </a:endParaRPr>
          </a:p>
        </p:txBody>
      </p:sp>
      <p:sp>
        <p:nvSpPr>
          <p:cNvPr id="4" name="投影片編號版面配置區 3"/>
          <p:cNvSpPr>
            <a:spLocks noGrp="1"/>
          </p:cNvSpPr>
          <p:nvPr>
            <p:ph type="sldNum" sz="quarter" idx="12"/>
          </p:nvPr>
        </p:nvSpPr>
        <p:spPr/>
        <p:txBody>
          <a:bodyPr/>
          <a:lstStyle/>
          <a:p>
            <a:fld id="{1B69013D-A474-474B-987C-48E9FA748144}" type="slidenum">
              <a:rPr lang="zh-TW" altLang="en-US" smtClean="0"/>
              <a:t>3</a:t>
            </a:fld>
            <a:endParaRPr lang="zh-TW" altLang="en-US"/>
          </a:p>
        </p:txBody>
      </p:sp>
    </p:spTree>
    <p:extLst>
      <p:ext uri="{BB962C8B-B14F-4D97-AF65-F5344CB8AC3E}">
        <p14:creationId xmlns:p14="http://schemas.microsoft.com/office/powerpoint/2010/main" val="17618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5185023" cy="835641"/>
          </a:xfrm>
        </p:spPr>
        <p:txBody>
          <a:bodyPr>
            <a:normAutofit/>
          </a:bodyPr>
          <a:lstStyle/>
          <a:p>
            <a:r>
              <a:rPr lang="zh-TW" altLang="en-US" dirty="0" smtClean="0"/>
              <a:t>裁藝機紙雕藝術</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5062" y="2161154"/>
            <a:ext cx="2427090" cy="3263504"/>
          </a:xfrm>
        </p:spPr>
      </p:pic>
      <p:pic>
        <p:nvPicPr>
          <p:cNvPr id="3" name="圖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700000">
            <a:off x="3832231" y="2166852"/>
            <a:ext cx="4336141" cy="3252106"/>
          </a:xfrm>
          <a:prstGeom prst="rect">
            <a:avLst/>
          </a:prstGeo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10" name="投影片編號版面配置區 9"/>
          <p:cNvSpPr>
            <a:spLocks noGrp="1"/>
          </p:cNvSpPr>
          <p:nvPr>
            <p:ph type="sldNum" sz="quarter" idx="12"/>
          </p:nvPr>
        </p:nvSpPr>
        <p:spPr/>
        <p:txBody>
          <a:bodyPr/>
          <a:lstStyle/>
          <a:p>
            <a:fld id="{1B69013D-A474-474B-987C-48E9FA748144}" type="slidenum">
              <a:rPr lang="zh-TW" altLang="en-US" smtClean="0"/>
              <a:t>30</a:t>
            </a:fld>
            <a:endParaRPr lang="zh-TW" altLang="en-US"/>
          </a:p>
        </p:txBody>
      </p:sp>
    </p:spTree>
    <p:extLst>
      <p:ext uri="{BB962C8B-B14F-4D97-AF65-F5344CB8AC3E}">
        <p14:creationId xmlns:p14="http://schemas.microsoft.com/office/powerpoint/2010/main" val="153127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3657781" cy="614620"/>
          </a:xfrm>
        </p:spPr>
        <p:txBody>
          <a:bodyPr>
            <a:normAutofit fontScale="90000"/>
          </a:bodyPr>
          <a:lstStyle/>
          <a:p>
            <a:r>
              <a:rPr lang="zh-TW" altLang="en-US" dirty="0" smtClean="0"/>
              <a:t>數位拼豆創意</a:t>
            </a:r>
            <a:endParaRPr lang="zh-TW" altLang="en-US" dirty="0"/>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9576" y="753035"/>
            <a:ext cx="3614570" cy="2710928"/>
          </a:xfrm>
          <a:prstGeom prst="rect">
            <a:avLst/>
          </a:prstGeom>
        </p:spPr>
      </p:pic>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697507" y="3625327"/>
            <a:ext cx="3578707" cy="2684031"/>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529957"/>
            <a:ext cx="3582935" cy="4779402"/>
          </a:xfrm>
          <a:prstGeom prst="rect">
            <a:avLst/>
          </a:prstGeom>
        </p:spPr>
      </p:pic>
      <p:grpSp>
        <p:nvGrpSpPr>
          <p:cNvPr id="7" name="群組 6"/>
          <p:cNvGrpSpPr/>
          <p:nvPr/>
        </p:nvGrpSpPr>
        <p:grpSpPr>
          <a:xfrm>
            <a:off x="67239" y="38034"/>
            <a:ext cx="9076761" cy="6745538"/>
            <a:chOff x="67239" y="38034"/>
            <a:chExt cx="9076761" cy="6745538"/>
          </a:xfrm>
        </p:grpSpPr>
        <p:sp>
          <p:nvSpPr>
            <p:cNvPr id="9" name="向左箭號 8"/>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0" name="燕尾形向右箭號 9"/>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1" name="向右箭號 10"/>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2" name="向左箭號 11"/>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31</a:t>
            </a:fld>
            <a:endParaRPr lang="zh-TW" altLang="en-US"/>
          </a:p>
        </p:txBody>
      </p:sp>
    </p:spTree>
    <p:extLst>
      <p:ext uri="{BB962C8B-B14F-4D97-AF65-F5344CB8AC3E}">
        <p14:creationId xmlns:p14="http://schemas.microsoft.com/office/powerpoint/2010/main" val="35035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5214206" cy="718134"/>
          </a:xfrm>
        </p:spPr>
        <p:txBody>
          <a:bodyPr/>
          <a:lstStyle/>
          <a:p>
            <a:r>
              <a:rPr lang="zh-TW" altLang="en-US" dirty="0" smtClean="0"/>
              <a:t>數位拼豆創意</a:t>
            </a:r>
            <a:endParaRPr lang="zh-TW" altLang="en-US" dirty="0"/>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465437">
            <a:off x="6609764" y="4098643"/>
            <a:ext cx="2553099" cy="1914824"/>
          </a:xfrm>
          <a:prstGeom prst="rect">
            <a:avLst/>
          </a:prstGeom>
        </p:spPr>
      </p:pic>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171081">
            <a:off x="4412088" y="3854895"/>
            <a:ext cx="2553099" cy="1914824"/>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566138">
            <a:off x="2589992" y="4135763"/>
            <a:ext cx="2553099" cy="1914824"/>
          </a:xfrm>
          <a:prstGeom prst="rect">
            <a:avLst/>
          </a:prstGeom>
        </p:spPr>
      </p:pic>
      <p:pic>
        <p:nvPicPr>
          <p:cNvPr id="10" name="圖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577" y="4169451"/>
            <a:ext cx="2553099" cy="1914824"/>
          </a:xfrm>
          <a:prstGeom prst="rect">
            <a:avLst/>
          </a:prstGeom>
        </p:spPr>
      </p:pic>
      <p:pic>
        <p:nvPicPr>
          <p:cNvPr id="11" name="圖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1316" y="1690689"/>
            <a:ext cx="2553099" cy="1914824"/>
          </a:xfrm>
          <a:prstGeom prst="rect">
            <a:avLst/>
          </a:prstGeom>
        </p:spPr>
      </p:pic>
      <p:pic>
        <p:nvPicPr>
          <p:cNvPr id="12" name="圖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852" y="1893676"/>
            <a:ext cx="2553099" cy="1914824"/>
          </a:xfrm>
          <a:prstGeom prst="rect">
            <a:avLst/>
          </a:prstGeom>
        </p:spPr>
      </p:pic>
      <p:pic>
        <p:nvPicPr>
          <p:cNvPr id="13" name="圖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5473489">
            <a:off x="5614350" y="1402108"/>
            <a:ext cx="2553099" cy="1914824"/>
          </a:xfrm>
          <a:prstGeom prst="rect">
            <a:avLst/>
          </a:prstGeom>
        </p:spPr>
      </p:pic>
      <p:grpSp>
        <p:nvGrpSpPr>
          <p:cNvPr id="14" name="群組 13"/>
          <p:cNvGrpSpPr/>
          <p:nvPr/>
        </p:nvGrpSpPr>
        <p:grpSpPr>
          <a:xfrm>
            <a:off x="67239" y="38034"/>
            <a:ext cx="9076761" cy="6745538"/>
            <a:chOff x="67239" y="38034"/>
            <a:chExt cx="9076761" cy="6745538"/>
          </a:xfrm>
        </p:grpSpPr>
        <p:sp>
          <p:nvSpPr>
            <p:cNvPr id="15" name="向左箭號 1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6" name="燕尾形向右箭號 1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7" name="向右箭號 1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8" name="向左箭號 1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5" name="投影片編號版面配置區 4"/>
          <p:cNvSpPr>
            <a:spLocks noGrp="1"/>
          </p:cNvSpPr>
          <p:nvPr>
            <p:ph type="sldNum" sz="quarter" idx="12"/>
          </p:nvPr>
        </p:nvSpPr>
        <p:spPr/>
        <p:txBody>
          <a:bodyPr/>
          <a:lstStyle/>
          <a:p>
            <a:fld id="{1B69013D-A474-474B-987C-48E9FA748144}" type="slidenum">
              <a:rPr lang="zh-TW" altLang="en-US" smtClean="0"/>
              <a:t>32</a:t>
            </a:fld>
            <a:endParaRPr lang="zh-TW" altLang="en-US"/>
          </a:p>
        </p:txBody>
      </p:sp>
    </p:spTree>
    <p:extLst>
      <p:ext uri="{BB962C8B-B14F-4D97-AF65-F5344CB8AC3E}">
        <p14:creationId xmlns:p14="http://schemas.microsoft.com/office/powerpoint/2010/main" val="13612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數位馬賽克拼磚</a:t>
            </a:r>
            <a:endParaRPr lang="zh-TW" altLang="en-US" dirty="0"/>
          </a:p>
        </p:txBody>
      </p:sp>
      <p:pic>
        <p:nvPicPr>
          <p:cNvPr id="4" name="內容版面配置區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917" b="-1917"/>
          <a:stretch/>
        </p:blipFill>
        <p:spPr>
          <a:xfrm rot="16200000">
            <a:off x="399018" y="1849329"/>
            <a:ext cx="3786693" cy="4046847"/>
          </a:xfrm>
        </p:spPr>
      </p:pic>
      <p:pic>
        <p:nvPicPr>
          <p:cNvPr id="5" name="圖片 4"/>
          <p:cNvPicPr>
            <a:picLocks noChangeAspect="1"/>
          </p:cNvPicPr>
          <p:nvPr/>
        </p:nvPicPr>
        <p:blipFill rotWithShape="1">
          <a:blip r:embed="rId4" cstate="screen">
            <a:extLst>
              <a:ext uri="{28A0092B-C50C-407E-A947-70E740481C1C}">
                <a14:useLocalDpi xmlns:a14="http://schemas.microsoft.com/office/drawing/2010/main"/>
              </a:ext>
            </a:extLst>
          </a:blip>
          <a:srcRect t="-818" b="-2742"/>
          <a:stretch/>
        </p:blipFill>
        <p:spPr>
          <a:xfrm rot="16200000">
            <a:off x="4590565" y="1724407"/>
            <a:ext cx="3766918" cy="4316467"/>
          </a:xfrm>
          <a:prstGeom prst="rect">
            <a:avLst/>
          </a:prstGeom>
        </p:spPr>
      </p:pic>
      <p:grpSp>
        <p:nvGrpSpPr>
          <p:cNvPr id="6" name="群組 5"/>
          <p:cNvGrpSpPr/>
          <p:nvPr/>
        </p:nvGrpSpPr>
        <p:grpSpPr>
          <a:xfrm>
            <a:off x="67239" y="38034"/>
            <a:ext cx="9076761" cy="6745538"/>
            <a:chOff x="67239" y="38034"/>
            <a:chExt cx="9076761" cy="6745538"/>
          </a:xfrm>
        </p:grpSpPr>
        <p:sp>
          <p:nvSpPr>
            <p:cNvPr id="7" name="向左箭號 6"/>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8" name="燕尾形向右箭號 7"/>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9" name="向右箭號 8"/>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0" name="向左箭號 9"/>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33</a:t>
            </a:fld>
            <a:endParaRPr lang="zh-TW" altLang="en-US"/>
          </a:p>
        </p:txBody>
      </p:sp>
    </p:spTree>
    <p:extLst>
      <p:ext uri="{BB962C8B-B14F-4D97-AF65-F5344CB8AC3E}">
        <p14:creationId xmlns:p14="http://schemas.microsoft.com/office/powerpoint/2010/main" val="4297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胸章、馬克杯、衣服熱轉</a:t>
            </a:r>
            <a:r>
              <a:rPr lang="zh-TW" altLang="en-US" dirty="0" smtClean="0"/>
              <a:t>印</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9933" y="2490788"/>
            <a:ext cx="4592071" cy="3444875"/>
          </a:xfr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34</a:t>
            </a:fld>
            <a:endParaRPr lang="zh-TW" altLang="en-US"/>
          </a:p>
        </p:txBody>
      </p:sp>
    </p:spTree>
    <p:extLst>
      <p:ext uri="{BB962C8B-B14F-4D97-AF65-F5344CB8AC3E}">
        <p14:creationId xmlns:p14="http://schemas.microsoft.com/office/powerpoint/2010/main" val="383598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數位馬賽克拼磚</a:t>
            </a:r>
            <a:endParaRPr lang="zh-TW" altLang="en-US" dirty="0"/>
          </a:p>
        </p:txBody>
      </p:sp>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52474" y="2527173"/>
            <a:ext cx="5847517" cy="3649090"/>
          </a:xfrm>
          <a:prstGeom prst="rect">
            <a:avLst/>
          </a:prstGeom>
        </p:spPr>
      </p:pic>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35</a:t>
            </a:fld>
            <a:endParaRPr lang="zh-TW" altLang="en-US"/>
          </a:p>
        </p:txBody>
      </p:sp>
    </p:spTree>
    <p:extLst>
      <p:ext uri="{BB962C8B-B14F-4D97-AF65-F5344CB8AC3E}">
        <p14:creationId xmlns:p14="http://schemas.microsoft.com/office/powerpoint/2010/main" val="10379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雷射</a:t>
            </a:r>
            <a:r>
              <a:rPr lang="zh-TW" altLang="en-US" dirty="0" smtClean="0"/>
              <a:t>切割</a:t>
            </a:r>
            <a:endParaRPr lang="zh-TW" altLang="en-US" dirty="0"/>
          </a:p>
        </p:txBody>
      </p:sp>
      <p:pic>
        <p:nvPicPr>
          <p:cNvPr id="7" name="內容版面配置區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5999" y="4161935"/>
            <a:ext cx="2642862" cy="1981302"/>
          </a:xfrm>
        </p:spPr>
      </p:pic>
      <p:pic>
        <p:nvPicPr>
          <p:cNvPr id="8" name="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3343" y="2485812"/>
            <a:ext cx="3141677" cy="2356258"/>
          </a:xfrm>
          <a:prstGeom prst="rect">
            <a:avLst/>
          </a:prstGeom>
        </p:spPr>
      </p:pic>
      <p:pic>
        <p:nvPicPr>
          <p:cNvPr id="9" name="圖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678" y="2399708"/>
            <a:ext cx="2769122" cy="2076842"/>
          </a:xfrm>
          <a:prstGeom prst="rect">
            <a:avLst/>
          </a:prstGeom>
        </p:spPr>
      </p:pic>
      <p:grpSp>
        <p:nvGrpSpPr>
          <p:cNvPr id="6" name="群組 5"/>
          <p:cNvGrpSpPr/>
          <p:nvPr/>
        </p:nvGrpSpPr>
        <p:grpSpPr>
          <a:xfrm>
            <a:off x="67239" y="38034"/>
            <a:ext cx="9076761" cy="6745538"/>
            <a:chOff x="67239" y="38034"/>
            <a:chExt cx="9076761" cy="6745538"/>
          </a:xfrm>
        </p:grpSpPr>
        <p:sp>
          <p:nvSpPr>
            <p:cNvPr id="10" name="向左箭號 9"/>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36</a:t>
            </a:fld>
            <a:endParaRPr lang="zh-TW" altLang="en-US"/>
          </a:p>
        </p:txBody>
      </p:sp>
    </p:spTree>
    <p:extLst>
      <p:ext uri="{BB962C8B-B14F-4D97-AF65-F5344CB8AC3E}">
        <p14:creationId xmlns:p14="http://schemas.microsoft.com/office/powerpoint/2010/main" val="37230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業界合作</a:t>
            </a:r>
          </a:p>
        </p:txBody>
      </p:sp>
      <p:sp>
        <p:nvSpPr>
          <p:cNvPr id="3" name="內容版面配置區 2"/>
          <p:cNvSpPr>
            <a:spLocks noGrp="1"/>
          </p:cNvSpPr>
          <p:nvPr>
            <p:ph idx="1"/>
          </p:nvPr>
        </p:nvSpPr>
        <p:spPr>
          <a:xfrm>
            <a:off x="628650" y="2811293"/>
            <a:ext cx="7886700" cy="3365669"/>
          </a:xfrm>
        </p:spPr>
        <p:txBody>
          <a:bodyPr>
            <a:normAutofit/>
          </a:bodyPr>
          <a:lstStyle/>
          <a:p>
            <a:r>
              <a:rPr lang="zh-TW" altLang="en-US" sz="4800" dirty="0"/>
              <a:t>與業界進行職場體驗，辦理現金流、多媒體製作、</a:t>
            </a:r>
            <a:r>
              <a:rPr lang="en-US" altLang="zh-TW" sz="4800" dirty="0"/>
              <a:t>App</a:t>
            </a:r>
            <a:r>
              <a:rPr lang="zh-TW" altLang="en-US" sz="4800" dirty="0"/>
              <a:t>程式設計等師生研習。</a:t>
            </a:r>
          </a:p>
        </p:txBody>
      </p:sp>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9" name="投影片編號版面配置區 8"/>
          <p:cNvSpPr>
            <a:spLocks noGrp="1"/>
          </p:cNvSpPr>
          <p:nvPr>
            <p:ph type="sldNum" sz="quarter" idx="12"/>
          </p:nvPr>
        </p:nvSpPr>
        <p:spPr/>
        <p:txBody>
          <a:bodyPr/>
          <a:lstStyle/>
          <a:p>
            <a:fld id="{1B69013D-A474-474B-987C-48E9FA748144}" type="slidenum">
              <a:rPr lang="zh-TW" altLang="en-US" smtClean="0"/>
              <a:t>37</a:t>
            </a:fld>
            <a:endParaRPr lang="zh-TW" altLang="en-US"/>
          </a:p>
        </p:txBody>
      </p:sp>
    </p:spTree>
    <p:extLst>
      <p:ext uri="{BB962C8B-B14F-4D97-AF65-F5344CB8AC3E}">
        <p14:creationId xmlns:p14="http://schemas.microsoft.com/office/powerpoint/2010/main" val="16796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6128606" cy="602174"/>
          </a:xfrm>
        </p:spPr>
        <p:txBody>
          <a:bodyPr>
            <a:normAutofit fontScale="90000"/>
          </a:bodyPr>
          <a:lstStyle/>
          <a:p>
            <a:r>
              <a:rPr lang="zh-TW" altLang="en-US" dirty="0" smtClean="0"/>
              <a:t>現金流桌遊</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33177" y="1517511"/>
            <a:ext cx="6359709" cy="4769782"/>
          </a:xfr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38</a:t>
            </a:fld>
            <a:endParaRPr lang="zh-TW" altLang="en-US"/>
          </a:p>
        </p:txBody>
      </p:sp>
    </p:spTree>
    <p:extLst>
      <p:ext uri="{BB962C8B-B14F-4D97-AF65-F5344CB8AC3E}">
        <p14:creationId xmlns:p14="http://schemas.microsoft.com/office/powerpoint/2010/main" val="331649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7"/>
            <a:ext cx="6798734" cy="903735"/>
          </a:xfrm>
        </p:spPr>
        <p:txBody>
          <a:bodyPr/>
          <a:lstStyle/>
          <a:p>
            <a:r>
              <a:rPr lang="zh-TW" altLang="en-US" dirty="0"/>
              <a:t>攝影</a:t>
            </a:r>
            <a:r>
              <a:rPr lang="zh-TW" altLang="en-US" dirty="0" smtClean="0"/>
              <a:t>剪輯</a:t>
            </a:r>
            <a:endParaRPr lang="zh-TW" altLang="en-US" dirty="0"/>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1690689"/>
            <a:ext cx="4102249" cy="3076687"/>
          </a:xfrm>
          <a:prstGeom prst="rect">
            <a:avLst/>
          </a:prstGeo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2974" y="2964344"/>
            <a:ext cx="4343400" cy="3257550"/>
          </a:xfrm>
          <a:prstGeom prst="rect">
            <a:avLst/>
          </a:prstGeom>
        </p:spPr>
      </p:pic>
      <p:grpSp>
        <p:nvGrpSpPr>
          <p:cNvPr id="6" name="群組 5"/>
          <p:cNvGrpSpPr/>
          <p:nvPr/>
        </p:nvGrpSpPr>
        <p:grpSpPr>
          <a:xfrm>
            <a:off x="67239" y="38034"/>
            <a:ext cx="9076761" cy="6745538"/>
            <a:chOff x="67239" y="38034"/>
            <a:chExt cx="9076761" cy="6745538"/>
          </a:xfrm>
        </p:grpSpPr>
        <p:sp>
          <p:nvSpPr>
            <p:cNvPr id="7" name="向左箭號 6"/>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8" name="燕尾形向右箭號 7"/>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9" name="向右箭號 8"/>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0" name="向左箭號 9"/>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39</a:t>
            </a:fld>
            <a:endParaRPr lang="zh-TW" altLang="en-US"/>
          </a:p>
        </p:txBody>
      </p:sp>
    </p:spTree>
    <p:extLst>
      <p:ext uri="{BB962C8B-B14F-4D97-AF65-F5344CB8AC3E}">
        <p14:creationId xmlns:p14="http://schemas.microsoft.com/office/powerpoint/2010/main" val="17157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hlinkClick r:id="rId2"/>
              </a:rPr>
              <a:t>「唯有讀書高」太落伍？張忠謀：台灣不需要這麼多博士</a:t>
            </a:r>
            <a:endParaRPr lang="zh-TW" altLang="en-US" dirty="0"/>
          </a:p>
        </p:txBody>
      </p:sp>
      <p:pic>
        <p:nvPicPr>
          <p:cNvPr id="2050" name="Picture 2" descr="ãåå§é¢è¨ç¼ºå°åºå±¤ãåµæ°åé å°äººæ åæç¶²å: ãå¯æè®æ¸é«ãå¤ªè½ä¼ï¼å¼µå¿ è¬ï¼å°ç£ä¸éè¦ééº¼å¤åå£« | ETtodayè²¡ç¶ | ETtodayæ°èé² https://www.ettoday.net/news/20140110/314667.htm#ixzz5l7g7nUGb Follow us: @ETtodaynet on Twitter | ETtoday on Facebookãçåçæå°çµ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0350" y="2025649"/>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426631" y="2025649"/>
            <a:ext cx="2040122" cy="4431983"/>
          </a:xfrm>
          <a:prstGeom prst="rect">
            <a:avLst/>
          </a:prstGeom>
          <a:noFill/>
        </p:spPr>
        <p:txBody>
          <a:bodyPr wrap="square" rtlCol="0">
            <a:spAutoFit/>
          </a:bodyPr>
          <a:lstStyle/>
          <a:p>
            <a:r>
              <a:rPr lang="zh-TW" altLang="en-US" sz="2400" dirty="0"/>
              <a:t>企業面臨</a:t>
            </a:r>
            <a:r>
              <a:rPr lang="zh-TW" altLang="en-US" sz="2400" dirty="0" smtClean="0"/>
              <a:t>問題：</a:t>
            </a:r>
            <a:endParaRPr lang="en-US" altLang="zh-TW" sz="2400" dirty="0" smtClean="0"/>
          </a:p>
          <a:p>
            <a:r>
              <a:rPr lang="en-US" altLang="zh-TW" sz="2400" dirty="0" smtClean="0"/>
              <a:t>1.</a:t>
            </a:r>
            <a:r>
              <a:rPr lang="zh-TW" altLang="en-US" sz="2400" b="1" dirty="0" smtClean="0">
                <a:solidFill>
                  <a:srgbClr val="FF0000"/>
                </a:solidFill>
              </a:rPr>
              <a:t>基層人才缺乏</a:t>
            </a:r>
            <a:r>
              <a:rPr lang="zh-TW" altLang="en-US" sz="2400" dirty="0" smtClean="0"/>
              <a:t>，</a:t>
            </a:r>
            <a:r>
              <a:rPr lang="en-US" altLang="zh-TW" sz="2400" dirty="0" smtClean="0"/>
              <a:t>but</a:t>
            </a:r>
            <a:r>
              <a:rPr lang="zh-TW" altLang="en-US" sz="2400" dirty="0" smtClean="0"/>
              <a:t>大學畢業找不到工作</a:t>
            </a:r>
            <a:endParaRPr lang="en-US" altLang="zh-TW" sz="2400" dirty="0" smtClean="0"/>
          </a:p>
          <a:p>
            <a:r>
              <a:rPr lang="en-US" altLang="zh-TW" sz="2400" dirty="0" smtClean="0"/>
              <a:t>2.</a:t>
            </a:r>
            <a:r>
              <a:rPr lang="zh-TW" altLang="en-US" sz="2400" b="1" dirty="0" smtClean="0">
                <a:solidFill>
                  <a:srgbClr val="FF0000"/>
                </a:solidFill>
              </a:rPr>
              <a:t>缺少</a:t>
            </a:r>
            <a:r>
              <a:rPr lang="zh-TW" altLang="en-US" sz="2400" b="1" dirty="0">
                <a:solidFill>
                  <a:srgbClr val="FF0000"/>
                </a:solidFill>
              </a:rPr>
              <a:t>創新人才</a:t>
            </a:r>
            <a:r>
              <a:rPr lang="zh-TW" altLang="en-US" sz="2400" dirty="0" smtClean="0"/>
              <a:t>，企業轉型困境；</a:t>
            </a:r>
            <a:endParaRPr lang="en-US" altLang="zh-TW" sz="2400" dirty="0" smtClean="0"/>
          </a:p>
          <a:p>
            <a:r>
              <a:rPr lang="en-US" altLang="zh-TW" sz="2400" dirty="0" smtClean="0"/>
              <a:t>3.</a:t>
            </a:r>
            <a:r>
              <a:rPr lang="zh-TW" altLang="en-US" sz="2400" b="1" dirty="0" smtClean="0">
                <a:solidFill>
                  <a:srgbClr val="FF0000"/>
                </a:solidFill>
              </a:rPr>
              <a:t>高階</a:t>
            </a:r>
            <a:r>
              <a:rPr lang="zh-TW" altLang="en-US" sz="2400" b="1" dirty="0">
                <a:solidFill>
                  <a:srgbClr val="FF0000"/>
                </a:solidFill>
              </a:rPr>
              <a:t>領導</a:t>
            </a:r>
            <a:r>
              <a:rPr lang="zh-TW" altLang="en-US" sz="2400" b="1" dirty="0" smtClean="0">
                <a:solidFill>
                  <a:srgbClr val="FF0000"/>
                </a:solidFill>
              </a:rPr>
              <a:t>人才不夠</a:t>
            </a:r>
            <a:r>
              <a:rPr lang="zh-TW" altLang="en-US" sz="2400" dirty="0" smtClean="0"/>
              <a:t>，有</a:t>
            </a:r>
            <a:r>
              <a:rPr lang="zh-TW" altLang="en-US" sz="2400" dirty="0"/>
              <a:t>外流現象。</a:t>
            </a:r>
            <a:r>
              <a:rPr lang="zh-TW" altLang="en-US" dirty="0"/>
              <a:t/>
            </a:r>
            <a:br>
              <a:rPr lang="zh-TW" altLang="en-US" dirty="0"/>
            </a:br>
            <a:endParaRPr lang="zh-TW" altLang="en-US" dirty="0"/>
          </a:p>
        </p:txBody>
      </p:sp>
      <p:sp>
        <p:nvSpPr>
          <p:cNvPr id="3" name="投影片編號版面配置區 2"/>
          <p:cNvSpPr>
            <a:spLocks noGrp="1"/>
          </p:cNvSpPr>
          <p:nvPr>
            <p:ph type="sldNum" sz="quarter" idx="12"/>
          </p:nvPr>
        </p:nvSpPr>
        <p:spPr/>
        <p:txBody>
          <a:bodyPr/>
          <a:lstStyle/>
          <a:p>
            <a:fld id="{1B69013D-A474-474B-987C-48E9FA748144}" type="slidenum">
              <a:rPr lang="zh-TW" altLang="en-US" smtClean="0"/>
              <a:t>4</a:t>
            </a:fld>
            <a:endParaRPr lang="zh-TW" altLang="en-US"/>
          </a:p>
        </p:txBody>
      </p:sp>
    </p:spTree>
    <p:extLst>
      <p:ext uri="{BB962C8B-B14F-4D97-AF65-F5344CB8AC3E}">
        <p14:creationId xmlns:p14="http://schemas.microsoft.com/office/powerpoint/2010/main" val="1360307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2723824" cy="543812"/>
          </a:xfrm>
        </p:spPr>
        <p:txBody>
          <a:bodyPr>
            <a:normAutofit fontScale="90000"/>
          </a:bodyPr>
          <a:lstStyle/>
          <a:p>
            <a:r>
              <a:rPr lang="zh-TW" altLang="en-US" dirty="0"/>
              <a:t>攝影</a:t>
            </a:r>
            <a:r>
              <a:rPr lang="zh-TW" altLang="en-US" dirty="0" smtClean="0"/>
              <a:t>剪輯</a:t>
            </a:r>
            <a:endParaRPr lang="zh-TW" altLang="en-US" dirty="0"/>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2852" y="3369365"/>
            <a:ext cx="3538330" cy="2653748"/>
          </a:xfrm>
          <a:prstGeom prst="rect">
            <a:avLst/>
          </a:prstGeom>
        </p:spPr>
      </p:pic>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4522" y="3677478"/>
            <a:ext cx="3538330" cy="2653748"/>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0690" y="715617"/>
            <a:ext cx="3538330" cy="2653748"/>
          </a:xfrm>
          <a:prstGeom prst="rect">
            <a:avLst/>
          </a:prstGeom>
        </p:spPr>
      </p:pic>
      <p:pic>
        <p:nvPicPr>
          <p:cNvPr id="8" name="圖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712" y="1379494"/>
            <a:ext cx="3063978" cy="2297984"/>
          </a:xfrm>
          <a:prstGeom prst="rect">
            <a:avLst/>
          </a:prstGeom>
        </p:spPr>
      </p:pic>
      <p:grpSp>
        <p:nvGrpSpPr>
          <p:cNvPr id="9" name="群組 8"/>
          <p:cNvGrpSpPr/>
          <p:nvPr/>
        </p:nvGrpSpPr>
        <p:grpSpPr>
          <a:xfrm>
            <a:off x="67239" y="38034"/>
            <a:ext cx="9076761" cy="6745538"/>
            <a:chOff x="67239" y="38034"/>
            <a:chExt cx="9076761" cy="6745538"/>
          </a:xfrm>
        </p:grpSpPr>
        <p:sp>
          <p:nvSpPr>
            <p:cNvPr id="10" name="向左箭號 9"/>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4" name="投影片編號版面配置區 3"/>
          <p:cNvSpPr>
            <a:spLocks noGrp="1"/>
          </p:cNvSpPr>
          <p:nvPr>
            <p:ph type="sldNum" sz="quarter" idx="12"/>
          </p:nvPr>
        </p:nvSpPr>
        <p:spPr/>
        <p:txBody>
          <a:bodyPr/>
          <a:lstStyle/>
          <a:p>
            <a:fld id="{1B69013D-A474-474B-987C-48E9FA748144}" type="slidenum">
              <a:rPr lang="zh-TW" altLang="en-US" smtClean="0"/>
              <a:t>40</a:t>
            </a:fld>
            <a:endParaRPr lang="zh-TW" altLang="en-US"/>
          </a:p>
        </p:txBody>
      </p:sp>
    </p:spTree>
    <p:extLst>
      <p:ext uri="{BB962C8B-B14F-4D97-AF65-F5344CB8AC3E}">
        <p14:creationId xmlns:p14="http://schemas.microsoft.com/office/powerpoint/2010/main" val="17180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Mbot</a:t>
            </a:r>
            <a:r>
              <a:rPr lang="zh-TW" altLang="en-US" dirty="0" smtClean="0"/>
              <a:t>智慧程式機器車</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17258" y="2144826"/>
            <a:ext cx="2447627" cy="3263504"/>
          </a:xfrm>
        </p:spPr>
      </p:pic>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856" y="1929152"/>
            <a:ext cx="4167188" cy="376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41</a:t>
            </a:fld>
            <a:endParaRPr lang="zh-TW" altLang="en-US"/>
          </a:p>
        </p:txBody>
      </p:sp>
    </p:spTree>
    <p:extLst>
      <p:ext uri="{BB962C8B-B14F-4D97-AF65-F5344CB8AC3E}">
        <p14:creationId xmlns:p14="http://schemas.microsoft.com/office/powerpoint/2010/main" val="29912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手工皂製作</a:t>
            </a:r>
            <a:endParaRPr lang="zh-TW" altLang="en-US" dirty="0"/>
          </a:p>
        </p:txBody>
      </p:sp>
      <p:pic>
        <p:nvPicPr>
          <p:cNvPr id="6" name="內容版面配置區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69268" y="2459963"/>
            <a:ext cx="4857485" cy="3643114"/>
          </a:xfrm>
        </p:spPr>
      </p:pic>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7540" y="4353375"/>
            <a:ext cx="2842590" cy="213194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 name="群組 4"/>
          <p:cNvGrpSpPr/>
          <p:nvPr/>
        </p:nvGrpSpPr>
        <p:grpSpPr>
          <a:xfrm>
            <a:off x="67239" y="38034"/>
            <a:ext cx="9076761" cy="6745538"/>
            <a:chOff x="67239" y="38034"/>
            <a:chExt cx="9076761" cy="6745538"/>
          </a:xfrm>
        </p:grpSpPr>
        <p:sp>
          <p:nvSpPr>
            <p:cNvPr id="8" name="向左箭號 7"/>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9" name="燕尾形向右箭號 8"/>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0" name="向右箭號 9"/>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1" name="向左箭號 10"/>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42</a:t>
            </a:fld>
            <a:endParaRPr lang="zh-TW" altLang="en-US"/>
          </a:p>
        </p:txBody>
      </p:sp>
    </p:spTree>
    <p:extLst>
      <p:ext uri="{BB962C8B-B14F-4D97-AF65-F5344CB8AC3E}">
        <p14:creationId xmlns:p14="http://schemas.microsoft.com/office/powerpoint/2010/main" val="26351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資處科實習工場</a:t>
            </a:r>
            <a:endParaRPr lang="zh-TW" altLang="en-US" dirty="0"/>
          </a:p>
        </p:txBody>
      </p:sp>
      <p:sp>
        <p:nvSpPr>
          <p:cNvPr id="5" name="文字版面配置區 4"/>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43</a:t>
            </a:fld>
            <a:endParaRPr lang="zh-TW" altLang="en-US"/>
          </a:p>
        </p:txBody>
      </p:sp>
    </p:spTree>
    <p:extLst>
      <p:ext uri="{BB962C8B-B14F-4D97-AF65-F5344CB8AC3E}">
        <p14:creationId xmlns:p14="http://schemas.microsoft.com/office/powerpoint/2010/main" val="1134681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專業乙、丙級檢定場</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73667" y="2234633"/>
            <a:ext cx="3769633" cy="2827225"/>
          </a:xfr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794" y="2222727"/>
            <a:ext cx="3829049" cy="2871787"/>
          </a:xfrm>
          <a:prstGeom prst="rect">
            <a:avLst/>
          </a:prstGeom>
        </p:spPr>
      </p:pic>
      <p:grpSp>
        <p:nvGrpSpPr>
          <p:cNvPr id="6" name="群組 5"/>
          <p:cNvGrpSpPr/>
          <p:nvPr/>
        </p:nvGrpSpPr>
        <p:grpSpPr>
          <a:xfrm>
            <a:off x="67239" y="38034"/>
            <a:ext cx="9076761" cy="6745538"/>
            <a:chOff x="67239" y="38034"/>
            <a:chExt cx="9076761" cy="6745538"/>
          </a:xfrm>
        </p:grpSpPr>
        <p:sp>
          <p:nvSpPr>
            <p:cNvPr id="7" name="向左箭號 6"/>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8" name="燕尾形向右箭號 7"/>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9" name="向右箭號 8"/>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0" name="向左箭號 9"/>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44</a:t>
            </a:fld>
            <a:endParaRPr lang="zh-TW" altLang="en-US"/>
          </a:p>
        </p:txBody>
      </p:sp>
    </p:spTree>
    <p:extLst>
      <p:ext uri="{BB962C8B-B14F-4D97-AF65-F5344CB8AC3E}">
        <p14:creationId xmlns:p14="http://schemas.microsoft.com/office/powerpoint/2010/main" val="41504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提升硬體效能、搭配最新軟體</a:t>
            </a:r>
            <a:endParaRPr lang="zh-TW" altLang="en-US" dirty="0"/>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0605" y="2384949"/>
            <a:ext cx="4960585" cy="3720439"/>
          </a:xfrm>
          <a:prstGeom prst="rect">
            <a:avLst/>
          </a:prstGeom>
        </p:spPr>
      </p:pic>
      <p:grpSp>
        <p:nvGrpSpPr>
          <p:cNvPr id="7" name="群組 6"/>
          <p:cNvGrpSpPr/>
          <p:nvPr/>
        </p:nvGrpSpPr>
        <p:grpSpPr>
          <a:xfrm>
            <a:off x="67239" y="38034"/>
            <a:ext cx="9076761" cy="6745538"/>
            <a:chOff x="67239" y="38034"/>
            <a:chExt cx="9076761" cy="6745538"/>
          </a:xfrm>
        </p:grpSpPr>
        <p:sp>
          <p:nvSpPr>
            <p:cNvPr id="8" name="向左箭號 7"/>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9" name="燕尾形向右箭號 8"/>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0" name="向右箭號 9"/>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1" name="向左箭號 10"/>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45</a:t>
            </a:fld>
            <a:endParaRPr lang="zh-TW" altLang="en-US"/>
          </a:p>
        </p:txBody>
      </p:sp>
    </p:spTree>
    <p:extLst>
      <p:ext uri="{BB962C8B-B14F-4D97-AF65-F5344CB8AC3E}">
        <p14:creationId xmlns:p14="http://schemas.microsoft.com/office/powerpoint/2010/main" val="18122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資處科進路發展</a:t>
            </a:r>
            <a:endParaRPr lang="zh-TW" altLang="en-US" dirty="0"/>
          </a:p>
        </p:txBody>
      </p:sp>
      <p:sp>
        <p:nvSpPr>
          <p:cNvPr id="5" name="文字版面配置區 4"/>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46</a:t>
            </a:fld>
            <a:endParaRPr lang="zh-TW" altLang="en-US"/>
          </a:p>
        </p:txBody>
      </p:sp>
    </p:spTree>
    <p:extLst>
      <p:ext uri="{BB962C8B-B14F-4D97-AF65-F5344CB8AC3E}">
        <p14:creationId xmlns:p14="http://schemas.microsoft.com/office/powerpoint/2010/main" val="905525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近</a:t>
            </a:r>
            <a:r>
              <a:rPr lang="en-US" altLang="zh-TW" dirty="0" smtClean="0"/>
              <a:t>3</a:t>
            </a:r>
            <a:r>
              <a:rPr lang="zh-TW" altLang="en-US" dirty="0" smtClean="0"/>
              <a:t>年畢業進路與考證概況</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484270947"/>
              </p:ext>
            </p:extLst>
          </p:nvPr>
        </p:nvGraphicFramePr>
        <p:xfrm>
          <a:off x="628650" y="2246252"/>
          <a:ext cx="7886697" cy="2583180"/>
        </p:xfrm>
        <a:graphic>
          <a:graphicData uri="http://schemas.openxmlformats.org/drawingml/2006/table">
            <a:tbl>
              <a:tblPr firstRow="1" firstCol="1" bandRow="1">
                <a:tableStyleId>{21E4AEA4-8DFA-4A89-87EB-49C32662AFE0}</a:tableStyleId>
              </a:tblPr>
              <a:tblGrid>
                <a:gridCol w="606669">
                  <a:extLst>
                    <a:ext uri="{9D8B030D-6E8A-4147-A177-3AD203B41FA5}">
                      <a16:colId xmlns:a16="http://schemas.microsoft.com/office/drawing/2014/main" val="1361014575"/>
                    </a:ext>
                  </a:extLst>
                </a:gridCol>
                <a:gridCol w="606669">
                  <a:extLst>
                    <a:ext uri="{9D8B030D-6E8A-4147-A177-3AD203B41FA5}">
                      <a16:colId xmlns:a16="http://schemas.microsoft.com/office/drawing/2014/main" val="3944484582"/>
                    </a:ext>
                  </a:extLst>
                </a:gridCol>
                <a:gridCol w="606669">
                  <a:extLst>
                    <a:ext uri="{9D8B030D-6E8A-4147-A177-3AD203B41FA5}">
                      <a16:colId xmlns:a16="http://schemas.microsoft.com/office/drawing/2014/main" val="3676659415"/>
                    </a:ext>
                  </a:extLst>
                </a:gridCol>
                <a:gridCol w="606669">
                  <a:extLst>
                    <a:ext uri="{9D8B030D-6E8A-4147-A177-3AD203B41FA5}">
                      <a16:colId xmlns:a16="http://schemas.microsoft.com/office/drawing/2014/main" val="1114814726"/>
                    </a:ext>
                  </a:extLst>
                </a:gridCol>
                <a:gridCol w="606669">
                  <a:extLst>
                    <a:ext uri="{9D8B030D-6E8A-4147-A177-3AD203B41FA5}">
                      <a16:colId xmlns:a16="http://schemas.microsoft.com/office/drawing/2014/main" val="1395112530"/>
                    </a:ext>
                  </a:extLst>
                </a:gridCol>
                <a:gridCol w="606669">
                  <a:extLst>
                    <a:ext uri="{9D8B030D-6E8A-4147-A177-3AD203B41FA5}">
                      <a16:colId xmlns:a16="http://schemas.microsoft.com/office/drawing/2014/main" val="3254165994"/>
                    </a:ext>
                  </a:extLst>
                </a:gridCol>
                <a:gridCol w="606669">
                  <a:extLst>
                    <a:ext uri="{9D8B030D-6E8A-4147-A177-3AD203B41FA5}">
                      <a16:colId xmlns:a16="http://schemas.microsoft.com/office/drawing/2014/main" val="7155665"/>
                    </a:ext>
                  </a:extLst>
                </a:gridCol>
                <a:gridCol w="606669">
                  <a:extLst>
                    <a:ext uri="{9D8B030D-6E8A-4147-A177-3AD203B41FA5}">
                      <a16:colId xmlns:a16="http://schemas.microsoft.com/office/drawing/2014/main" val="481460184"/>
                    </a:ext>
                  </a:extLst>
                </a:gridCol>
                <a:gridCol w="606669">
                  <a:extLst>
                    <a:ext uri="{9D8B030D-6E8A-4147-A177-3AD203B41FA5}">
                      <a16:colId xmlns:a16="http://schemas.microsoft.com/office/drawing/2014/main" val="698186521"/>
                    </a:ext>
                  </a:extLst>
                </a:gridCol>
                <a:gridCol w="606669">
                  <a:extLst>
                    <a:ext uri="{9D8B030D-6E8A-4147-A177-3AD203B41FA5}">
                      <a16:colId xmlns:a16="http://schemas.microsoft.com/office/drawing/2014/main" val="736355360"/>
                    </a:ext>
                  </a:extLst>
                </a:gridCol>
                <a:gridCol w="606669">
                  <a:extLst>
                    <a:ext uri="{9D8B030D-6E8A-4147-A177-3AD203B41FA5}">
                      <a16:colId xmlns:a16="http://schemas.microsoft.com/office/drawing/2014/main" val="3153389212"/>
                    </a:ext>
                  </a:extLst>
                </a:gridCol>
                <a:gridCol w="606669">
                  <a:extLst>
                    <a:ext uri="{9D8B030D-6E8A-4147-A177-3AD203B41FA5}">
                      <a16:colId xmlns:a16="http://schemas.microsoft.com/office/drawing/2014/main" val="430260182"/>
                    </a:ext>
                  </a:extLst>
                </a:gridCol>
                <a:gridCol w="606669">
                  <a:extLst>
                    <a:ext uri="{9D8B030D-6E8A-4147-A177-3AD203B41FA5}">
                      <a16:colId xmlns:a16="http://schemas.microsoft.com/office/drawing/2014/main" val="923460646"/>
                    </a:ext>
                  </a:extLst>
                </a:gridCol>
              </a:tblGrid>
              <a:tr h="720090">
                <a:tc>
                  <a:txBody>
                    <a:bodyPr/>
                    <a:lstStyle/>
                    <a:p>
                      <a:r>
                        <a:rPr lang="zh-TW" altLang="en-US" sz="1400" dirty="0" smtClean="0"/>
                        <a:t>學年度</a:t>
                      </a:r>
                      <a:endParaRPr lang="zh-TW" altLang="en-US" sz="1400" dirty="0"/>
                    </a:p>
                  </a:txBody>
                  <a:tcPr marL="68580" marR="68580" marT="34290" marB="34290" anchor="ctr"/>
                </a:tc>
                <a:tc>
                  <a:txBody>
                    <a:bodyPr/>
                    <a:lstStyle/>
                    <a:p>
                      <a:r>
                        <a:rPr lang="zh-TW" altLang="en-US" sz="1400" dirty="0" smtClean="0"/>
                        <a:t>畢業學生人數</a:t>
                      </a:r>
                      <a:endParaRPr lang="zh-TW" altLang="en-US" sz="1400" dirty="0"/>
                    </a:p>
                  </a:txBody>
                  <a:tcPr marL="68580" marR="68580" marT="34290" marB="34290"/>
                </a:tc>
                <a:tc>
                  <a:txBody>
                    <a:bodyPr/>
                    <a:lstStyle/>
                    <a:p>
                      <a:r>
                        <a:rPr lang="zh-TW" altLang="en-US" sz="1400" dirty="0" smtClean="0"/>
                        <a:t>考取證照人數</a:t>
                      </a:r>
                      <a:endParaRPr lang="zh-TW" altLang="en-US" sz="1400" dirty="0"/>
                    </a:p>
                  </a:txBody>
                  <a:tcPr marL="68580" marR="68580" marT="34290" marB="34290"/>
                </a:tc>
                <a:tc gridSpan="4">
                  <a:txBody>
                    <a:bodyPr/>
                    <a:lstStyle/>
                    <a:p>
                      <a:pPr algn="ctr"/>
                      <a:r>
                        <a:rPr lang="zh-TW" altLang="en-US" sz="1400" dirty="0" smtClean="0"/>
                        <a:t>考取證照張數</a:t>
                      </a:r>
                      <a:endParaRPr lang="zh-TW" altLang="en-US" sz="1400" dirty="0"/>
                    </a:p>
                  </a:txBody>
                  <a:tcPr marL="68580" marR="68580" marT="34290" marB="34290"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2">
                  <a:txBody>
                    <a:bodyPr/>
                    <a:lstStyle/>
                    <a:p>
                      <a:pPr algn="ctr"/>
                      <a:r>
                        <a:rPr lang="zh-TW" altLang="en-US" sz="1400" dirty="0" smtClean="0"/>
                        <a:t>一般大學</a:t>
                      </a:r>
                      <a:endParaRPr lang="zh-TW" altLang="en-US" sz="1400" dirty="0"/>
                    </a:p>
                  </a:txBody>
                  <a:tcPr marL="68580" marR="68580" marT="34290" marB="34290" anchor="ctr"/>
                </a:tc>
                <a:tc hMerge="1">
                  <a:txBody>
                    <a:bodyPr/>
                    <a:lstStyle/>
                    <a:p>
                      <a:pPr algn="ctr"/>
                      <a:endParaRPr lang="zh-TW" altLang="en-US" dirty="0"/>
                    </a:p>
                  </a:txBody>
                  <a:tcPr/>
                </a:tc>
                <a:tc gridSpan="2">
                  <a:txBody>
                    <a:bodyPr/>
                    <a:lstStyle/>
                    <a:p>
                      <a:pPr algn="ctr"/>
                      <a:r>
                        <a:rPr lang="zh-TW" altLang="en-US" sz="1400" dirty="0" smtClean="0"/>
                        <a:t>科技大學</a:t>
                      </a:r>
                      <a:endParaRPr lang="zh-TW" altLang="en-US" sz="1400" dirty="0"/>
                    </a:p>
                  </a:txBody>
                  <a:tcPr marL="68580" marR="68580" marT="34290" marB="34290" anchor="ctr"/>
                </a:tc>
                <a:tc hMerge="1">
                  <a:txBody>
                    <a:bodyPr/>
                    <a:lstStyle/>
                    <a:p>
                      <a:pPr algn="ct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t>就業</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t>其它</a:t>
                      </a:r>
                    </a:p>
                  </a:txBody>
                  <a:tcPr marL="68580" marR="68580" marT="34290" marB="34290" anchor="ctr"/>
                </a:tc>
                <a:extLst>
                  <a:ext uri="{0D108BD9-81ED-4DB2-BD59-A6C34878D82A}">
                    <a16:rowId xmlns:a16="http://schemas.microsoft.com/office/drawing/2014/main" val="1407613833"/>
                  </a:ext>
                </a:extLst>
              </a:tr>
              <a:tr h="720090">
                <a:tc>
                  <a:txBody>
                    <a:bodyPr/>
                    <a:lstStyle/>
                    <a:p>
                      <a:r>
                        <a:rPr lang="zh-TW" altLang="en-US" sz="1400" dirty="0" smtClean="0"/>
                        <a:t>學年度</a:t>
                      </a:r>
                      <a:endParaRPr lang="zh-TW" altLang="en-US" sz="1400" dirty="0"/>
                    </a:p>
                  </a:txBody>
                  <a:tcPr marL="68580" marR="68580" marT="34290" marB="34290" anchor="ctr"/>
                </a:tc>
                <a:tc>
                  <a:txBody>
                    <a:bodyPr/>
                    <a:lstStyle/>
                    <a:p>
                      <a:r>
                        <a:rPr lang="zh-TW" altLang="en-US" sz="1400" dirty="0" smtClean="0"/>
                        <a:t>畢業學生人數</a:t>
                      </a:r>
                      <a:endParaRPr lang="zh-TW" altLang="en-US" sz="1400" dirty="0"/>
                    </a:p>
                  </a:txBody>
                  <a:tcPr marL="68580" marR="68580" marT="34290" marB="34290"/>
                </a:tc>
                <a:tc>
                  <a:txBody>
                    <a:bodyPr/>
                    <a:lstStyle/>
                    <a:p>
                      <a:r>
                        <a:rPr lang="zh-TW" altLang="en-US" sz="1400" dirty="0" smtClean="0"/>
                        <a:t>考取證照數</a:t>
                      </a:r>
                      <a:endParaRPr lang="zh-TW" altLang="en-US" sz="1400" dirty="0"/>
                    </a:p>
                  </a:txBody>
                  <a:tcPr marL="68580" marR="68580" marT="34290" marB="34290"/>
                </a:tc>
                <a:tc>
                  <a:txBody>
                    <a:bodyPr/>
                    <a:lstStyle/>
                    <a:p>
                      <a:r>
                        <a:rPr lang="zh-TW" altLang="en-US" sz="1400" dirty="0" smtClean="0"/>
                        <a:t>甲級</a:t>
                      </a:r>
                      <a:endParaRPr lang="zh-TW" altLang="en-US" sz="1400" dirty="0"/>
                    </a:p>
                  </a:txBody>
                  <a:tcPr marL="68580" marR="68580" marT="34290" marB="34290" anchor="ctr"/>
                </a:tc>
                <a:tc>
                  <a:txBody>
                    <a:bodyPr/>
                    <a:lstStyle/>
                    <a:p>
                      <a:r>
                        <a:rPr lang="zh-TW" altLang="en-US" sz="1400" dirty="0" smtClean="0"/>
                        <a:t>乙級</a:t>
                      </a:r>
                      <a:endParaRPr lang="zh-TW" altLang="en-US" sz="1400" dirty="0"/>
                    </a:p>
                  </a:txBody>
                  <a:tcPr marL="68580" marR="68580" marT="34290" marB="34290" anchor="ctr"/>
                </a:tc>
                <a:tc>
                  <a:txBody>
                    <a:bodyPr/>
                    <a:lstStyle/>
                    <a:p>
                      <a:r>
                        <a:rPr lang="zh-TW" altLang="en-US" sz="1400" dirty="0" smtClean="0"/>
                        <a:t>丙級</a:t>
                      </a:r>
                      <a:endParaRPr lang="zh-TW" altLang="en-US" sz="1400" dirty="0"/>
                    </a:p>
                  </a:txBody>
                  <a:tcPr marL="68580" marR="68580" marT="34290" marB="34290" anchor="ctr"/>
                </a:tc>
                <a:tc>
                  <a:txBody>
                    <a:bodyPr/>
                    <a:lstStyle/>
                    <a:p>
                      <a:r>
                        <a:rPr lang="zh-TW" altLang="en-US" sz="1400" dirty="0" smtClean="0"/>
                        <a:t>其它</a:t>
                      </a:r>
                      <a:endParaRPr lang="zh-TW" altLang="en-US" sz="1400" dirty="0"/>
                    </a:p>
                  </a:txBody>
                  <a:tcPr marL="68580" marR="68580" marT="34290" marB="34290" anchor="ctr"/>
                </a:tc>
                <a:tc>
                  <a:txBody>
                    <a:bodyPr/>
                    <a:lstStyle/>
                    <a:p>
                      <a:r>
                        <a:rPr lang="zh-TW" altLang="en-US" sz="1400" dirty="0" smtClean="0"/>
                        <a:t>日校</a:t>
                      </a:r>
                      <a:endParaRPr lang="zh-TW" altLang="en-US" sz="1400" dirty="0"/>
                    </a:p>
                  </a:txBody>
                  <a:tcPr marL="68580" marR="68580" marT="34290" marB="34290" anchor="ctr"/>
                </a:tc>
                <a:tc>
                  <a:txBody>
                    <a:bodyPr/>
                    <a:lstStyle/>
                    <a:p>
                      <a:r>
                        <a:rPr lang="zh-TW" altLang="en-US" sz="1400" dirty="0" smtClean="0"/>
                        <a:t>夜校</a:t>
                      </a:r>
                      <a:endParaRPr lang="zh-TW" altLang="en-US" sz="1400" dirty="0"/>
                    </a:p>
                  </a:txBody>
                  <a:tcPr marL="68580" marR="68580" marT="34290" marB="34290" anchor="ctr"/>
                </a:tc>
                <a:tc>
                  <a:txBody>
                    <a:bodyPr/>
                    <a:lstStyle/>
                    <a:p>
                      <a:r>
                        <a:rPr lang="zh-TW" altLang="en-US" sz="1400" dirty="0" smtClean="0"/>
                        <a:t>日校</a:t>
                      </a:r>
                      <a:endParaRPr lang="zh-TW" altLang="en-US" sz="1400" dirty="0"/>
                    </a:p>
                  </a:txBody>
                  <a:tcPr marL="68580" marR="68580" marT="34290" marB="34290" anchor="ctr"/>
                </a:tc>
                <a:tc>
                  <a:txBody>
                    <a:bodyPr/>
                    <a:lstStyle/>
                    <a:p>
                      <a:r>
                        <a:rPr lang="zh-TW" altLang="en-US" sz="1400" dirty="0" smtClean="0"/>
                        <a:t>夜校</a:t>
                      </a:r>
                      <a:endParaRPr lang="zh-TW" altLang="en-US" sz="1400" dirty="0"/>
                    </a:p>
                  </a:txBody>
                  <a:tcPr marL="68580" marR="68580" marT="34290" marB="34290" anchor="ctr"/>
                </a:tc>
                <a:tc>
                  <a:txBody>
                    <a:bodyPr/>
                    <a:lstStyle/>
                    <a:p>
                      <a:pPr algn="ctr"/>
                      <a:r>
                        <a:rPr lang="zh-TW" altLang="en-US" sz="1400" dirty="0" smtClean="0"/>
                        <a:t>就業</a:t>
                      </a:r>
                      <a:endParaRPr lang="zh-TW" altLang="en-US" sz="1400" dirty="0"/>
                    </a:p>
                  </a:txBody>
                  <a:tcPr marL="68580" marR="68580" marT="34290" marB="34290" anchor="ctr"/>
                </a:tc>
                <a:tc>
                  <a:txBody>
                    <a:bodyPr/>
                    <a:lstStyle/>
                    <a:p>
                      <a:pPr algn="ctr"/>
                      <a:r>
                        <a:rPr lang="zh-TW" altLang="en-US" sz="1400" dirty="0" smtClean="0"/>
                        <a:t>其它</a:t>
                      </a:r>
                      <a:endParaRPr lang="zh-TW" altLang="en-US" sz="1400" dirty="0"/>
                    </a:p>
                  </a:txBody>
                  <a:tcPr marL="68580" marR="68580" marT="34290" marB="34290" anchor="ctr"/>
                </a:tc>
                <a:extLst>
                  <a:ext uri="{0D108BD9-81ED-4DB2-BD59-A6C34878D82A}">
                    <a16:rowId xmlns:a16="http://schemas.microsoft.com/office/drawing/2014/main" val="3739557302"/>
                  </a:ext>
                </a:extLst>
              </a:tr>
              <a:tr h="285750">
                <a:tc>
                  <a:txBody>
                    <a:bodyPr/>
                    <a:lstStyle/>
                    <a:p>
                      <a:r>
                        <a:rPr lang="en-US" altLang="zh-TW" sz="1400" dirty="0" smtClean="0"/>
                        <a:t>104</a:t>
                      </a:r>
                      <a:endParaRPr lang="zh-TW" altLang="en-US" sz="1400" dirty="0"/>
                    </a:p>
                  </a:txBody>
                  <a:tcPr marL="68580" marR="68580" marT="34290" marB="34290" anchor="ctr"/>
                </a:tc>
                <a:tc>
                  <a:txBody>
                    <a:bodyPr/>
                    <a:lstStyle/>
                    <a:p>
                      <a:r>
                        <a:rPr lang="en-US" altLang="zh-TW" sz="1400" dirty="0" smtClean="0"/>
                        <a:t>24</a:t>
                      </a:r>
                      <a:endParaRPr lang="zh-TW" altLang="en-US" sz="1400" dirty="0"/>
                    </a:p>
                  </a:txBody>
                  <a:tcPr marL="68580" marR="68580" marT="34290" marB="34290"/>
                </a:tc>
                <a:tc>
                  <a:txBody>
                    <a:bodyPr/>
                    <a:lstStyle/>
                    <a:p>
                      <a:r>
                        <a:rPr lang="en-US" altLang="zh-TW" sz="1400" dirty="0" smtClean="0"/>
                        <a:t>54</a:t>
                      </a:r>
                      <a:endParaRPr lang="zh-TW" altLang="en-US" sz="1400" dirty="0"/>
                    </a:p>
                  </a:txBody>
                  <a:tcPr marL="68580" marR="68580" marT="34290" marB="34290"/>
                </a:tc>
                <a:tc>
                  <a:txBody>
                    <a:bodyPr/>
                    <a:lstStyle/>
                    <a:p>
                      <a:endParaRPr lang="zh-TW" altLang="en-US" sz="1400" dirty="0"/>
                    </a:p>
                  </a:txBody>
                  <a:tcPr marL="68580" marR="68580" marT="34290" marB="34290" anchor="ctr"/>
                </a:tc>
                <a:tc>
                  <a:txBody>
                    <a:bodyPr/>
                    <a:lstStyle/>
                    <a:p>
                      <a:r>
                        <a:rPr lang="en-US" altLang="zh-TW" sz="1400" dirty="0" smtClean="0"/>
                        <a:t>16</a:t>
                      </a:r>
                      <a:endParaRPr lang="zh-TW" altLang="en-US" sz="1400" dirty="0"/>
                    </a:p>
                  </a:txBody>
                  <a:tcPr marL="68580" marR="68580" marT="34290" marB="34290" anchor="ctr"/>
                </a:tc>
                <a:tc>
                  <a:txBody>
                    <a:bodyPr/>
                    <a:lstStyle/>
                    <a:p>
                      <a:r>
                        <a:rPr lang="en-US" altLang="zh-TW" sz="1400" dirty="0" smtClean="0"/>
                        <a:t>38</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pPr algn="ctr"/>
                      <a:endParaRPr lang="zh-TW" altLang="en-US" sz="1400" dirty="0"/>
                    </a:p>
                  </a:txBody>
                  <a:tcPr marL="68580" marR="68580" marT="34290" marB="34290" anchor="ctr"/>
                </a:tc>
                <a:tc>
                  <a:txBody>
                    <a:bodyPr/>
                    <a:lstStyle/>
                    <a:p>
                      <a:pPr algn="ctr"/>
                      <a:endParaRPr lang="zh-TW" altLang="en-US" sz="1400" dirty="0"/>
                    </a:p>
                  </a:txBody>
                  <a:tcPr marL="68580" marR="68580" marT="34290" marB="34290" anchor="ctr"/>
                </a:tc>
                <a:extLst>
                  <a:ext uri="{0D108BD9-81ED-4DB2-BD59-A6C34878D82A}">
                    <a16:rowId xmlns:a16="http://schemas.microsoft.com/office/drawing/2014/main" val="3310538457"/>
                  </a:ext>
                </a:extLst>
              </a:tr>
              <a:tr h="285750">
                <a:tc>
                  <a:txBody>
                    <a:bodyPr/>
                    <a:lstStyle/>
                    <a:p>
                      <a:r>
                        <a:rPr lang="en-US" altLang="zh-TW" sz="1400" dirty="0" smtClean="0"/>
                        <a:t>104</a:t>
                      </a:r>
                      <a:endParaRPr lang="zh-TW" altLang="en-US" sz="1400" dirty="0"/>
                    </a:p>
                  </a:txBody>
                  <a:tcPr marL="68580" marR="68580" marT="34290" marB="34290" anchor="ctr"/>
                </a:tc>
                <a:tc>
                  <a:txBody>
                    <a:bodyPr/>
                    <a:lstStyle/>
                    <a:p>
                      <a:r>
                        <a:rPr lang="en-US" altLang="zh-TW" sz="1400" dirty="0" smtClean="0"/>
                        <a:t>6</a:t>
                      </a:r>
                      <a:endParaRPr lang="zh-TW" altLang="en-US" sz="1400" dirty="0"/>
                    </a:p>
                  </a:txBody>
                  <a:tcPr marL="68580" marR="68580" marT="34290" marB="34290"/>
                </a:tc>
                <a:tc>
                  <a:txBody>
                    <a:bodyPr/>
                    <a:lstStyle/>
                    <a:p>
                      <a:r>
                        <a:rPr lang="en-US" altLang="zh-TW" sz="1400" dirty="0" smtClean="0"/>
                        <a:t>10</a:t>
                      </a:r>
                      <a:endParaRPr lang="zh-TW" altLang="en-US" sz="1400" dirty="0"/>
                    </a:p>
                  </a:txBody>
                  <a:tcPr marL="68580" marR="68580" marT="34290" marB="34290"/>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r>
                        <a:rPr lang="en-US" altLang="zh-TW" sz="1400" dirty="0" smtClean="0"/>
                        <a:t>10</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r>
                        <a:rPr lang="en-US" altLang="zh-TW" sz="1400" dirty="0" smtClean="0"/>
                        <a:t>4</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pPr algn="ctr"/>
                      <a:r>
                        <a:rPr lang="en-US" altLang="zh-TW" sz="1400" dirty="0" smtClean="0"/>
                        <a:t>2</a:t>
                      </a:r>
                      <a:endParaRPr lang="zh-TW" altLang="en-US" sz="1400" dirty="0"/>
                    </a:p>
                  </a:txBody>
                  <a:tcPr marL="68580" marR="68580" marT="34290" marB="34290" anchor="ctr"/>
                </a:tc>
                <a:tc>
                  <a:txBody>
                    <a:bodyPr/>
                    <a:lstStyle/>
                    <a:p>
                      <a:pPr algn="ctr"/>
                      <a:endParaRPr lang="zh-TW" altLang="en-US" sz="1400" dirty="0"/>
                    </a:p>
                  </a:txBody>
                  <a:tcPr marL="68580" marR="68580" marT="34290" marB="34290" anchor="ctr"/>
                </a:tc>
                <a:extLst>
                  <a:ext uri="{0D108BD9-81ED-4DB2-BD59-A6C34878D82A}">
                    <a16:rowId xmlns:a16="http://schemas.microsoft.com/office/drawing/2014/main" val="338306842"/>
                  </a:ext>
                </a:extLst>
              </a:tr>
              <a:tr h="285750">
                <a:tc>
                  <a:txBody>
                    <a:bodyPr/>
                    <a:lstStyle/>
                    <a:p>
                      <a:r>
                        <a:rPr lang="en-US" altLang="zh-TW" sz="1400" dirty="0" smtClean="0"/>
                        <a:t>105</a:t>
                      </a:r>
                      <a:endParaRPr lang="zh-TW" altLang="en-US" sz="1400" dirty="0"/>
                    </a:p>
                  </a:txBody>
                  <a:tcPr marL="68580" marR="68580" marT="34290" marB="34290" anchor="ctr"/>
                </a:tc>
                <a:tc>
                  <a:txBody>
                    <a:bodyPr/>
                    <a:lstStyle/>
                    <a:p>
                      <a:r>
                        <a:rPr lang="en-US" altLang="zh-TW" sz="1400" dirty="0" smtClean="0"/>
                        <a:t>44</a:t>
                      </a:r>
                      <a:endParaRPr lang="zh-TW" altLang="en-US" sz="1400" dirty="0"/>
                    </a:p>
                  </a:txBody>
                  <a:tcPr marL="68580" marR="68580" marT="34290" marB="34290"/>
                </a:tc>
                <a:tc>
                  <a:txBody>
                    <a:bodyPr/>
                    <a:lstStyle/>
                    <a:p>
                      <a:r>
                        <a:rPr lang="en-US" altLang="zh-TW" sz="1400" dirty="0" smtClean="0"/>
                        <a:t>63</a:t>
                      </a:r>
                      <a:endParaRPr lang="zh-TW" altLang="en-US" sz="1400" dirty="0"/>
                    </a:p>
                  </a:txBody>
                  <a:tcPr marL="68580" marR="68580" marT="34290" marB="34290"/>
                </a:tc>
                <a:tc>
                  <a:txBody>
                    <a:bodyPr/>
                    <a:lstStyle/>
                    <a:p>
                      <a:r>
                        <a:rPr lang="en-US" altLang="zh-TW" sz="1400" dirty="0" smtClean="0"/>
                        <a:t>0</a:t>
                      </a:r>
                      <a:endParaRPr lang="zh-TW" altLang="en-US" sz="1400" dirty="0"/>
                    </a:p>
                  </a:txBody>
                  <a:tcPr marL="68580" marR="68580" marT="34290" marB="34290" anchor="ctr"/>
                </a:tc>
                <a:tc>
                  <a:txBody>
                    <a:bodyPr/>
                    <a:lstStyle/>
                    <a:p>
                      <a:r>
                        <a:rPr lang="en-US" altLang="zh-TW" sz="1400" dirty="0" smtClean="0"/>
                        <a:t>13</a:t>
                      </a:r>
                      <a:endParaRPr lang="zh-TW" altLang="en-US" sz="1400" dirty="0"/>
                    </a:p>
                  </a:txBody>
                  <a:tcPr marL="68580" marR="68580" marT="34290" marB="34290" anchor="ctr"/>
                </a:tc>
                <a:tc>
                  <a:txBody>
                    <a:bodyPr/>
                    <a:lstStyle/>
                    <a:p>
                      <a:r>
                        <a:rPr lang="en-US" altLang="zh-TW" sz="1400" dirty="0" smtClean="0"/>
                        <a:t>50</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r>
                        <a:rPr lang="en-US" altLang="zh-TW" sz="1400" dirty="0" smtClean="0"/>
                        <a:t>30</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pPr algn="ctr"/>
                      <a:r>
                        <a:rPr lang="en-US" altLang="zh-TW" sz="1400" dirty="0" smtClean="0"/>
                        <a:t>9</a:t>
                      </a:r>
                      <a:endParaRPr lang="zh-TW" altLang="en-US" sz="1400" dirty="0"/>
                    </a:p>
                  </a:txBody>
                  <a:tcPr marL="68580" marR="68580" marT="34290" marB="34290" anchor="ctr"/>
                </a:tc>
                <a:tc>
                  <a:txBody>
                    <a:bodyPr/>
                    <a:lstStyle/>
                    <a:p>
                      <a:pPr algn="ctr"/>
                      <a:r>
                        <a:rPr lang="en-US" altLang="zh-TW" sz="1400" dirty="0" smtClean="0"/>
                        <a:t>5</a:t>
                      </a:r>
                      <a:endParaRPr lang="zh-TW" altLang="en-US" sz="1400" dirty="0"/>
                    </a:p>
                  </a:txBody>
                  <a:tcPr marL="68580" marR="68580" marT="34290" marB="34290" anchor="ctr"/>
                </a:tc>
                <a:extLst>
                  <a:ext uri="{0D108BD9-81ED-4DB2-BD59-A6C34878D82A}">
                    <a16:rowId xmlns:a16="http://schemas.microsoft.com/office/drawing/2014/main" val="1426558369"/>
                  </a:ext>
                </a:extLst>
              </a:tr>
              <a:tr h="285750">
                <a:tc>
                  <a:txBody>
                    <a:bodyPr/>
                    <a:lstStyle/>
                    <a:p>
                      <a:r>
                        <a:rPr lang="en-US" altLang="zh-TW" sz="1400" dirty="0" smtClean="0"/>
                        <a:t>106</a:t>
                      </a:r>
                      <a:endParaRPr lang="zh-TW" altLang="en-US" sz="1400" dirty="0"/>
                    </a:p>
                  </a:txBody>
                  <a:tcPr marL="68580" marR="68580" marT="34290" marB="34290" anchor="ctr"/>
                </a:tc>
                <a:tc>
                  <a:txBody>
                    <a:bodyPr/>
                    <a:lstStyle/>
                    <a:p>
                      <a:r>
                        <a:rPr lang="en-US" altLang="zh-TW" sz="1400" dirty="0" smtClean="0"/>
                        <a:t>52</a:t>
                      </a:r>
                      <a:endParaRPr lang="zh-TW" altLang="en-US" sz="1400" dirty="0"/>
                    </a:p>
                  </a:txBody>
                  <a:tcPr marL="68580" marR="68580" marT="34290" marB="34290"/>
                </a:tc>
                <a:tc>
                  <a:txBody>
                    <a:bodyPr/>
                    <a:lstStyle/>
                    <a:p>
                      <a:r>
                        <a:rPr lang="en-US" altLang="zh-TW" sz="1400" dirty="0" smtClean="0"/>
                        <a:t>196</a:t>
                      </a:r>
                      <a:endParaRPr lang="zh-TW" altLang="en-US" sz="1400" dirty="0"/>
                    </a:p>
                  </a:txBody>
                  <a:tcPr marL="68580" marR="68580" marT="34290" marB="34290"/>
                </a:tc>
                <a:tc>
                  <a:txBody>
                    <a:bodyPr/>
                    <a:lstStyle/>
                    <a:p>
                      <a:endParaRPr lang="zh-TW" altLang="en-US" sz="1400" dirty="0"/>
                    </a:p>
                  </a:txBody>
                  <a:tcPr marL="68580" marR="68580" marT="34290" marB="34290" anchor="ctr"/>
                </a:tc>
                <a:tc>
                  <a:txBody>
                    <a:bodyPr/>
                    <a:lstStyle/>
                    <a:p>
                      <a:r>
                        <a:rPr lang="en-US" altLang="zh-TW" sz="1400" dirty="0" smtClean="0"/>
                        <a:t>33</a:t>
                      </a:r>
                      <a:endParaRPr lang="zh-TW" altLang="en-US" sz="1400" dirty="0"/>
                    </a:p>
                  </a:txBody>
                  <a:tcPr marL="68580" marR="68580" marT="34290" marB="34290" anchor="ctr"/>
                </a:tc>
                <a:tc>
                  <a:txBody>
                    <a:bodyPr/>
                    <a:lstStyle/>
                    <a:p>
                      <a:r>
                        <a:rPr lang="en-US" altLang="zh-TW" sz="1400" dirty="0" smtClean="0"/>
                        <a:t>163</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r>
                        <a:rPr lang="en-US" altLang="zh-TW" sz="1400" dirty="0" smtClean="0"/>
                        <a:t>39</a:t>
                      </a:r>
                      <a:endParaRPr lang="zh-TW" altLang="en-US" sz="1400" dirty="0"/>
                    </a:p>
                  </a:txBody>
                  <a:tcPr marL="68580" marR="68580" marT="34290" marB="34290" anchor="ctr"/>
                </a:tc>
                <a:tc>
                  <a:txBody>
                    <a:bodyPr/>
                    <a:lstStyle/>
                    <a:p>
                      <a:endParaRPr lang="zh-TW" altLang="en-US" sz="1400" dirty="0"/>
                    </a:p>
                  </a:txBody>
                  <a:tcPr marL="68580" marR="68580" marT="34290" marB="34290" anchor="ctr"/>
                </a:tc>
                <a:tc>
                  <a:txBody>
                    <a:bodyPr/>
                    <a:lstStyle/>
                    <a:p>
                      <a:pPr algn="ctr"/>
                      <a:r>
                        <a:rPr lang="en-US" altLang="zh-TW" sz="1400" dirty="0" smtClean="0"/>
                        <a:t>12</a:t>
                      </a:r>
                      <a:endParaRPr lang="zh-TW" altLang="en-US" sz="1400" dirty="0"/>
                    </a:p>
                  </a:txBody>
                  <a:tcPr marL="68580" marR="68580" marT="34290" marB="34290" anchor="ctr"/>
                </a:tc>
                <a:tc>
                  <a:txBody>
                    <a:bodyPr/>
                    <a:lstStyle/>
                    <a:p>
                      <a:pPr algn="ctr"/>
                      <a:r>
                        <a:rPr lang="en-US" altLang="zh-TW" sz="1400" dirty="0" smtClean="0"/>
                        <a:t>1</a:t>
                      </a:r>
                      <a:endParaRPr lang="zh-TW" altLang="en-US" sz="1400" dirty="0"/>
                    </a:p>
                  </a:txBody>
                  <a:tcPr marL="68580" marR="68580" marT="34290" marB="34290" anchor="ctr"/>
                </a:tc>
                <a:extLst>
                  <a:ext uri="{0D108BD9-81ED-4DB2-BD59-A6C34878D82A}">
                    <a16:rowId xmlns:a16="http://schemas.microsoft.com/office/drawing/2014/main" val="4259517938"/>
                  </a:ext>
                </a:extLst>
              </a:tr>
            </a:tbl>
          </a:graphicData>
        </a:graphic>
      </p:graphicFrame>
      <p:sp>
        <p:nvSpPr>
          <p:cNvPr id="3" name="投影片編號版面配置區 2"/>
          <p:cNvSpPr>
            <a:spLocks noGrp="1"/>
          </p:cNvSpPr>
          <p:nvPr>
            <p:ph type="sldNum" sz="quarter" idx="12"/>
          </p:nvPr>
        </p:nvSpPr>
        <p:spPr/>
        <p:txBody>
          <a:bodyPr/>
          <a:lstStyle/>
          <a:p>
            <a:fld id="{1B69013D-A474-474B-987C-48E9FA748144}" type="slidenum">
              <a:rPr lang="zh-TW" altLang="en-US" smtClean="0"/>
              <a:t>47</a:t>
            </a:fld>
            <a:endParaRPr lang="zh-TW" altLang="en-US"/>
          </a:p>
        </p:txBody>
      </p:sp>
    </p:spTree>
    <p:extLst>
      <p:ext uri="{BB962C8B-B14F-4D97-AF65-F5344CB8AC3E}">
        <p14:creationId xmlns:p14="http://schemas.microsoft.com/office/powerpoint/2010/main" val="15297246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6185" y="1180080"/>
            <a:ext cx="808265" cy="4657193"/>
          </a:xfrm>
        </p:spPr>
        <p:txBody>
          <a:bodyPr>
            <a:normAutofit/>
          </a:bodyPr>
          <a:lstStyle/>
          <a:p>
            <a:r>
              <a:rPr lang="zh-TW" altLang="en-US" dirty="0" smtClean="0"/>
              <a:t>近</a:t>
            </a:r>
            <a:r>
              <a:rPr lang="en-US" altLang="zh-TW" dirty="0" smtClean="0"/>
              <a:t>2</a:t>
            </a:r>
            <a:r>
              <a:rPr lang="zh-TW" altLang="en-US" dirty="0" smtClean="0"/>
              <a:t>年技能</a:t>
            </a:r>
            <a:r>
              <a:rPr lang="zh-TW" altLang="en-US" dirty="0"/>
              <a:t>證照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10154688"/>
              </p:ext>
            </p:extLst>
          </p:nvPr>
        </p:nvGraphicFramePr>
        <p:xfrm>
          <a:off x="1257300" y="1040130"/>
          <a:ext cx="7519308" cy="4977896"/>
        </p:xfrm>
        <a:graphic>
          <a:graphicData uri="http://schemas.openxmlformats.org/drawingml/2006/table">
            <a:tbl>
              <a:tblPr firstRow="1" firstCol="1" bandRow="1">
                <a:tableStyleId>{5C22544A-7EE6-4342-B048-85BDC9FD1C3A}</a:tableStyleId>
              </a:tblPr>
              <a:tblGrid>
                <a:gridCol w="2506436">
                  <a:extLst>
                    <a:ext uri="{9D8B030D-6E8A-4147-A177-3AD203B41FA5}">
                      <a16:colId xmlns:a16="http://schemas.microsoft.com/office/drawing/2014/main" val="3019176325"/>
                    </a:ext>
                  </a:extLst>
                </a:gridCol>
                <a:gridCol w="2506436">
                  <a:extLst>
                    <a:ext uri="{9D8B030D-6E8A-4147-A177-3AD203B41FA5}">
                      <a16:colId xmlns:a16="http://schemas.microsoft.com/office/drawing/2014/main" val="2421307961"/>
                    </a:ext>
                  </a:extLst>
                </a:gridCol>
                <a:gridCol w="2506436">
                  <a:extLst>
                    <a:ext uri="{9D8B030D-6E8A-4147-A177-3AD203B41FA5}">
                      <a16:colId xmlns:a16="http://schemas.microsoft.com/office/drawing/2014/main" val="41983387"/>
                    </a:ext>
                  </a:extLst>
                </a:gridCol>
              </a:tblGrid>
              <a:tr h="1096749">
                <a:tc>
                  <a:txBody>
                    <a:bodyPr/>
                    <a:lstStyle/>
                    <a:p>
                      <a:r>
                        <a:rPr lang="zh-TW" altLang="en-US" sz="2100" dirty="0" smtClean="0"/>
                        <a:t>證照種類</a:t>
                      </a:r>
                      <a:endParaRPr lang="zh-TW" altLang="en-US" sz="2100" dirty="0"/>
                    </a:p>
                  </a:txBody>
                  <a:tcPr marL="68580" marR="68580" marT="34290" marB="34290"/>
                </a:tc>
                <a:tc>
                  <a:txBody>
                    <a:bodyPr/>
                    <a:lstStyle/>
                    <a:p>
                      <a:r>
                        <a:rPr lang="en-US" altLang="zh-TW" sz="2100" dirty="0" smtClean="0"/>
                        <a:t>105</a:t>
                      </a:r>
                      <a:r>
                        <a:rPr lang="zh-TW" altLang="en-US" sz="2100" dirty="0" smtClean="0"/>
                        <a:t>年畢業獲得證照人次</a:t>
                      </a:r>
                      <a:endParaRPr lang="zh-TW" altLang="en-US" sz="2100" dirty="0"/>
                    </a:p>
                  </a:txBody>
                  <a:tcPr marL="68580" marR="68580" marT="34290" marB="34290"/>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altLang="zh-TW" sz="2100" dirty="0" smtClean="0"/>
                        <a:t>106</a:t>
                      </a:r>
                      <a:r>
                        <a:rPr lang="zh-TW" altLang="en-US" sz="2100" dirty="0" smtClean="0"/>
                        <a:t>年畢業獲得證照人次</a:t>
                      </a:r>
                    </a:p>
                    <a:p>
                      <a:endParaRPr lang="zh-TW" altLang="en-US" sz="2100" dirty="0"/>
                    </a:p>
                  </a:txBody>
                  <a:tcPr marL="68580" marR="68580" marT="34290" marB="34290"/>
                </a:tc>
                <a:extLst>
                  <a:ext uri="{0D108BD9-81ED-4DB2-BD59-A6C34878D82A}">
                    <a16:rowId xmlns:a16="http://schemas.microsoft.com/office/drawing/2014/main" val="4114195337"/>
                  </a:ext>
                </a:extLst>
              </a:tr>
              <a:tr h="693364">
                <a:tc>
                  <a:txBody>
                    <a:bodyPr/>
                    <a:lstStyle/>
                    <a:p>
                      <a:r>
                        <a:rPr lang="zh-TW" altLang="en-US" sz="2100" dirty="0" smtClean="0"/>
                        <a:t>電腦軟體應用乙級</a:t>
                      </a:r>
                      <a:endParaRPr lang="zh-TW" altLang="en-US" sz="2100" dirty="0"/>
                    </a:p>
                  </a:txBody>
                  <a:tcPr marL="68580" marR="68580" marT="34290" marB="34290"/>
                </a:tc>
                <a:tc>
                  <a:txBody>
                    <a:bodyPr/>
                    <a:lstStyle/>
                    <a:p>
                      <a:r>
                        <a:rPr lang="en-US" altLang="zh-TW" sz="2100" dirty="0" smtClean="0"/>
                        <a:t>13</a:t>
                      </a:r>
                      <a:endParaRPr lang="zh-TW" altLang="en-US" sz="2100" dirty="0"/>
                    </a:p>
                  </a:txBody>
                  <a:tcPr marL="68580" marR="68580" marT="34290" marB="34290"/>
                </a:tc>
                <a:tc>
                  <a:txBody>
                    <a:bodyPr/>
                    <a:lstStyle/>
                    <a:p>
                      <a:r>
                        <a:rPr lang="en-US" altLang="zh-TW" sz="2100" dirty="0" smtClean="0"/>
                        <a:t>25</a:t>
                      </a:r>
                      <a:endParaRPr lang="zh-TW" altLang="en-US" sz="2100" dirty="0"/>
                    </a:p>
                  </a:txBody>
                  <a:tcPr marL="68580" marR="68580" marT="34290" marB="34290"/>
                </a:tc>
                <a:extLst>
                  <a:ext uri="{0D108BD9-81ED-4DB2-BD59-A6C34878D82A}">
                    <a16:rowId xmlns:a16="http://schemas.microsoft.com/office/drawing/2014/main" val="4110978880"/>
                  </a:ext>
                </a:extLst>
              </a:tr>
              <a:tr h="693364">
                <a:tc>
                  <a:txBody>
                    <a:bodyPr/>
                    <a:lstStyle/>
                    <a:p>
                      <a:r>
                        <a:rPr lang="zh-TW" altLang="en-US" sz="2100" dirty="0" smtClean="0"/>
                        <a:t>會計事務資訊乙級</a:t>
                      </a:r>
                      <a:endParaRPr lang="zh-TW" altLang="en-US" sz="2100" dirty="0"/>
                    </a:p>
                  </a:txBody>
                  <a:tcPr marL="68580" marR="68580" marT="34290" marB="34290"/>
                </a:tc>
                <a:tc>
                  <a:txBody>
                    <a:bodyPr/>
                    <a:lstStyle/>
                    <a:p>
                      <a:r>
                        <a:rPr lang="en-US" altLang="zh-TW" sz="2100" dirty="0" smtClean="0"/>
                        <a:t>0</a:t>
                      </a:r>
                      <a:endParaRPr lang="zh-TW" altLang="en-US" sz="2100" dirty="0"/>
                    </a:p>
                  </a:txBody>
                  <a:tcPr marL="68580" marR="68580" marT="34290" marB="34290"/>
                </a:tc>
                <a:tc>
                  <a:txBody>
                    <a:bodyPr/>
                    <a:lstStyle/>
                    <a:p>
                      <a:r>
                        <a:rPr lang="en-US" altLang="zh-TW" sz="2100" dirty="0" smtClean="0"/>
                        <a:t>8</a:t>
                      </a:r>
                      <a:endParaRPr lang="zh-TW" altLang="en-US" sz="2100" dirty="0"/>
                    </a:p>
                  </a:txBody>
                  <a:tcPr marL="68580" marR="68580" marT="34290" marB="34290"/>
                </a:tc>
                <a:extLst>
                  <a:ext uri="{0D108BD9-81ED-4DB2-BD59-A6C34878D82A}">
                    <a16:rowId xmlns:a16="http://schemas.microsoft.com/office/drawing/2014/main" val="2335904102"/>
                  </a:ext>
                </a:extLst>
              </a:tr>
              <a:tr h="693364">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zh-TW" altLang="en-US" sz="2100" dirty="0" smtClean="0"/>
                        <a:t>電腦軟體應用丙級</a:t>
                      </a:r>
                    </a:p>
                  </a:txBody>
                  <a:tcPr marL="68580" marR="68580" marT="34290" marB="34290"/>
                </a:tc>
                <a:tc>
                  <a:txBody>
                    <a:bodyPr/>
                    <a:lstStyle/>
                    <a:p>
                      <a:r>
                        <a:rPr lang="en-US" altLang="zh-TW" sz="2100" dirty="0" smtClean="0"/>
                        <a:t>32</a:t>
                      </a:r>
                      <a:endParaRPr lang="zh-TW" altLang="en-US" sz="2100" dirty="0"/>
                    </a:p>
                  </a:txBody>
                  <a:tcPr marL="68580" marR="68580" marT="34290" marB="34290"/>
                </a:tc>
                <a:tc>
                  <a:txBody>
                    <a:bodyPr/>
                    <a:lstStyle/>
                    <a:p>
                      <a:r>
                        <a:rPr lang="en-US" altLang="zh-TW" sz="2100" dirty="0" smtClean="0"/>
                        <a:t>112</a:t>
                      </a:r>
                      <a:endParaRPr lang="zh-TW" altLang="en-US" sz="2100" dirty="0"/>
                    </a:p>
                  </a:txBody>
                  <a:tcPr marL="68580" marR="68580" marT="34290" marB="34290"/>
                </a:tc>
                <a:extLst>
                  <a:ext uri="{0D108BD9-81ED-4DB2-BD59-A6C34878D82A}">
                    <a16:rowId xmlns:a16="http://schemas.microsoft.com/office/drawing/2014/main" val="3866786364"/>
                  </a:ext>
                </a:extLst>
              </a:tr>
              <a:tr h="693364">
                <a:tc>
                  <a:txBody>
                    <a:bodyPr/>
                    <a:lstStyle/>
                    <a:p>
                      <a:r>
                        <a:rPr lang="zh-TW" altLang="en-US" sz="2100" dirty="0" smtClean="0"/>
                        <a:t>會計事務資訊丙級</a:t>
                      </a:r>
                      <a:endParaRPr lang="zh-TW" altLang="en-US" sz="2100" dirty="0"/>
                    </a:p>
                  </a:txBody>
                  <a:tcPr marL="68580" marR="68580" marT="34290" marB="34290"/>
                </a:tc>
                <a:tc>
                  <a:txBody>
                    <a:bodyPr/>
                    <a:lstStyle/>
                    <a:p>
                      <a:r>
                        <a:rPr lang="en-US" altLang="zh-TW" sz="2100" dirty="0" smtClean="0"/>
                        <a:t>8</a:t>
                      </a:r>
                      <a:endParaRPr lang="zh-TW" altLang="en-US" sz="2100" dirty="0"/>
                    </a:p>
                  </a:txBody>
                  <a:tcPr marL="68580" marR="68580" marT="34290" marB="34290"/>
                </a:tc>
                <a:tc>
                  <a:txBody>
                    <a:bodyPr/>
                    <a:lstStyle/>
                    <a:p>
                      <a:r>
                        <a:rPr lang="en-US" altLang="zh-TW" sz="2100" dirty="0" smtClean="0"/>
                        <a:t>20</a:t>
                      </a:r>
                      <a:endParaRPr lang="zh-TW" altLang="en-US" sz="2100" dirty="0"/>
                    </a:p>
                  </a:txBody>
                  <a:tcPr marL="68580" marR="68580" marT="34290" marB="34290"/>
                </a:tc>
                <a:extLst>
                  <a:ext uri="{0D108BD9-81ED-4DB2-BD59-A6C34878D82A}">
                    <a16:rowId xmlns:a16="http://schemas.microsoft.com/office/drawing/2014/main" val="858019604"/>
                  </a:ext>
                </a:extLst>
              </a:tr>
              <a:tr h="693364">
                <a:tc>
                  <a:txBody>
                    <a:bodyPr/>
                    <a:lstStyle/>
                    <a:p>
                      <a:r>
                        <a:rPr lang="zh-TW" altLang="en-US" sz="2100" dirty="0" smtClean="0"/>
                        <a:t>會計事務人工丙級</a:t>
                      </a:r>
                      <a:endParaRPr lang="zh-TW" altLang="en-US" sz="2100" dirty="0"/>
                    </a:p>
                  </a:txBody>
                  <a:tcPr marL="68580" marR="68580" marT="34290" marB="34290"/>
                </a:tc>
                <a:tc>
                  <a:txBody>
                    <a:bodyPr/>
                    <a:lstStyle/>
                    <a:p>
                      <a:r>
                        <a:rPr lang="en-US" altLang="zh-TW" sz="2100" dirty="0" smtClean="0"/>
                        <a:t>10</a:t>
                      </a:r>
                      <a:endParaRPr lang="zh-TW" altLang="en-US" sz="2100" dirty="0"/>
                    </a:p>
                  </a:txBody>
                  <a:tcPr marL="68580" marR="68580" marT="34290" marB="34290"/>
                </a:tc>
                <a:tc>
                  <a:txBody>
                    <a:bodyPr/>
                    <a:lstStyle/>
                    <a:p>
                      <a:r>
                        <a:rPr lang="en-US" altLang="zh-TW" sz="2100" dirty="0" smtClean="0"/>
                        <a:t>22</a:t>
                      </a:r>
                      <a:endParaRPr lang="zh-TW" altLang="en-US" sz="2100" dirty="0"/>
                    </a:p>
                  </a:txBody>
                  <a:tcPr marL="68580" marR="68580" marT="34290" marB="34290"/>
                </a:tc>
                <a:extLst>
                  <a:ext uri="{0D108BD9-81ED-4DB2-BD59-A6C34878D82A}">
                    <a16:rowId xmlns:a16="http://schemas.microsoft.com/office/drawing/2014/main" val="505562619"/>
                  </a:ext>
                </a:extLst>
              </a:tr>
              <a:tr h="414327">
                <a:tc>
                  <a:txBody>
                    <a:bodyPr/>
                    <a:lstStyle/>
                    <a:p>
                      <a:r>
                        <a:rPr lang="zh-TW" altLang="en-US" sz="2100" dirty="0" smtClean="0"/>
                        <a:t>門市服務丙級</a:t>
                      </a:r>
                      <a:endParaRPr lang="zh-TW" altLang="en-US" sz="2100" dirty="0"/>
                    </a:p>
                  </a:txBody>
                  <a:tcPr marL="68580" marR="68580" marT="34290" marB="34290"/>
                </a:tc>
                <a:tc>
                  <a:txBody>
                    <a:bodyPr/>
                    <a:lstStyle/>
                    <a:p>
                      <a:r>
                        <a:rPr lang="en-US" altLang="zh-TW" sz="2100" dirty="0" smtClean="0"/>
                        <a:t>0</a:t>
                      </a:r>
                      <a:endParaRPr lang="zh-TW" altLang="en-US" sz="2100" dirty="0"/>
                    </a:p>
                  </a:txBody>
                  <a:tcPr marL="68580" marR="68580" marT="34290" marB="34290"/>
                </a:tc>
                <a:tc>
                  <a:txBody>
                    <a:bodyPr/>
                    <a:lstStyle/>
                    <a:p>
                      <a:r>
                        <a:rPr lang="en-US" altLang="zh-TW" sz="2100" dirty="0" smtClean="0"/>
                        <a:t>9</a:t>
                      </a:r>
                      <a:endParaRPr lang="zh-TW" altLang="en-US" sz="2100" dirty="0"/>
                    </a:p>
                  </a:txBody>
                  <a:tcPr marL="68580" marR="68580" marT="34290" marB="34290"/>
                </a:tc>
                <a:extLst>
                  <a:ext uri="{0D108BD9-81ED-4DB2-BD59-A6C34878D82A}">
                    <a16:rowId xmlns:a16="http://schemas.microsoft.com/office/drawing/2014/main" val="1441869241"/>
                  </a:ext>
                </a:extLst>
              </a:tr>
            </a:tbl>
          </a:graphicData>
        </a:graphic>
      </p:graphicFrame>
      <p:sp>
        <p:nvSpPr>
          <p:cNvPr id="3" name="投影片編號版面配置區 2"/>
          <p:cNvSpPr>
            <a:spLocks noGrp="1"/>
          </p:cNvSpPr>
          <p:nvPr>
            <p:ph type="sldNum" sz="quarter" idx="12"/>
          </p:nvPr>
        </p:nvSpPr>
        <p:spPr/>
        <p:txBody>
          <a:bodyPr/>
          <a:lstStyle/>
          <a:p>
            <a:fld id="{1B69013D-A474-474B-987C-48E9FA748144}" type="slidenum">
              <a:rPr lang="zh-TW" altLang="en-US" smtClean="0"/>
              <a:t>48</a:t>
            </a:fld>
            <a:endParaRPr lang="zh-TW" altLang="en-US"/>
          </a:p>
        </p:txBody>
      </p:sp>
    </p:spTree>
    <p:extLst>
      <p:ext uri="{BB962C8B-B14F-4D97-AF65-F5344CB8AC3E}">
        <p14:creationId xmlns:p14="http://schemas.microsoft.com/office/powerpoint/2010/main" val="30100805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343661158"/>
              </p:ext>
            </p:extLst>
          </p:nvPr>
        </p:nvGraphicFramePr>
        <p:xfrm>
          <a:off x="886310" y="1872938"/>
          <a:ext cx="7875136" cy="3819900"/>
        </p:xfrm>
        <a:graphic>
          <a:graphicData uri="http://schemas.openxmlformats.org/drawingml/2006/table">
            <a:tbl>
              <a:tblPr>
                <a:tableStyleId>{00A15C55-8517-42AA-B614-E9B94910E393}</a:tableStyleId>
              </a:tblPr>
              <a:tblGrid>
                <a:gridCol w="891182">
                  <a:extLst>
                    <a:ext uri="{9D8B030D-6E8A-4147-A177-3AD203B41FA5}">
                      <a16:colId xmlns:a16="http://schemas.microsoft.com/office/drawing/2014/main" val="20000"/>
                    </a:ext>
                  </a:extLst>
                </a:gridCol>
                <a:gridCol w="3491977">
                  <a:extLst>
                    <a:ext uri="{9D8B030D-6E8A-4147-A177-3AD203B41FA5}">
                      <a16:colId xmlns:a16="http://schemas.microsoft.com/office/drawing/2014/main" val="20001"/>
                    </a:ext>
                  </a:extLst>
                </a:gridCol>
                <a:gridCol w="3491977">
                  <a:extLst>
                    <a:ext uri="{9D8B030D-6E8A-4147-A177-3AD203B41FA5}">
                      <a16:colId xmlns:a16="http://schemas.microsoft.com/office/drawing/2014/main" val="20002"/>
                    </a:ext>
                  </a:extLst>
                </a:gridCol>
              </a:tblGrid>
              <a:tr h="381990">
                <a:tc>
                  <a:txBody>
                    <a:bodyPr/>
                    <a:lstStyle/>
                    <a:p>
                      <a:pPr algn="l" fontAlgn="ctr"/>
                      <a:r>
                        <a:rPr lang="zh-TW" altLang="en-US" sz="1800" u="none" strike="noStrike">
                          <a:effectLst/>
                        </a:rPr>
                        <a:t>陳靖涵</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國立高雄科技大學</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財富與稅務管理系財政稅務組</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0"/>
                  </a:ext>
                </a:extLst>
              </a:tr>
              <a:tr h="381990">
                <a:tc>
                  <a:txBody>
                    <a:bodyPr/>
                    <a:lstStyle/>
                    <a:p>
                      <a:pPr algn="l" fontAlgn="ctr"/>
                      <a:r>
                        <a:rPr lang="zh-TW" altLang="en-US" sz="1800" u="none" strike="noStrike">
                          <a:effectLst/>
                        </a:rPr>
                        <a:t>李易鴻</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國立屏東大學</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財務金融學系</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1"/>
                  </a:ext>
                </a:extLst>
              </a:tr>
              <a:tr h="381990">
                <a:tc>
                  <a:txBody>
                    <a:bodyPr/>
                    <a:lstStyle/>
                    <a:p>
                      <a:pPr algn="l" fontAlgn="ctr"/>
                      <a:r>
                        <a:rPr lang="zh-TW" altLang="en-US" sz="1800" u="none" strike="noStrike">
                          <a:effectLst/>
                        </a:rPr>
                        <a:t>徐瑋佑</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國立屏東大學</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資訊管理學系</a:t>
                      </a:r>
                      <a:endParaRPr lang="zh-TW" altLang="en-US" sz="1800" b="0"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2"/>
                  </a:ext>
                </a:extLst>
              </a:tr>
              <a:tr h="381990">
                <a:tc>
                  <a:txBody>
                    <a:bodyPr/>
                    <a:lstStyle/>
                    <a:p>
                      <a:pPr algn="l" fontAlgn="b"/>
                      <a:r>
                        <a:rPr lang="zh-TW" altLang="en-US" sz="1800" u="none" strike="noStrike">
                          <a:effectLst/>
                        </a:rPr>
                        <a:t>蔡宛婷</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國立高雄應用科技大學</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企業管理系</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3"/>
                  </a:ext>
                </a:extLst>
              </a:tr>
              <a:tr h="381990">
                <a:tc>
                  <a:txBody>
                    <a:bodyPr/>
                    <a:lstStyle/>
                    <a:p>
                      <a:pPr algn="l" fontAlgn="b"/>
                      <a:r>
                        <a:rPr lang="zh-TW" altLang="en-US" sz="1800" u="none" strike="noStrike">
                          <a:effectLst/>
                        </a:rPr>
                        <a:t>林奕姍</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國立虎尾科技大學</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財務金融系</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4"/>
                  </a:ext>
                </a:extLst>
              </a:tr>
              <a:tr h="381990">
                <a:tc>
                  <a:txBody>
                    <a:bodyPr/>
                    <a:lstStyle/>
                    <a:p>
                      <a:pPr algn="l" fontAlgn="b"/>
                      <a:r>
                        <a:rPr lang="zh-TW" altLang="en-US" sz="1800" u="none" strike="noStrike">
                          <a:effectLst/>
                        </a:rPr>
                        <a:t>林子隆</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國立屏東大學</a:t>
                      </a:r>
                      <a:endParaRPr lang="zh-TW" altLang="en-US" sz="1800" b="0"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dirty="0">
                          <a:effectLst/>
                        </a:rPr>
                        <a:t>會計學系</a:t>
                      </a:r>
                      <a:endParaRPr lang="zh-TW" altLang="en-US" sz="1800" b="0" i="0" u="none" strike="noStrike" dirty="0">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5"/>
                  </a:ext>
                </a:extLst>
              </a:tr>
              <a:tr h="381990">
                <a:tc>
                  <a:txBody>
                    <a:bodyPr/>
                    <a:lstStyle/>
                    <a:p>
                      <a:pPr algn="l" fontAlgn="b"/>
                      <a:r>
                        <a:rPr lang="zh-TW" altLang="en-US" sz="1800" u="none" strike="noStrike">
                          <a:effectLst/>
                        </a:rPr>
                        <a:t>陳顥文</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國立高雄海洋科技大學</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電訊工程系</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6"/>
                  </a:ext>
                </a:extLst>
              </a:tr>
              <a:tr h="381990">
                <a:tc>
                  <a:txBody>
                    <a:bodyPr/>
                    <a:lstStyle/>
                    <a:p>
                      <a:pPr algn="l" fontAlgn="b"/>
                      <a:r>
                        <a:rPr lang="zh-TW" altLang="en-US" sz="1800" u="none" strike="noStrike">
                          <a:effectLst/>
                        </a:rPr>
                        <a:t>王家銘</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國立高雄海洋科技大學</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電訊工程系</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7"/>
                  </a:ext>
                </a:extLst>
              </a:tr>
              <a:tr h="381990">
                <a:tc>
                  <a:txBody>
                    <a:bodyPr/>
                    <a:lstStyle/>
                    <a:p>
                      <a:pPr algn="l" fontAlgn="ctr"/>
                      <a:r>
                        <a:rPr lang="zh-TW" altLang="en-US" sz="1800" u="none" strike="noStrike">
                          <a:effectLst/>
                        </a:rPr>
                        <a:t>蔡鎮宇</a:t>
                      </a:r>
                      <a:endParaRPr lang="zh-TW" altLang="en-US" sz="1800" b="1"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國立臺北商業大學</a:t>
                      </a:r>
                      <a:endParaRPr lang="zh-TW" altLang="en-US" sz="1800" b="1"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tc>
                  <a:txBody>
                    <a:bodyPr/>
                    <a:lstStyle/>
                    <a:p>
                      <a:pPr algn="l" fontAlgn="ctr"/>
                      <a:r>
                        <a:rPr lang="zh-TW" altLang="en-US" sz="1800" u="none" strike="noStrike">
                          <a:effectLst/>
                        </a:rPr>
                        <a:t>會計資訊系</a:t>
                      </a:r>
                      <a:r>
                        <a:rPr lang="en-US" altLang="zh-TW" sz="1800" u="none" strike="noStrike">
                          <a:effectLst/>
                        </a:rPr>
                        <a:t>(</a:t>
                      </a:r>
                      <a:r>
                        <a:rPr lang="zh-TW" altLang="en-US" sz="1800" u="none" strike="noStrike">
                          <a:effectLst/>
                        </a:rPr>
                        <a:t>臺北校區</a:t>
                      </a:r>
                      <a:r>
                        <a:rPr lang="en-US" altLang="zh-TW" sz="1800" u="none" strike="noStrike">
                          <a:effectLst/>
                        </a:rPr>
                        <a:t>)</a:t>
                      </a:r>
                      <a:endParaRPr lang="en-US" altLang="zh-TW" sz="1800" b="1" i="0" u="none" strike="noStrike">
                        <a:solidFill>
                          <a:srgbClr val="000000"/>
                        </a:solidFill>
                        <a:effectLst/>
                        <a:latin typeface="標楷體"/>
                      </a:endParaRPr>
                    </a:p>
                  </a:txBody>
                  <a:tcPr marL="4763" marR="4763" marT="4763" marB="0" anchor="ctr">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8"/>
                  </a:ext>
                </a:extLst>
              </a:tr>
              <a:tr h="381990">
                <a:tc>
                  <a:txBody>
                    <a:bodyPr/>
                    <a:lstStyle/>
                    <a:p>
                      <a:pPr algn="l" fontAlgn="b"/>
                      <a:r>
                        <a:rPr lang="zh-TW" altLang="en-US" sz="1800" u="none" strike="noStrike">
                          <a:effectLst/>
                        </a:rPr>
                        <a:t>林姿玲</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a:effectLst/>
                        </a:rPr>
                        <a:t>國立澎湖科技大學</a:t>
                      </a:r>
                      <a:endParaRPr lang="zh-TW" altLang="en-US" sz="1800" b="1" i="0" u="none" strike="noStrike">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tc>
                  <a:txBody>
                    <a:bodyPr/>
                    <a:lstStyle/>
                    <a:p>
                      <a:pPr algn="l" fontAlgn="b"/>
                      <a:r>
                        <a:rPr lang="zh-TW" altLang="en-US" sz="1800" u="none" strike="noStrike" dirty="0">
                          <a:effectLst/>
                        </a:rPr>
                        <a:t>行銷與物流管理系</a:t>
                      </a:r>
                      <a:endParaRPr lang="zh-TW" altLang="en-US" sz="1800" b="1" i="0" u="none" strike="noStrike" dirty="0">
                        <a:solidFill>
                          <a:srgbClr val="000000"/>
                        </a:solidFill>
                        <a:effectLst/>
                        <a:latin typeface="標楷體"/>
                      </a:endParaRPr>
                    </a:p>
                  </a:txBody>
                  <a:tcPr marL="4763" marR="4763" marT="4763" marB="0" anchor="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9"/>
                  </a:ext>
                </a:extLst>
              </a:tr>
            </a:tbl>
          </a:graphicData>
        </a:graphic>
      </p:graphicFrame>
      <p:sp>
        <p:nvSpPr>
          <p:cNvPr id="5" name="標題 4"/>
          <p:cNvSpPr>
            <a:spLocks noGrp="1"/>
          </p:cNvSpPr>
          <p:nvPr>
            <p:ph type="title"/>
          </p:nvPr>
        </p:nvSpPr>
        <p:spPr>
          <a:xfrm>
            <a:off x="2247089" y="850453"/>
            <a:ext cx="5710137" cy="717944"/>
          </a:xfrm>
        </p:spPr>
        <p:txBody>
          <a:bodyPr>
            <a:normAutofit fontScale="90000"/>
          </a:bodyPr>
          <a:lstStyle/>
          <a:p>
            <a:r>
              <a:rPr lang="zh-TW" altLang="en-US" dirty="0" smtClean="0"/>
              <a:t>近</a:t>
            </a:r>
            <a:r>
              <a:rPr lang="en-US" altLang="zh-TW" dirty="0" smtClean="0"/>
              <a:t>3</a:t>
            </a:r>
            <a:r>
              <a:rPr lang="zh-TW" altLang="en-US" dirty="0" smtClean="0"/>
              <a:t>年國立金榜</a:t>
            </a:r>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49</a:t>
            </a:fld>
            <a:endParaRPr lang="zh-TW" altLang="en-US"/>
          </a:p>
        </p:txBody>
      </p:sp>
      <p:pic>
        <p:nvPicPr>
          <p:cNvPr id="6" name="圖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60346" y="2677118"/>
            <a:ext cx="2283654" cy="2211539"/>
          </a:xfrm>
          <a:prstGeom prst="ellipse">
            <a:avLst/>
          </a:prstGeom>
          <a:ln w="63500" cap="rnd">
            <a:solidFill>
              <a:srgbClr val="FFC000"/>
            </a:solidFill>
          </a:ln>
          <a:effectLst>
            <a:glow rad="228600">
              <a:schemeClr val="accent4">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98425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為</a:t>
            </a:r>
            <a:r>
              <a:rPr lang="zh-TW" altLang="en-US" b="1" dirty="0"/>
              <a:t>工作和興趣而讀書</a:t>
            </a:r>
          </a:p>
        </p:txBody>
      </p:sp>
      <p:sp>
        <p:nvSpPr>
          <p:cNvPr id="3" name="內容版面配置區 2"/>
          <p:cNvSpPr>
            <a:spLocks noGrp="1"/>
          </p:cNvSpPr>
          <p:nvPr>
            <p:ph idx="1"/>
          </p:nvPr>
        </p:nvSpPr>
        <p:spPr/>
        <p:txBody>
          <a:bodyPr/>
          <a:lstStyle/>
          <a:p>
            <a:r>
              <a:rPr lang="zh-TW" altLang="en-US" dirty="0"/>
              <a:t>培養學生</a:t>
            </a:r>
            <a:r>
              <a:rPr lang="zh-TW" altLang="en-US" b="1" dirty="0">
                <a:solidFill>
                  <a:srgbClr val="FF0000"/>
                </a:solidFill>
              </a:rPr>
              <a:t>終身學習</a:t>
            </a:r>
            <a:r>
              <a:rPr lang="zh-TW" altLang="en-US" dirty="0"/>
              <a:t>的</a:t>
            </a:r>
            <a:r>
              <a:rPr lang="zh-TW" altLang="en-US" dirty="0" smtClean="0"/>
              <a:t>方法</a:t>
            </a:r>
            <a:endParaRPr lang="en-US" altLang="zh-TW" dirty="0" smtClean="0"/>
          </a:p>
          <a:p>
            <a:r>
              <a:rPr lang="zh-TW" altLang="en-US" dirty="0" smtClean="0"/>
              <a:t>培養</a:t>
            </a:r>
            <a:r>
              <a:rPr lang="zh-TW" altLang="en-US" b="1" dirty="0" smtClean="0">
                <a:solidFill>
                  <a:srgbClr val="FF0000"/>
                </a:solidFill>
              </a:rPr>
              <a:t>系統性</a:t>
            </a:r>
            <a:r>
              <a:rPr lang="zh-TW" altLang="en-US" dirty="0"/>
              <a:t>的思考邏輯</a:t>
            </a:r>
            <a:br>
              <a:rPr lang="zh-TW" altLang="en-US" dirty="0"/>
            </a:br>
            <a:r>
              <a:rPr lang="zh-TW" altLang="en-US" dirty="0"/>
              <a:t/>
            </a:r>
            <a:br>
              <a:rPr lang="zh-TW" altLang="en-US" dirty="0"/>
            </a:br>
            <a:endParaRPr lang="zh-TW" altLang="en-US" dirty="0"/>
          </a:p>
        </p:txBody>
      </p:sp>
      <p:pic>
        <p:nvPicPr>
          <p:cNvPr id="3074" name="Picture 2" descr="ãçµèº«å­¸ç¿ãçåçæå°çµ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449" y="2965079"/>
            <a:ext cx="8393276" cy="3346820"/>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1B69013D-A474-474B-987C-48E9FA748144}" type="slidenum">
              <a:rPr lang="zh-TW" altLang="en-US" smtClean="0"/>
              <a:t>5</a:t>
            </a:fld>
            <a:endParaRPr lang="zh-TW" altLang="en-US"/>
          </a:p>
        </p:txBody>
      </p:sp>
    </p:spTree>
    <p:extLst>
      <p:ext uri="{BB962C8B-B14F-4D97-AF65-F5344CB8AC3E}">
        <p14:creationId xmlns:p14="http://schemas.microsoft.com/office/powerpoint/2010/main" val="9633896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2883" y="1291128"/>
            <a:ext cx="7886700" cy="903880"/>
          </a:xfrm>
        </p:spPr>
        <p:txBody>
          <a:bodyPr>
            <a:normAutofit fontScale="90000"/>
          </a:bodyPr>
          <a:lstStyle/>
          <a:p>
            <a:pPr algn="ctr"/>
            <a:r>
              <a:rPr lang="zh-TW" altLang="en-US" dirty="0" smtClean="0"/>
              <a:t>工作好找：</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p:txBody>
          <a:bodyPr>
            <a:normAutofit fontScale="85000" lnSpcReduction="20000"/>
          </a:bodyPr>
          <a:lstStyle/>
          <a:p>
            <a:r>
              <a:rPr lang="zh-TW" altLang="en-US" sz="4000" b="1" dirty="0">
                <a:solidFill>
                  <a:srgbClr val="00B050"/>
                </a:solidFill>
              </a:rPr>
              <a:t>行動科技、大數據領域</a:t>
            </a:r>
            <a:r>
              <a:rPr lang="zh-TW" altLang="en-US" sz="4000" b="1" dirty="0" smtClean="0">
                <a:solidFill>
                  <a:srgbClr val="00B050"/>
                </a:solidFill>
              </a:rPr>
              <a:t>：</a:t>
            </a:r>
            <a:r>
              <a:rPr lang="zh-TW" altLang="en-US" sz="4000" dirty="0" smtClean="0"/>
              <a:t>資料處理</a:t>
            </a:r>
            <a:r>
              <a:rPr lang="zh-TW" altLang="en-US" sz="4000" dirty="0"/>
              <a:t>、文書編輯、網頁設計、多媒體應用設計、程式設計、資訊流服務。</a:t>
            </a:r>
          </a:p>
          <a:p>
            <a:r>
              <a:rPr lang="zh-TW" altLang="en-US" sz="4000" b="1" dirty="0">
                <a:solidFill>
                  <a:srgbClr val="00B050"/>
                </a:solidFill>
              </a:rPr>
              <a:t>智慧商務領域：</a:t>
            </a:r>
            <a:r>
              <a:rPr lang="zh-TW" altLang="en-US" sz="4000" dirty="0"/>
              <a:t>金融、證券業、物流服務業、公共行政業、會計資訊業。</a:t>
            </a:r>
          </a:p>
          <a:p>
            <a:pPr marL="0" indent="0">
              <a:buNone/>
            </a:pPr>
            <a:endParaRPr lang="zh-TW" altLang="en-US" dirty="0"/>
          </a:p>
        </p:txBody>
      </p:sp>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9" name="投影片編號版面配置區 8"/>
          <p:cNvSpPr>
            <a:spLocks noGrp="1"/>
          </p:cNvSpPr>
          <p:nvPr>
            <p:ph type="sldNum" sz="quarter" idx="12"/>
          </p:nvPr>
        </p:nvSpPr>
        <p:spPr/>
        <p:txBody>
          <a:bodyPr/>
          <a:lstStyle/>
          <a:p>
            <a:fld id="{1B69013D-A474-474B-987C-48E9FA748144}" type="slidenum">
              <a:rPr lang="zh-TW" altLang="en-US" smtClean="0"/>
              <a:t>50</a:t>
            </a:fld>
            <a:endParaRPr lang="zh-TW" altLang="en-US"/>
          </a:p>
        </p:txBody>
      </p:sp>
    </p:spTree>
    <p:extLst>
      <p:ext uri="{BB962C8B-B14F-4D97-AF65-F5344CB8AC3E}">
        <p14:creationId xmlns:p14="http://schemas.microsoft.com/office/powerpoint/2010/main" val="26008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資處科學生活動</a:t>
            </a:r>
            <a:endParaRPr lang="zh-TW" altLang="en-US" dirty="0"/>
          </a:p>
        </p:txBody>
      </p:sp>
      <p:sp>
        <p:nvSpPr>
          <p:cNvPr id="5" name="文字版面配置區 4"/>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51</a:t>
            </a:fld>
            <a:endParaRPr lang="zh-TW" altLang="en-US"/>
          </a:p>
        </p:txBody>
      </p:sp>
    </p:spTree>
    <p:extLst>
      <p:ext uri="{BB962C8B-B14F-4D97-AF65-F5344CB8AC3E}">
        <p14:creationId xmlns:p14="http://schemas.microsoft.com/office/powerpoint/2010/main" val="3283623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學生會組織</a:t>
            </a:r>
            <a:endParaRPr lang="zh-TW" altLang="en-US" dirty="0"/>
          </a:p>
        </p:txBody>
      </p:sp>
      <p:pic>
        <p:nvPicPr>
          <p:cNvPr id="4"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0800000">
            <a:off x="4444273" y="3374112"/>
            <a:ext cx="3633960" cy="2726120"/>
          </a:xfrm>
        </p:spPr>
      </p:pic>
      <p:grpSp>
        <p:nvGrpSpPr>
          <p:cNvPr id="5" name="群組 4"/>
          <p:cNvGrpSpPr/>
          <p:nvPr/>
        </p:nvGrpSpPr>
        <p:grpSpPr>
          <a:xfrm>
            <a:off x="67239" y="38034"/>
            <a:ext cx="9076761" cy="6745538"/>
            <a:chOff x="67239" y="38034"/>
            <a:chExt cx="9076761" cy="6745538"/>
          </a:xfrm>
        </p:grpSpPr>
        <p:sp>
          <p:nvSpPr>
            <p:cNvPr id="6" name="向左箭號 5"/>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7" name="燕尾形向右箭號 6"/>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8" name="向右箭號 7"/>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9" name="向左箭號 8"/>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52</a:t>
            </a:fld>
            <a:endParaRPr lang="zh-TW" altLang="en-US"/>
          </a:p>
        </p:txBody>
      </p:sp>
      <p:pic>
        <p:nvPicPr>
          <p:cNvPr id="10" name="圖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5068" y="2364386"/>
            <a:ext cx="3411165" cy="2558374"/>
          </a:xfrm>
          <a:prstGeom prst="rect">
            <a:avLst/>
          </a:prstGeom>
        </p:spPr>
      </p:pic>
    </p:spTree>
    <p:extLst>
      <p:ext uri="{BB962C8B-B14F-4D97-AF65-F5344CB8AC3E}">
        <p14:creationId xmlns:p14="http://schemas.microsoft.com/office/powerpoint/2010/main" val="17890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7"/>
            <a:ext cx="3920428" cy="1185837"/>
          </a:xfrm>
        </p:spPr>
        <p:txBody>
          <a:bodyPr/>
          <a:lstStyle/>
          <a:p>
            <a:r>
              <a:rPr lang="zh-TW" altLang="en-US" dirty="0" smtClean="0"/>
              <a:t>學生會組織</a:t>
            </a:r>
            <a:endParaRPr lang="zh-TW" altLang="en-US" dirty="0"/>
          </a:p>
        </p:txBody>
      </p:sp>
      <p:pic>
        <p:nvPicPr>
          <p:cNvPr id="5" name="內容版面配置區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06827" y="2656158"/>
            <a:ext cx="4392768" cy="3444875"/>
          </a:xfrm>
        </p:spPr>
      </p:pic>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0004" y="2995986"/>
            <a:ext cx="2226645" cy="2968860"/>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4417" y="694412"/>
            <a:ext cx="2148732" cy="1611549"/>
          </a:xfrm>
          <a:prstGeom prst="rect">
            <a:avLst/>
          </a:prstGeom>
        </p:spPr>
      </p:pic>
      <p:grpSp>
        <p:nvGrpSpPr>
          <p:cNvPr id="8" name="群組 7"/>
          <p:cNvGrpSpPr/>
          <p:nvPr/>
        </p:nvGrpSpPr>
        <p:grpSpPr>
          <a:xfrm>
            <a:off x="67239" y="38034"/>
            <a:ext cx="9076761" cy="6745538"/>
            <a:chOff x="67239" y="38034"/>
            <a:chExt cx="9076761" cy="6745538"/>
          </a:xfrm>
        </p:grpSpPr>
        <p:sp>
          <p:nvSpPr>
            <p:cNvPr id="9" name="向左箭號 8"/>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0" name="燕尾形向右箭號 9"/>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1" name="向右箭號 10"/>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2" name="向左箭號 11"/>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53</a:t>
            </a:fld>
            <a:endParaRPr lang="zh-TW" altLang="en-US"/>
          </a:p>
        </p:txBody>
      </p:sp>
    </p:spTree>
    <p:extLst>
      <p:ext uri="{BB962C8B-B14F-4D97-AF65-F5344CB8AC3E}">
        <p14:creationId xmlns:p14="http://schemas.microsoft.com/office/powerpoint/2010/main" val="346880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2850385" cy="825914"/>
          </a:xfrm>
        </p:spPr>
        <p:txBody>
          <a:bodyPr/>
          <a:lstStyle/>
          <a:p>
            <a:r>
              <a:rPr lang="zh-TW" altLang="en-US" dirty="0" smtClean="0"/>
              <a:t>納稅服務隊</a:t>
            </a:r>
            <a:endParaRPr lang="zh-TW" altLang="en-US" dirty="0"/>
          </a:p>
        </p:txBody>
      </p:sp>
      <p:pic>
        <p:nvPicPr>
          <p:cNvPr id="6" name="內容版面配置區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8650" y="2137597"/>
            <a:ext cx="3202840" cy="3922736"/>
          </a:xfrm>
        </p:spPr>
      </p:pic>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776" y="700391"/>
            <a:ext cx="4045524" cy="2820790"/>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0667" y="3700780"/>
            <a:ext cx="4055633" cy="2359554"/>
          </a:xfrm>
          <a:prstGeom prst="rect">
            <a:avLst/>
          </a:prstGeom>
        </p:spPr>
      </p:pic>
      <p:grpSp>
        <p:nvGrpSpPr>
          <p:cNvPr id="9" name="群組 8"/>
          <p:cNvGrpSpPr/>
          <p:nvPr/>
        </p:nvGrpSpPr>
        <p:grpSpPr>
          <a:xfrm>
            <a:off x="67239" y="38034"/>
            <a:ext cx="9076761" cy="6745538"/>
            <a:chOff x="67239" y="38034"/>
            <a:chExt cx="9076761" cy="6745538"/>
          </a:xfrm>
        </p:grpSpPr>
        <p:sp>
          <p:nvSpPr>
            <p:cNvPr id="10" name="向左箭號 9"/>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54</a:t>
            </a:fld>
            <a:endParaRPr lang="zh-TW" altLang="en-US"/>
          </a:p>
        </p:txBody>
      </p:sp>
    </p:spTree>
    <p:extLst>
      <p:ext uri="{BB962C8B-B14F-4D97-AF65-F5344CB8AC3E}">
        <p14:creationId xmlns:p14="http://schemas.microsoft.com/office/powerpoint/2010/main" val="10130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6866" y="915338"/>
            <a:ext cx="4405787" cy="825914"/>
          </a:xfrm>
        </p:spPr>
        <p:txBody>
          <a:bodyPr>
            <a:normAutofit/>
          </a:bodyPr>
          <a:lstStyle/>
          <a:p>
            <a:r>
              <a:rPr lang="zh-TW" altLang="en-US" dirty="0" smtClean="0"/>
              <a:t>恆春工商管樂隊</a:t>
            </a:r>
            <a:endParaRPr lang="zh-TW" altLang="en-US" dirty="0"/>
          </a:p>
        </p:txBody>
      </p:sp>
      <p:grpSp>
        <p:nvGrpSpPr>
          <p:cNvPr id="9" name="群組 8"/>
          <p:cNvGrpSpPr/>
          <p:nvPr/>
        </p:nvGrpSpPr>
        <p:grpSpPr>
          <a:xfrm>
            <a:off x="67239" y="38034"/>
            <a:ext cx="9076761" cy="6745538"/>
            <a:chOff x="67239" y="38034"/>
            <a:chExt cx="9076761" cy="6745538"/>
          </a:xfrm>
        </p:grpSpPr>
        <p:sp>
          <p:nvSpPr>
            <p:cNvPr id="10" name="向左箭號 9"/>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11" name="燕尾形向右箭號 10"/>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12" name="向右箭號 11"/>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13" name="向左箭號 12"/>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3" name="投影片編號版面配置區 2"/>
          <p:cNvSpPr>
            <a:spLocks noGrp="1"/>
          </p:cNvSpPr>
          <p:nvPr>
            <p:ph type="sldNum" sz="quarter" idx="12"/>
          </p:nvPr>
        </p:nvSpPr>
        <p:spPr/>
        <p:txBody>
          <a:bodyPr/>
          <a:lstStyle/>
          <a:p>
            <a:fld id="{1B69013D-A474-474B-987C-48E9FA748144}" type="slidenum">
              <a:rPr lang="zh-TW" altLang="en-US" smtClean="0"/>
              <a:t>55</a:t>
            </a:fld>
            <a:endParaRPr lang="zh-TW" altLang="en-US"/>
          </a:p>
        </p:txBody>
      </p:sp>
      <p:sp>
        <p:nvSpPr>
          <p:cNvPr id="4" name="內容版面配置區 3"/>
          <p:cNvSpPr>
            <a:spLocks noGrp="1"/>
          </p:cNvSpPr>
          <p:nvPr>
            <p:ph idx="1"/>
          </p:nvPr>
        </p:nvSpPr>
        <p:spPr/>
        <p:txBody>
          <a:bodyPr/>
          <a:lstStyle/>
          <a:p>
            <a:r>
              <a:rPr lang="en-US" altLang="zh-TW" dirty="0">
                <a:hlinkClick r:id="rId2"/>
              </a:rPr>
              <a:t>https://youtu.be/t-CG0j7bmkM?t=125</a:t>
            </a:r>
            <a:endParaRPr lang="zh-TW" altLang="en-US" dirty="0"/>
          </a:p>
        </p:txBody>
      </p:sp>
      <p:pic>
        <p:nvPicPr>
          <p:cNvPr id="6146" name="Picture 2" descr="ååè£¡å¯è½æä¸æå¤äººãå¤©ç©ºãäººç¾¤åæ¶å¤"/>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7083" y="2897197"/>
            <a:ext cx="7444706" cy="3155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ååè£¡å¯è½æ4 åäººãå¤§å®¶å¨èå°ä¸ãå¤§å®¶ç«èãå°å­©åæ¶å¤"/>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2653" y="797691"/>
            <a:ext cx="2765473" cy="2074105"/>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176865" y="1741252"/>
            <a:ext cx="4065695" cy="646331"/>
          </a:xfrm>
          <a:prstGeom prst="rect">
            <a:avLst/>
          </a:prstGeom>
          <a:noFill/>
        </p:spPr>
        <p:txBody>
          <a:bodyPr wrap="square" rtlCol="0">
            <a:spAutoFit/>
          </a:bodyPr>
          <a:lstStyle/>
          <a:p>
            <a:r>
              <a:rPr lang="zh-TW" altLang="en-US" dirty="0" smtClean="0"/>
              <a:t>未來發展：</a:t>
            </a:r>
            <a:r>
              <a:rPr lang="en-US" altLang="zh-TW" dirty="0">
                <a:hlinkClick r:id="rId5"/>
              </a:rPr>
              <a:t>https://youtu.be/v9PTYb-gIro?list=RDv9PTYb-gIro&amp;t=103</a:t>
            </a:r>
            <a:endParaRPr lang="zh-TW" altLang="en-US" dirty="0"/>
          </a:p>
        </p:txBody>
      </p:sp>
    </p:spTree>
    <p:extLst>
      <p:ext uri="{BB962C8B-B14F-4D97-AF65-F5344CB8AC3E}">
        <p14:creationId xmlns:p14="http://schemas.microsoft.com/office/powerpoint/2010/main" val="25163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46"/>
            <a:ext cx="9144000" cy="6854907"/>
          </a:xfrm>
          <a:prstGeom prst="rect">
            <a:avLst/>
          </a:prstGeom>
        </p:spPr>
      </p:pic>
      <p:sp>
        <p:nvSpPr>
          <p:cNvPr id="3" name="投影片編號版面配置區 2"/>
          <p:cNvSpPr>
            <a:spLocks noGrp="1"/>
          </p:cNvSpPr>
          <p:nvPr>
            <p:ph type="sldNum" sz="quarter" idx="12"/>
          </p:nvPr>
        </p:nvSpPr>
        <p:spPr/>
        <p:txBody>
          <a:bodyPr/>
          <a:lstStyle/>
          <a:p>
            <a:fld id="{1B69013D-A474-474B-987C-48E9FA748144}" type="slidenum">
              <a:rPr lang="zh-TW" altLang="en-US" smtClean="0"/>
              <a:t>56</a:t>
            </a:fld>
            <a:endParaRPr lang="zh-TW" altLang="en-US"/>
          </a:p>
        </p:txBody>
      </p:sp>
    </p:spTree>
    <p:extLst>
      <p:ext uri="{BB962C8B-B14F-4D97-AF65-F5344CB8AC3E}">
        <p14:creationId xmlns:p14="http://schemas.microsoft.com/office/powerpoint/2010/main" val="791487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48"/>
            <a:ext cx="9144000" cy="6850303"/>
          </a:xfrm>
          <a:prstGeom prst="rect">
            <a:avLst/>
          </a:prstGeom>
        </p:spPr>
      </p:pic>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2" name="投影片編號版面配置區 1"/>
          <p:cNvSpPr>
            <a:spLocks noGrp="1"/>
          </p:cNvSpPr>
          <p:nvPr>
            <p:ph type="sldNum" sz="quarter" idx="12"/>
          </p:nvPr>
        </p:nvSpPr>
        <p:spPr/>
        <p:txBody>
          <a:bodyPr/>
          <a:lstStyle/>
          <a:p>
            <a:fld id="{1B69013D-A474-474B-987C-48E9FA748144}" type="slidenum">
              <a:rPr lang="zh-TW" altLang="en-US" smtClean="0"/>
              <a:t>57</a:t>
            </a:fld>
            <a:endParaRPr lang="zh-TW" altLang="en-US"/>
          </a:p>
        </p:txBody>
      </p:sp>
    </p:spTree>
    <p:extLst>
      <p:ext uri="{BB962C8B-B14F-4D97-AF65-F5344CB8AC3E}">
        <p14:creationId xmlns:p14="http://schemas.microsoft.com/office/powerpoint/2010/main" val="78728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2" name="投影片編號版面配置區 1"/>
          <p:cNvSpPr>
            <a:spLocks noGrp="1"/>
          </p:cNvSpPr>
          <p:nvPr>
            <p:ph type="sldNum" sz="quarter" idx="12"/>
          </p:nvPr>
        </p:nvSpPr>
        <p:spPr/>
        <p:txBody>
          <a:bodyPr/>
          <a:lstStyle/>
          <a:p>
            <a:fld id="{1B69013D-A474-474B-987C-48E9FA748144}" type="slidenum">
              <a:rPr lang="zh-TW" altLang="en-US" smtClean="0"/>
              <a:t>58</a:t>
            </a:fld>
            <a:endParaRPr lang="zh-TW" altLang="en-US"/>
          </a:p>
        </p:txBody>
      </p:sp>
    </p:spTree>
    <p:extLst>
      <p:ext uri="{BB962C8B-B14F-4D97-AF65-F5344CB8AC3E}">
        <p14:creationId xmlns:p14="http://schemas.microsoft.com/office/powerpoint/2010/main" val="19731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群組 3"/>
          <p:cNvGrpSpPr/>
          <p:nvPr/>
        </p:nvGrpSpPr>
        <p:grpSpPr>
          <a:xfrm>
            <a:off x="67239" y="38034"/>
            <a:ext cx="9076761" cy="6745538"/>
            <a:chOff x="67239" y="38034"/>
            <a:chExt cx="9076761" cy="6745538"/>
          </a:xfrm>
        </p:grpSpPr>
        <p:sp>
          <p:nvSpPr>
            <p:cNvPr id="5" name="向左箭號 4"/>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6" name="燕尾形向右箭號 5"/>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7" name="向右箭號 6"/>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8" name="向左箭號 7"/>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2" name="投影片編號版面配置區 1"/>
          <p:cNvSpPr>
            <a:spLocks noGrp="1"/>
          </p:cNvSpPr>
          <p:nvPr>
            <p:ph type="sldNum" sz="quarter" idx="12"/>
          </p:nvPr>
        </p:nvSpPr>
        <p:spPr/>
        <p:txBody>
          <a:bodyPr/>
          <a:lstStyle/>
          <a:p>
            <a:fld id="{1B69013D-A474-474B-987C-48E9FA748144}" type="slidenum">
              <a:rPr lang="zh-TW" altLang="en-US" smtClean="0"/>
              <a:t>59</a:t>
            </a:fld>
            <a:endParaRPr lang="zh-TW" altLang="en-US"/>
          </a:p>
        </p:txBody>
      </p:sp>
    </p:spTree>
    <p:extLst>
      <p:ext uri="{BB962C8B-B14F-4D97-AF65-F5344CB8AC3E}">
        <p14:creationId xmlns:p14="http://schemas.microsoft.com/office/powerpoint/2010/main" val="17847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ç¸éå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421" y="330740"/>
            <a:ext cx="8231243" cy="616733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1B69013D-A474-474B-987C-48E9FA748144}" type="slidenum">
              <a:rPr lang="zh-TW" altLang="en-US" smtClean="0"/>
              <a:t>6</a:t>
            </a:fld>
            <a:endParaRPr lang="zh-TW" altLang="en-US"/>
          </a:p>
        </p:txBody>
      </p:sp>
    </p:spTree>
    <p:extLst>
      <p:ext uri="{BB962C8B-B14F-4D97-AF65-F5344CB8AC3E}">
        <p14:creationId xmlns:p14="http://schemas.microsoft.com/office/powerpoint/2010/main" val="32868470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3" name="群組 2"/>
          <p:cNvGrpSpPr/>
          <p:nvPr/>
        </p:nvGrpSpPr>
        <p:grpSpPr>
          <a:xfrm>
            <a:off x="67239" y="38034"/>
            <a:ext cx="9076761" cy="6745538"/>
            <a:chOff x="67239" y="38034"/>
            <a:chExt cx="9076761" cy="6745538"/>
          </a:xfrm>
        </p:grpSpPr>
        <p:sp>
          <p:nvSpPr>
            <p:cNvPr id="4" name="向左箭號 3"/>
            <p:cNvSpPr/>
            <p:nvPr/>
          </p:nvSpPr>
          <p:spPr>
            <a:xfrm rot="20458344">
              <a:off x="7262037" y="38034"/>
              <a:ext cx="1856220" cy="914400"/>
            </a:xfrm>
            <a:prstGeom prst="leftArrow">
              <a:avLst/>
            </a:prstGeom>
            <a:solidFill>
              <a:srgbClr val="FF00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適應力</a:t>
              </a:r>
              <a:endParaRPr lang="zh-TW" altLang="en-US" sz="2800" b="1" dirty="0"/>
            </a:p>
          </p:txBody>
        </p:sp>
        <p:sp>
          <p:nvSpPr>
            <p:cNvPr id="5" name="燕尾形向右箭號 4"/>
            <p:cNvSpPr/>
            <p:nvPr/>
          </p:nvSpPr>
          <p:spPr>
            <a:xfrm rot="1054656">
              <a:off x="67239" y="41320"/>
              <a:ext cx="1772194" cy="914400"/>
            </a:xfrm>
            <a:prstGeom prst="notchedRightArrow">
              <a:avLst/>
            </a:prstGeom>
            <a:solidFill>
              <a:srgbClr val="00B05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專業力</a:t>
              </a:r>
              <a:endParaRPr lang="zh-TW" altLang="en-US" sz="2800" b="1" dirty="0"/>
            </a:p>
          </p:txBody>
        </p:sp>
        <p:sp>
          <p:nvSpPr>
            <p:cNvPr id="6" name="向右箭號 5"/>
            <p:cNvSpPr/>
            <p:nvPr/>
          </p:nvSpPr>
          <p:spPr>
            <a:xfrm rot="20540894">
              <a:off x="99000" y="5869172"/>
              <a:ext cx="1683722" cy="914400"/>
            </a:xfrm>
            <a:prstGeom prst="rightArrow">
              <a:avLst/>
            </a:prstGeom>
            <a:solidFill>
              <a:srgbClr val="0070C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t>溝通力</a:t>
              </a:r>
              <a:endParaRPr lang="zh-TW" altLang="en-US" sz="2800" b="1" dirty="0"/>
            </a:p>
          </p:txBody>
        </p:sp>
        <p:sp>
          <p:nvSpPr>
            <p:cNvPr id="7" name="向左箭號 6"/>
            <p:cNvSpPr/>
            <p:nvPr/>
          </p:nvSpPr>
          <p:spPr>
            <a:xfrm rot="1241396">
              <a:off x="7262037" y="5869172"/>
              <a:ext cx="1881963" cy="914400"/>
            </a:xfrm>
            <a:prstGeom prst="leftArrow">
              <a:avLst/>
            </a:prstGeom>
            <a:solidFill>
              <a:srgbClr val="FFFF00"/>
            </a:solidFill>
            <a:ln w="3810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solidFill>
                    <a:schemeClr val="tx1"/>
                  </a:solidFill>
                </a:rPr>
                <a:t>實踐力</a:t>
              </a:r>
              <a:endParaRPr lang="zh-TW" altLang="en-US" sz="2800" b="1" dirty="0">
                <a:solidFill>
                  <a:schemeClr val="tx1"/>
                </a:solidFill>
              </a:endParaRPr>
            </a:p>
          </p:txBody>
        </p:sp>
      </p:grpSp>
      <p:sp>
        <p:nvSpPr>
          <p:cNvPr id="8" name="投影片編號版面配置區 7"/>
          <p:cNvSpPr>
            <a:spLocks noGrp="1"/>
          </p:cNvSpPr>
          <p:nvPr>
            <p:ph type="sldNum" sz="quarter" idx="12"/>
          </p:nvPr>
        </p:nvSpPr>
        <p:spPr/>
        <p:txBody>
          <a:bodyPr/>
          <a:lstStyle/>
          <a:p>
            <a:fld id="{1B69013D-A474-474B-987C-48E9FA748144}" type="slidenum">
              <a:rPr lang="zh-TW" altLang="en-US" smtClean="0"/>
              <a:t>60</a:t>
            </a:fld>
            <a:endParaRPr lang="zh-TW" altLang="en-US"/>
          </a:p>
        </p:txBody>
      </p:sp>
    </p:spTree>
    <p:extLst>
      <p:ext uri="{BB962C8B-B14F-4D97-AF65-F5344CB8AC3E}">
        <p14:creationId xmlns:p14="http://schemas.microsoft.com/office/powerpoint/2010/main" val="38393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775055"/>
            <a:ext cx="7886700" cy="915634"/>
          </a:xfrm>
        </p:spPr>
        <p:txBody>
          <a:bodyPr/>
          <a:lstStyle/>
          <a:p>
            <a:r>
              <a:rPr lang="zh-TW" altLang="en-US" dirty="0"/>
              <a:t>科內師資</a:t>
            </a:r>
            <a:r>
              <a:rPr lang="en-US" altLang="zh-TW" dirty="0"/>
              <a:t>-100%</a:t>
            </a:r>
            <a:r>
              <a:rPr lang="zh-TW" altLang="en-US" dirty="0"/>
              <a:t>國立碩士畢業</a:t>
            </a:r>
          </a:p>
        </p:txBody>
      </p:sp>
      <p:graphicFrame>
        <p:nvGraphicFramePr>
          <p:cNvPr id="4" name="Group 67"/>
          <p:cNvGraphicFramePr>
            <a:graphicFrameLocks noGrp="1"/>
          </p:cNvGraphicFramePr>
          <p:nvPr>
            <p:ph idx="1"/>
            <p:extLst>
              <p:ext uri="{D42A27DB-BD31-4B8C-83A1-F6EECF244321}">
                <p14:modId xmlns:p14="http://schemas.microsoft.com/office/powerpoint/2010/main" val="1477785949"/>
              </p:ext>
            </p:extLst>
          </p:nvPr>
        </p:nvGraphicFramePr>
        <p:xfrm>
          <a:off x="836580" y="1911563"/>
          <a:ext cx="7431932" cy="4022309"/>
        </p:xfrm>
        <a:graphic>
          <a:graphicData uri="http://schemas.openxmlformats.org/drawingml/2006/table">
            <a:tbl>
              <a:tblPr firstRow="1" firstCol="1" bandRow="1">
                <a:tableStyleId>{EB9631B5-78F2-41C9-869B-9F39066F8104}</a:tableStyleId>
              </a:tblPr>
              <a:tblGrid>
                <a:gridCol w="1217123">
                  <a:extLst>
                    <a:ext uri="{9D8B030D-6E8A-4147-A177-3AD203B41FA5}">
                      <a16:colId xmlns:a16="http://schemas.microsoft.com/office/drawing/2014/main" val="20000"/>
                    </a:ext>
                  </a:extLst>
                </a:gridCol>
                <a:gridCol w="896957">
                  <a:extLst>
                    <a:ext uri="{9D8B030D-6E8A-4147-A177-3AD203B41FA5}">
                      <a16:colId xmlns:a16="http://schemas.microsoft.com/office/drawing/2014/main" val="20001"/>
                    </a:ext>
                  </a:extLst>
                </a:gridCol>
                <a:gridCol w="2434775">
                  <a:extLst>
                    <a:ext uri="{9D8B030D-6E8A-4147-A177-3AD203B41FA5}">
                      <a16:colId xmlns:a16="http://schemas.microsoft.com/office/drawing/2014/main" val="20002"/>
                    </a:ext>
                  </a:extLst>
                </a:gridCol>
                <a:gridCol w="2883077">
                  <a:extLst>
                    <a:ext uri="{9D8B030D-6E8A-4147-A177-3AD203B41FA5}">
                      <a16:colId xmlns:a16="http://schemas.microsoft.com/office/drawing/2014/main" val="20003"/>
                    </a:ext>
                  </a:extLst>
                </a:gridCol>
              </a:tblGrid>
              <a:tr h="334415">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職稱</a:t>
                      </a:r>
                      <a:endParaRPr kumimoji="1" lang="zh-TW" altLang="en-US" sz="1500" b="0" i="0" u="none" strike="noStrike" cap="none" normalizeH="0" baseline="0" dirty="0" smtClean="0">
                        <a:ln>
                          <a:noFill/>
                        </a:ln>
                        <a:solidFill>
                          <a:schemeClr val="tx1"/>
                        </a:solidFill>
                        <a:effectLst/>
                        <a:latin typeface="Arial" pitchFamily="34" charset="0"/>
                        <a:ea typeface="新細明體" pitchFamily="18"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姓名</a:t>
                      </a:r>
                      <a:endParaRPr kumimoji="1" lang="zh-TW" altLang="en-US" sz="1500" b="0" i="0" u="none" strike="noStrike" cap="none" normalizeH="0" baseline="0" dirty="0" smtClean="0">
                        <a:ln>
                          <a:noFill/>
                        </a:ln>
                        <a:solidFill>
                          <a:schemeClr val="tx1"/>
                        </a:solidFill>
                        <a:effectLst/>
                        <a:latin typeface="Arial" pitchFamily="34" charset="0"/>
                        <a:ea typeface="新細明體" pitchFamily="18"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學歷</a:t>
                      </a:r>
                      <a:endParaRPr kumimoji="1" lang="zh-TW" altLang="en-US" sz="1500" b="0" i="0" u="none" strike="noStrike" cap="none" normalizeH="0" baseline="0" dirty="0" smtClean="0">
                        <a:ln>
                          <a:noFill/>
                        </a:ln>
                        <a:solidFill>
                          <a:schemeClr val="tx1"/>
                        </a:solidFill>
                        <a:effectLst/>
                        <a:latin typeface="Arial" pitchFamily="34" charset="0"/>
                        <a:ea typeface="新細明體" pitchFamily="18"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專長</a:t>
                      </a:r>
                      <a:endParaRPr kumimoji="1" lang="zh-TW" altLang="en-US" sz="1500" b="0" i="0" u="none" strike="noStrike" cap="none" normalizeH="0" baseline="0" dirty="0" smtClean="0">
                        <a:ln>
                          <a:noFill/>
                        </a:ln>
                        <a:solidFill>
                          <a:schemeClr val="tx1"/>
                        </a:solidFill>
                        <a:effectLst/>
                        <a:latin typeface="Arial" pitchFamily="34" charset="0"/>
                        <a:ea typeface="新細明體" pitchFamily="18" charset="-120"/>
                      </a:endParaRPr>
                    </a:p>
                  </a:txBody>
                  <a:tcPr marL="66422" marR="66422" marT="34301" marB="34301" anchor="ctr" horzOverflow="overflow"/>
                </a:tc>
                <a:extLst>
                  <a:ext uri="{0D108BD9-81ED-4DB2-BD59-A6C34878D82A}">
                    <a16:rowId xmlns:a16="http://schemas.microsoft.com/office/drawing/2014/main" val="10000"/>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defRPr/>
                      </a:pPr>
                      <a:r>
                        <a:rPr kumimoji="1" lang="zh-TW" altLang="en-US" sz="1500" u="none" strike="noStrike" cap="none" normalizeH="0" baseline="0" dirty="0" smtClean="0">
                          <a:ln>
                            <a:noFill/>
                          </a:ln>
                          <a:effectLst/>
                        </a:rPr>
                        <a:t>科主任</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陳孟志</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國立中正大學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資工所畢業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資訊科技、多媒體製作</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1"/>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defRPr/>
                      </a:pPr>
                      <a:r>
                        <a:rPr kumimoji="1" lang="zh-TW" altLang="en-US" sz="1500" u="none" strike="noStrike" cap="none" normalizeH="0" baseline="0" dirty="0" smtClean="0">
                          <a:ln>
                            <a:noFill/>
                          </a:ln>
                          <a:effectLst/>
                        </a:rPr>
                        <a:t>實習主任</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李依屏</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國立屏東科技大學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資管所畢業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會計學、門市服務</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2"/>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專案教師</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李純琇</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國立台灣師大</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資訊教育所畢業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資訊科技、程式語言</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3"/>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defRPr/>
                      </a:pPr>
                      <a:r>
                        <a:rPr kumimoji="1" lang="zh-TW" altLang="en-US" sz="1500" u="none" strike="noStrike" cap="none" normalizeH="0" baseline="0" dirty="0" smtClean="0">
                          <a:ln>
                            <a:noFill/>
                          </a:ln>
                          <a:effectLst/>
                        </a:rPr>
                        <a:t>專案教師</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smtClean="0">
                          <a:ln>
                            <a:noFill/>
                          </a:ln>
                          <a:effectLst/>
                        </a:rPr>
                        <a:t>顏璧瑛</a:t>
                      </a:r>
                      <a:endParaRPr kumimoji="1" lang="zh-TW" altLang="en-US" sz="1500" b="0" i="0" u="none" strike="noStrike" cap="none" normalizeH="0" baseline="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國立高雄應用科技大學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會計所畢業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會計學、商業管理</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4"/>
                  </a:ext>
                </a:extLst>
              </a:tr>
              <a:tr h="526842">
                <a:tc>
                  <a:txBody>
                    <a:bodyPr/>
                    <a:lstStyle/>
                    <a:p>
                      <a:pPr marL="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資處一甲</a:t>
                      </a:r>
                      <a:endParaRPr kumimoji="1" lang="en-US" altLang="zh-TW" sz="1500" u="none" strike="noStrike" cap="none" normalizeH="0" baseline="0" dirty="0" smtClean="0">
                        <a:ln>
                          <a:noFill/>
                        </a:ln>
                        <a:effectLst/>
                      </a:endParaRPr>
                    </a:p>
                    <a:p>
                      <a:pPr marL="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導師</a:t>
                      </a:r>
                      <a:endPar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吳淑慧</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國立台灣科技大學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資管所畢業</a:t>
                      </a:r>
                      <a:endPar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資訊科技、文書處理</a:t>
                      </a:r>
                      <a:endPar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66422" marR="66422" marT="34301" marB="34301" anchor="ctr" horzOverflow="overflow"/>
                </a:tc>
                <a:extLst>
                  <a:ext uri="{0D108BD9-81ED-4DB2-BD59-A6C34878D82A}">
                    <a16:rowId xmlns:a16="http://schemas.microsoft.com/office/drawing/2014/main" val="10005"/>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專任教師</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李金香</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國立中興大學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農產運銷所畢業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會計學、經濟學</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6"/>
                  </a:ext>
                </a:extLst>
              </a:tr>
              <a:tr h="526842">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專任教師</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陳薇綾</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國立高雄大學</a:t>
                      </a:r>
                      <a:endParaRPr kumimoji="1" lang="en-US" altLang="zh-TW" sz="1500" u="none" strike="noStrike" cap="none" normalizeH="0" baseline="0" dirty="0" smtClean="0">
                        <a:ln>
                          <a:noFill/>
                        </a:ln>
                        <a:effectLst/>
                      </a:endParaRPr>
                    </a:p>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資管所畢業</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Pct val="70000"/>
                        <a:buFontTx/>
                        <a:buNone/>
                        <a:tabLst/>
                      </a:pPr>
                      <a:r>
                        <a:rPr kumimoji="1" lang="zh-TW" altLang="en-US" sz="1500" u="none" strike="noStrike" cap="none" normalizeH="0" baseline="0" dirty="0" smtClean="0">
                          <a:ln>
                            <a:noFill/>
                          </a:ln>
                          <a:effectLst/>
                        </a:rPr>
                        <a:t>計算機概論、電腦軟體應用</a:t>
                      </a:r>
                      <a:endParaRPr kumimoji="1" lang="zh-TW" altLang="en-US" sz="1500" b="0" i="0" u="none" strike="noStrike" cap="none" normalizeH="0" baseline="0" dirty="0" smtClean="0">
                        <a:ln>
                          <a:noFill/>
                        </a:ln>
                        <a:solidFill>
                          <a:schemeClr val="tx1"/>
                        </a:solidFill>
                        <a:effectLst/>
                        <a:latin typeface="標楷體" pitchFamily="65" charset="-120"/>
                        <a:ea typeface="標楷體" pitchFamily="65" charset="-120"/>
                      </a:endParaRPr>
                    </a:p>
                  </a:txBody>
                  <a:tcPr marL="66422" marR="66422" marT="34301" marB="34301" anchor="ctr" horzOverflow="overflow"/>
                </a:tc>
                <a:extLst>
                  <a:ext uri="{0D108BD9-81ED-4DB2-BD59-A6C34878D82A}">
                    <a16:rowId xmlns:a16="http://schemas.microsoft.com/office/drawing/2014/main" val="10007"/>
                  </a:ext>
                </a:extLst>
              </a:tr>
            </a:tbl>
          </a:graphicData>
        </a:graphic>
      </p:graphicFrame>
      <p:sp>
        <p:nvSpPr>
          <p:cNvPr id="3" name="投影片編號版面配置區 2"/>
          <p:cNvSpPr>
            <a:spLocks noGrp="1"/>
          </p:cNvSpPr>
          <p:nvPr>
            <p:ph type="sldNum" sz="quarter" idx="12"/>
          </p:nvPr>
        </p:nvSpPr>
        <p:spPr/>
        <p:txBody>
          <a:bodyPr/>
          <a:lstStyle/>
          <a:p>
            <a:fld id="{1B69013D-A474-474B-987C-48E9FA748144}" type="slidenum">
              <a:rPr lang="zh-TW" altLang="en-US" smtClean="0"/>
              <a:t>61</a:t>
            </a:fld>
            <a:endParaRPr lang="zh-TW" altLang="en-US"/>
          </a:p>
        </p:txBody>
      </p:sp>
    </p:spTree>
    <p:extLst>
      <p:ext uri="{BB962C8B-B14F-4D97-AF65-F5344CB8AC3E}">
        <p14:creationId xmlns:p14="http://schemas.microsoft.com/office/powerpoint/2010/main" val="18339924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691906" y="1201972"/>
            <a:ext cx="2518587" cy="1325563"/>
          </a:xfrm>
        </p:spPr>
        <p:txBody>
          <a:bodyPr>
            <a:normAutofit/>
          </a:bodyPr>
          <a:lstStyle/>
          <a:p>
            <a:r>
              <a:rPr lang="zh-TW" altLang="en-US" dirty="0" smtClean="0"/>
              <a:t>恆商資處打油詩</a:t>
            </a:r>
            <a:endParaRPr lang="zh-TW" altLang="en-US" dirty="0"/>
          </a:p>
        </p:txBody>
      </p:sp>
      <p:sp>
        <p:nvSpPr>
          <p:cNvPr id="3" name="內容版面配置區 2"/>
          <p:cNvSpPr>
            <a:spLocks noGrp="1"/>
          </p:cNvSpPr>
          <p:nvPr>
            <p:ph idx="1"/>
          </p:nvPr>
        </p:nvSpPr>
        <p:spPr>
          <a:xfrm>
            <a:off x="5213858" y="1360968"/>
            <a:ext cx="3404848" cy="4274452"/>
          </a:xfrm>
          <a:prstGeom prst="round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76200">
            <a:solidFill>
              <a:schemeClr val="bg1"/>
            </a:solid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a:noAutofit/>
          </a:bodyPr>
          <a:lstStyle/>
          <a:p>
            <a:r>
              <a:rPr lang="zh-TW" altLang="en-US" sz="2800" dirty="0" smtClean="0"/>
              <a:t>人工</a:t>
            </a:r>
            <a:r>
              <a:rPr lang="zh-TW" altLang="en-US" sz="2800" b="1" dirty="0" smtClean="0">
                <a:ln w="6600">
                  <a:solidFill>
                    <a:schemeClr val="accent2"/>
                  </a:solidFill>
                  <a:prstDash val="solid"/>
                </a:ln>
                <a:solidFill>
                  <a:srgbClr val="FFFFFF"/>
                </a:solidFill>
                <a:effectLst>
                  <a:outerShdw blurRad="38100" dist="38100" dir="2700000" algn="tl">
                    <a:srgbClr val="000000">
                      <a:alpha val="43137"/>
                    </a:srgbClr>
                  </a:outerShdw>
                </a:effectLst>
              </a:rPr>
              <a:t>志慧</a:t>
            </a:r>
            <a:r>
              <a:rPr lang="zh-TW" altLang="en-US" sz="2800" dirty="0" smtClean="0"/>
              <a:t> </a:t>
            </a:r>
            <a:r>
              <a:rPr lang="en-US" altLang="zh-TW" sz="2800" dirty="0" smtClean="0"/>
              <a:t/>
            </a:r>
            <a:br>
              <a:rPr lang="en-US" altLang="zh-TW" sz="2800" dirty="0" smtClean="0"/>
            </a:br>
            <a:r>
              <a:rPr lang="en-US" altLang="zh-TW" sz="2800" dirty="0" smtClean="0"/>
              <a:t>                 </a:t>
            </a:r>
            <a:r>
              <a:rPr lang="zh-TW" altLang="en-US" sz="2800" dirty="0" smtClean="0">
                <a:solidFill>
                  <a:srgbClr val="00B050"/>
                </a:solidFill>
                <a:sym typeface="Wingdings 2" panose="05020102010507070707" pitchFamily="18" charset="2"/>
              </a:rPr>
              <a:t></a:t>
            </a:r>
            <a:r>
              <a:rPr lang="zh-TW" altLang="en-US" sz="2800" dirty="0" smtClean="0"/>
              <a:t>商管</a:t>
            </a:r>
            <a:endParaRPr lang="en-US" altLang="zh-TW" sz="2800" dirty="0" smtClean="0"/>
          </a:p>
          <a:p>
            <a:r>
              <a:rPr lang="zh-TW" altLang="en-US" sz="2800" dirty="0" smtClean="0"/>
              <a:t>如</a:t>
            </a:r>
            <a:r>
              <a:rPr lang="zh-TW" altLang="en-US" sz="2800" b="1" dirty="0" smtClean="0">
                <a:ln w="6600">
                  <a:solidFill>
                    <a:schemeClr val="accent2"/>
                  </a:solidFill>
                  <a:prstDash val="solid"/>
                </a:ln>
                <a:solidFill>
                  <a:srgbClr val="FFFFFF"/>
                </a:solidFill>
                <a:effectLst>
                  <a:outerShdw blurRad="38100" dist="38100" dir="2700000" algn="tl">
                    <a:srgbClr val="000000">
                      <a:alpha val="43137"/>
                    </a:srgbClr>
                  </a:outerShdw>
                </a:effectLst>
              </a:rPr>
              <a:t>琇</a:t>
            </a:r>
            <a:r>
              <a:rPr lang="zh-TW" altLang="en-US" sz="2800" dirty="0" smtClean="0"/>
              <a:t>如</a:t>
            </a:r>
            <a:r>
              <a:rPr lang="zh-TW" altLang="en-US" sz="2800" b="1" dirty="0" smtClean="0">
                <a:ln w="6600">
                  <a:solidFill>
                    <a:schemeClr val="accent2"/>
                  </a:solidFill>
                  <a:prstDash val="solid"/>
                </a:ln>
                <a:solidFill>
                  <a:srgbClr val="FFFFFF"/>
                </a:solidFill>
                <a:effectLst>
                  <a:outerShdw blurRad="38100" dist="38100" dir="2700000" algn="tl">
                    <a:srgbClr val="000000">
                      <a:alpha val="43137"/>
                    </a:srgbClr>
                  </a:outerShdw>
                </a:effectLst>
              </a:rPr>
              <a:t>瑛</a:t>
            </a:r>
            <a:r>
              <a:rPr lang="zh-TW" altLang="en-US" sz="2800" dirty="0" smtClean="0"/>
              <a:t> </a:t>
            </a:r>
            <a:r>
              <a:rPr lang="en-US" altLang="zh-TW" sz="2800" dirty="0" smtClean="0"/>
              <a:t/>
            </a:r>
            <a:br>
              <a:rPr lang="en-US" altLang="zh-TW" sz="2800" dirty="0" smtClean="0"/>
            </a:br>
            <a:r>
              <a:rPr lang="en-US" altLang="zh-TW" sz="2800" dirty="0" smtClean="0"/>
              <a:t>                 </a:t>
            </a:r>
            <a:r>
              <a:rPr lang="zh-TW" altLang="en-US" sz="2800" dirty="0" smtClean="0"/>
              <a:t>戰力強</a:t>
            </a:r>
            <a:endParaRPr lang="en-US" altLang="zh-TW" sz="2800" dirty="0" smtClean="0"/>
          </a:p>
          <a:p>
            <a:r>
              <a:rPr lang="zh-TW" altLang="en-US" sz="2800" b="1" dirty="0" smtClean="0">
                <a:ln w="6600">
                  <a:solidFill>
                    <a:schemeClr val="accent2"/>
                  </a:solidFill>
                  <a:prstDash val="solid"/>
                </a:ln>
                <a:solidFill>
                  <a:srgbClr val="FFFFFF"/>
                </a:solidFill>
                <a:effectLst>
                  <a:outerShdw blurRad="38100" dist="38100" dir="2700000" algn="tl">
                    <a:srgbClr val="000000">
                      <a:alpha val="43137"/>
                    </a:srgbClr>
                  </a:outerShdw>
                </a:effectLst>
              </a:rPr>
              <a:t>金璧</a:t>
            </a:r>
            <a:r>
              <a:rPr lang="zh-TW" altLang="en-US" sz="2800" dirty="0" smtClean="0"/>
              <a:t>輝煌</a:t>
            </a:r>
            <a:r>
              <a:rPr lang="en-US" altLang="zh-TW" sz="2800" dirty="0" smtClean="0"/>
              <a:t/>
            </a:r>
            <a:br>
              <a:rPr lang="en-US" altLang="zh-TW" sz="2800" dirty="0" smtClean="0"/>
            </a:br>
            <a:r>
              <a:rPr lang="en-US" altLang="zh-TW" sz="2800" dirty="0" smtClean="0"/>
              <a:t>                 </a:t>
            </a:r>
            <a:r>
              <a:rPr lang="zh-TW" altLang="en-US" sz="2800"/>
              <a:t>照</a:t>
            </a:r>
            <a:r>
              <a:rPr lang="zh-TW" altLang="en-US" sz="2800" smtClean="0"/>
              <a:t>資</a:t>
            </a:r>
            <a:r>
              <a:rPr lang="zh-TW" altLang="en-US" sz="2800" dirty="0" smtClean="0"/>
              <a:t>處</a:t>
            </a:r>
            <a:endParaRPr lang="en-US" altLang="zh-TW" sz="2800" dirty="0" smtClean="0"/>
          </a:p>
          <a:p>
            <a:r>
              <a:rPr lang="zh-TW" altLang="en-US" sz="2800" b="1" dirty="0">
                <a:ln w="6600">
                  <a:solidFill>
                    <a:schemeClr val="accent2"/>
                  </a:solidFill>
                  <a:prstDash val="solid"/>
                </a:ln>
                <a:solidFill>
                  <a:srgbClr val="FFFFFF"/>
                </a:solidFill>
                <a:effectLst>
                  <a:outerShdw blurRad="38100" dist="38100" dir="2700000" algn="tl">
                    <a:srgbClr val="000000">
                      <a:alpha val="43137"/>
                    </a:srgbClr>
                  </a:outerShdw>
                </a:effectLst>
              </a:rPr>
              <a:t>屏</a:t>
            </a:r>
            <a:r>
              <a:rPr lang="zh-TW" altLang="en-US" sz="2800" dirty="0"/>
              <a:t>馬</a:t>
            </a:r>
            <a:r>
              <a:rPr lang="zh-TW" altLang="en-US" sz="2800" b="1" dirty="0">
                <a:ln w="6600">
                  <a:solidFill>
                    <a:schemeClr val="accent2"/>
                  </a:solidFill>
                  <a:prstDash val="solid"/>
                </a:ln>
                <a:solidFill>
                  <a:srgbClr val="FFFFFF"/>
                </a:solidFill>
                <a:effectLst>
                  <a:outerShdw blurRad="38100" dist="38100" dir="2700000" algn="tl">
                    <a:srgbClr val="000000">
                      <a:alpha val="43137"/>
                    </a:srgbClr>
                  </a:outerShdw>
                </a:effectLst>
              </a:rPr>
              <a:t>依</a:t>
            </a:r>
            <a:r>
              <a:rPr lang="zh-TW" altLang="en-US" sz="2800" dirty="0"/>
              <a:t>風</a:t>
            </a:r>
            <a:r>
              <a:rPr lang="en-US" altLang="zh-TW" sz="3200" dirty="0"/>
              <a:t/>
            </a:r>
            <a:br>
              <a:rPr lang="en-US" altLang="zh-TW" sz="3200" dirty="0"/>
            </a:br>
            <a:r>
              <a:rPr lang="en-US" altLang="zh-TW" sz="3200" dirty="0"/>
              <a:t>              </a:t>
            </a:r>
            <a:r>
              <a:rPr lang="zh-TW" altLang="en-US" sz="2800" dirty="0" smtClean="0"/>
              <a:t>選</a:t>
            </a:r>
            <a:r>
              <a:rPr lang="zh-TW" altLang="en-US" sz="2800" dirty="0"/>
              <a:t>恆商</a:t>
            </a:r>
            <a:endParaRPr lang="en-US" altLang="zh-TW" sz="3200" dirty="0"/>
          </a:p>
          <a:p>
            <a:pPr marL="0" indent="0">
              <a:buNone/>
            </a:pPr>
            <a:endParaRPr lang="en-US" altLang="zh-TW" sz="3200" dirty="0"/>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2696951"/>
            <a:ext cx="4409692" cy="29384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投影片編號版面配置區 1"/>
          <p:cNvSpPr>
            <a:spLocks noGrp="1"/>
          </p:cNvSpPr>
          <p:nvPr>
            <p:ph type="sldNum" sz="quarter" idx="12"/>
          </p:nvPr>
        </p:nvSpPr>
        <p:spPr/>
        <p:txBody>
          <a:bodyPr/>
          <a:lstStyle/>
          <a:p>
            <a:fld id="{1B69013D-A474-474B-987C-48E9FA748144}" type="slidenum">
              <a:rPr lang="zh-TW" altLang="en-US" smtClean="0"/>
              <a:t>62</a:t>
            </a:fld>
            <a:endParaRPr lang="zh-TW" altLang="en-US"/>
          </a:p>
        </p:txBody>
      </p:sp>
    </p:spTree>
    <p:extLst>
      <p:ext uri="{BB962C8B-B14F-4D97-AF65-F5344CB8AC3E}">
        <p14:creationId xmlns:p14="http://schemas.microsoft.com/office/powerpoint/2010/main" val="517507495"/>
      </p:ext>
    </p:extLst>
  </p:cSld>
  <p:clrMapOvr>
    <a:masterClrMapping/>
  </p:clrMapOvr>
  <mc:AlternateContent xmlns:mc="http://schemas.openxmlformats.org/markup-compatibility/2006" xmlns:p14="http://schemas.microsoft.com/office/powerpoint/2010/main">
    <mc:Choice Requires="p14">
      <p:transition spd="slow" p14:dur="5000">
        <p:sndAc>
          <p:stSnd>
            <p:snd r:embed="rId2" name="2_LINE「Talk Ring」.wav"/>
          </p:stSnd>
        </p:sndAc>
      </p:transition>
    </mc:Choice>
    <mc:Fallback xmlns="">
      <p:transition spd="slow">
        <p:sndAc>
          <p:stSnd>
            <p:snd r:embed="rId4" name="2_LINE「Talk Ring」.wav"/>
          </p:stSnd>
        </p:sndAc>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3760650" y="1815690"/>
            <a:ext cx="5308866" cy="1313262"/>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zh-TW" alt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國立恆春工商</a:t>
            </a:r>
            <a:r>
              <a:rPr lang="en-US" altLang="zh-TW"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n-US" altLang="zh-TW"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zh-TW" alt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資料處理科</a:t>
            </a:r>
            <a:r>
              <a:rPr lang="zh-TW" altLang="en-US" sz="3600" b="1" dirty="0" smtClean="0">
                <a:ln w="9525">
                  <a:solidFill>
                    <a:schemeClr val="bg1"/>
                  </a:solidFill>
                  <a:prstDash val="solid"/>
                </a:ln>
                <a:solidFill>
                  <a:schemeClr val="accent5"/>
                </a:solidFill>
                <a:effectLst>
                  <a:outerShdw blurRad="50800" dist="38100" dir="2700000" algn="tl" rotWithShape="0">
                    <a:prstClr val="black">
                      <a:alpha val="40000"/>
                    </a:prstClr>
                  </a:outerShdw>
                </a:effectLst>
              </a:rPr>
              <a:t>歡迎</a:t>
            </a:r>
            <a:r>
              <a:rPr lang="zh-TW" alt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你加入</a:t>
            </a:r>
            <a:endParaRPr lang="zh-TW"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副標題 4"/>
          <p:cNvSpPr>
            <a:spLocks noGrp="1"/>
          </p:cNvSpPr>
          <p:nvPr>
            <p:ph type="subTitle" idx="1"/>
          </p:nvPr>
        </p:nvSpPr>
        <p:spPr>
          <a:xfrm>
            <a:off x="3472702" y="4296546"/>
            <a:ext cx="5469861" cy="1655762"/>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r>
              <a:rPr lang="en-US" altLang="zh-TW" sz="3600" b="1" dirty="0" smtClean="0">
                <a:ln w="6600">
                  <a:solidFill>
                    <a:schemeClr val="accent2"/>
                  </a:solidFill>
                  <a:prstDash val="solid"/>
                </a:ln>
                <a:solidFill>
                  <a:srgbClr val="FFFFFF"/>
                </a:solidFill>
                <a:effectLst>
                  <a:outerShdw dist="38100" dir="2700000" algn="tl" rotWithShape="0">
                    <a:schemeClr val="accent2"/>
                  </a:outerShdw>
                </a:effectLst>
              </a:rPr>
              <a:t>dp.hcvs.ptc.edu.tw</a:t>
            </a:r>
          </a:p>
          <a:p>
            <a:r>
              <a:rPr lang="en-US" altLang="zh-TW" sz="3600" b="1" dirty="0" smtClean="0">
                <a:ln w="6600">
                  <a:solidFill>
                    <a:schemeClr val="accent2"/>
                  </a:solidFill>
                  <a:prstDash val="solid"/>
                </a:ln>
                <a:solidFill>
                  <a:srgbClr val="FFFFFF"/>
                </a:solidFill>
                <a:effectLst>
                  <a:outerShdw dist="38100" dir="2700000" algn="tl" rotWithShape="0">
                    <a:schemeClr val="accent2"/>
                  </a:outerShdw>
                </a:effectLst>
              </a:rPr>
              <a:t>fb</a:t>
            </a:r>
            <a:r>
              <a:rPr lang="zh-TW" altLang="en-US" sz="3600" b="1" dirty="0" smtClean="0">
                <a:ln w="6600">
                  <a:solidFill>
                    <a:schemeClr val="accent2"/>
                  </a:solidFill>
                  <a:prstDash val="solid"/>
                </a:ln>
                <a:solidFill>
                  <a:srgbClr val="FFFFFF"/>
                </a:solidFill>
                <a:effectLst>
                  <a:outerShdw dist="38100" dir="2700000" algn="tl" rotWithShape="0">
                    <a:schemeClr val="accent2"/>
                  </a:outerShdw>
                </a:effectLst>
              </a:rPr>
              <a:t>粉絲團</a:t>
            </a:r>
            <a:r>
              <a:rPr lang="en-US" altLang="zh-TW" sz="3600" b="1" dirty="0" smtClean="0">
                <a:ln w="6600">
                  <a:solidFill>
                    <a:schemeClr val="accent2"/>
                  </a:solidFill>
                  <a:prstDash val="solid"/>
                </a:ln>
                <a:solidFill>
                  <a:srgbClr val="FFFFFF"/>
                </a:solidFill>
                <a:effectLst>
                  <a:outerShdw dist="38100" dir="2700000" algn="tl" rotWithShape="0">
                    <a:schemeClr val="accent2"/>
                  </a:outerShdw>
                </a:effectLst>
              </a:rPr>
              <a:t>:</a:t>
            </a:r>
            <a:r>
              <a:rPr lang="zh-TW" altLang="en-US" sz="3600" b="1" dirty="0" smtClean="0">
                <a:ln w="6600">
                  <a:solidFill>
                    <a:schemeClr val="accent2"/>
                  </a:solidFill>
                  <a:prstDash val="solid"/>
                </a:ln>
                <a:solidFill>
                  <a:srgbClr val="FFFFFF"/>
                </a:solidFill>
                <a:effectLst>
                  <a:outerShdw dist="38100" dir="2700000" algn="tl" rotWithShape="0">
                    <a:schemeClr val="accent2"/>
                  </a:outerShdw>
                </a:effectLst>
              </a:rPr>
              <a:t>恆春工商資處科</a:t>
            </a:r>
            <a:endParaRPr lang="zh-TW" alt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8" name="群組 7"/>
          <p:cNvGrpSpPr/>
          <p:nvPr/>
        </p:nvGrpSpPr>
        <p:grpSpPr>
          <a:xfrm>
            <a:off x="0" y="1072360"/>
            <a:ext cx="4887414" cy="4879948"/>
            <a:chOff x="2535846" y="-609150"/>
            <a:chExt cx="7167641" cy="7048113"/>
          </a:xfrm>
          <a:effectLst/>
        </p:grpSpPr>
        <p:pic>
          <p:nvPicPr>
            <p:cNvPr id="9" name="圖片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7948" y="1614113"/>
              <a:ext cx="2149049" cy="2126285"/>
            </a:xfrm>
            <a:prstGeom prst="rect">
              <a:avLst/>
            </a:prstGeom>
            <a:ln>
              <a:noFill/>
            </a:ln>
            <a:effectLst>
              <a:outerShdw blurRad="292100" dist="139700" dir="2700000" algn="tl" rotWithShape="0">
                <a:srgbClr val="333333">
                  <a:alpha val="65000"/>
                </a:srgbClr>
              </a:outerShdw>
            </a:effectLst>
          </p:spPr>
        </p:pic>
        <p:pic>
          <p:nvPicPr>
            <p:cNvPr id="10" name="圖片 9"/>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137293" y="3623569"/>
              <a:ext cx="1990358" cy="2815394"/>
            </a:xfrm>
            <a:prstGeom prst="rect">
              <a:avLst/>
            </a:prstGeom>
            <a:ln>
              <a:noFill/>
            </a:ln>
            <a:effectLst>
              <a:outerShdw blurRad="292100" dist="139700" dir="2700000" algn="tl" rotWithShape="0">
                <a:srgbClr val="333333">
                  <a:alpha val="65000"/>
                </a:srgbClr>
              </a:outerShdw>
            </a:effectLst>
          </p:spPr>
        </p:pic>
        <p:pic>
          <p:nvPicPr>
            <p:cNvPr id="11" name="圖片 10"/>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7265423">
              <a:off x="7300611" y="2044006"/>
              <a:ext cx="1990358" cy="2815394"/>
            </a:xfrm>
            <a:prstGeom prst="rect">
              <a:avLst/>
            </a:prstGeom>
            <a:ln>
              <a:noFill/>
            </a:ln>
            <a:effectLst>
              <a:outerShdw blurRad="292100" dist="139700" dir="2700000" algn="tl" rotWithShape="0">
                <a:srgbClr val="333333">
                  <a:alpha val="65000"/>
                </a:srgbClr>
              </a:outerShdw>
            </a:effectLst>
          </p:spPr>
        </p:pic>
        <p:pic>
          <p:nvPicPr>
            <p:cNvPr id="12" name="圖片 11"/>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4349071">
              <a:off x="2948364" y="2008645"/>
              <a:ext cx="1990358" cy="2815394"/>
            </a:xfrm>
            <a:prstGeom prst="rect">
              <a:avLst/>
            </a:prstGeom>
            <a:ln>
              <a:noFill/>
            </a:ln>
            <a:effectLst>
              <a:outerShdw blurRad="292100" dist="139700" dir="2700000" algn="tl" rotWithShape="0">
                <a:srgbClr val="333333">
                  <a:alpha val="65000"/>
                </a:srgbClr>
              </a:outerShdw>
            </a:effectLst>
          </p:spPr>
        </p:pic>
        <p:pic>
          <p:nvPicPr>
            <p:cNvPr id="13" name="圖片 12"/>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8668515">
              <a:off x="3815451" y="-609150"/>
              <a:ext cx="1990358" cy="2815394"/>
            </a:xfrm>
            <a:prstGeom prst="rect">
              <a:avLst/>
            </a:prstGeom>
            <a:ln>
              <a:noFill/>
            </a:ln>
            <a:effectLst>
              <a:outerShdw blurRad="292100" dist="139700" dir="2700000" algn="tl" rotWithShape="0">
                <a:srgbClr val="333333">
                  <a:alpha val="65000"/>
                </a:srgbClr>
              </a:outerShdw>
            </a:effectLst>
          </p:spPr>
        </p:pic>
        <p:pic>
          <p:nvPicPr>
            <p:cNvPr id="14" name="圖片 13"/>
            <p:cNvPicPr>
              <a:picLocks noChangeAspect="1"/>
            </p:cNvPicPr>
            <p:nvPr/>
          </p:nvPicPr>
          <p:blipFill>
            <a:blip r:embed="rId3"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13194419">
              <a:off x="6587205" y="-507132"/>
              <a:ext cx="1990358" cy="28153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46529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107</a:t>
            </a:r>
            <a:r>
              <a:rPr lang="zh-TW" altLang="en-US" dirty="0" smtClean="0"/>
              <a:t>學年現有班級數、學生數</a:t>
            </a:r>
            <a:endParaRPr lang="zh-TW" altLang="en-US" dirty="0"/>
          </a:p>
        </p:txBody>
      </p:sp>
      <p:graphicFrame>
        <p:nvGraphicFramePr>
          <p:cNvPr id="5" name="圖表 4"/>
          <p:cNvGraphicFramePr>
            <a:graphicFrameLocks/>
          </p:cNvGraphicFramePr>
          <p:nvPr>
            <p:extLst>
              <p:ext uri="{D42A27DB-BD31-4B8C-83A1-F6EECF244321}">
                <p14:modId xmlns:p14="http://schemas.microsoft.com/office/powerpoint/2010/main" val="3448158888"/>
              </p:ext>
            </p:extLst>
          </p:nvPr>
        </p:nvGraphicFramePr>
        <p:xfrm>
          <a:off x="693965" y="1945299"/>
          <a:ext cx="7937885" cy="3653204"/>
        </p:xfrm>
        <a:graphic>
          <a:graphicData uri="http://schemas.openxmlformats.org/drawingml/2006/chart">
            <c:chart xmlns:c="http://schemas.openxmlformats.org/drawingml/2006/chart" xmlns:r="http://schemas.openxmlformats.org/officeDocument/2006/relationships" r:id="rId2"/>
          </a:graphicData>
        </a:graphic>
      </p:graphicFrame>
      <p:sp>
        <p:nvSpPr>
          <p:cNvPr id="3" name="投影片編號版面配置區 2"/>
          <p:cNvSpPr>
            <a:spLocks noGrp="1"/>
          </p:cNvSpPr>
          <p:nvPr>
            <p:ph type="sldNum" sz="quarter" idx="12"/>
          </p:nvPr>
        </p:nvSpPr>
        <p:spPr/>
        <p:txBody>
          <a:bodyPr/>
          <a:lstStyle/>
          <a:p>
            <a:fld id="{1B69013D-A474-474B-987C-48E9FA748144}" type="slidenum">
              <a:rPr lang="zh-TW" altLang="en-US" smtClean="0"/>
              <a:t>64</a:t>
            </a:fld>
            <a:endParaRPr lang="zh-TW" altLang="en-US"/>
          </a:p>
        </p:txBody>
      </p:sp>
    </p:spTree>
    <p:extLst>
      <p:ext uri="{BB962C8B-B14F-4D97-AF65-F5344CB8AC3E}">
        <p14:creationId xmlns:p14="http://schemas.microsoft.com/office/powerpoint/2010/main" val="405686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977935173"/>
              </p:ext>
            </p:extLst>
          </p:nvPr>
        </p:nvGraphicFramePr>
        <p:xfrm>
          <a:off x="759277" y="1653215"/>
          <a:ext cx="7862208" cy="3902970"/>
        </p:xfrm>
        <a:graphic>
          <a:graphicData uri="http://schemas.openxmlformats.org/drawingml/2006/table">
            <a:tbl>
              <a:tblPr firstRow="1" firstCol="1" bandRow="1">
                <a:tableStyleId>{5C22544A-7EE6-4342-B048-85BDC9FD1C3A}</a:tableStyleId>
              </a:tblPr>
              <a:tblGrid>
                <a:gridCol w="714002">
                  <a:extLst>
                    <a:ext uri="{9D8B030D-6E8A-4147-A177-3AD203B41FA5}">
                      <a16:colId xmlns:a16="http://schemas.microsoft.com/office/drawing/2014/main" val="20000"/>
                    </a:ext>
                  </a:extLst>
                </a:gridCol>
                <a:gridCol w="714002">
                  <a:extLst>
                    <a:ext uri="{9D8B030D-6E8A-4147-A177-3AD203B41FA5}">
                      <a16:colId xmlns:a16="http://schemas.microsoft.com/office/drawing/2014/main" val="20001"/>
                    </a:ext>
                  </a:extLst>
                </a:gridCol>
                <a:gridCol w="365747">
                  <a:extLst>
                    <a:ext uri="{9D8B030D-6E8A-4147-A177-3AD203B41FA5}">
                      <a16:colId xmlns:a16="http://schemas.microsoft.com/office/drawing/2014/main" val="20002"/>
                    </a:ext>
                  </a:extLst>
                </a:gridCol>
                <a:gridCol w="364952">
                  <a:extLst>
                    <a:ext uri="{9D8B030D-6E8A-4147-A177-3AD203B41FA5}">
                      <a16:colId xmlns:a16="http://schemas.microsoft.com/office/drawing/2014/main" val="20003"/>
                    </a:ext>
                  </a:extLst>
                </a:gridCol>
                <a:gridCol w="365747">
                  <a:extLst>
                    <a:ext uri="{9D8B030D-6E8A-4147-A177-3AD203B41FA5}">
                      <a16:colId xmlns:a16="http://schemas.microsoft.com/office/drawing/2014/main" val="20004"/>
                    </a:ext>
                  </a:extLst>
                </a:gridCol>
                <a:gridCol w="365747">
                  <a:extLst>
                    <a:ext uri="{9D8B030D-6E8A-4147-A177-3AD203B41FA5}">
                      <a16:colId xmlns:a16="http://schemas.microsoft.com/office/drawing/2014/main" val="20005"/>
                    </a:ext>
                  </a:extLst>
                </a:gridCol>
                <a:gridCol w="366542">
                  <a:extLst>
                    <a:ext uri="{9D8B030D-6E8A-4147-A177-3AD203B41FA5}">
                      <a16:colId xmlns:a16="http://schemas.microsoft.com/office/drawing/2014/main" val="20006"/>
                    </a:ext>
                  </a:extLst>
                </a:gridCol>
                <a:gridCol w="365747">
                  <a:extLst>
                    <a:ext uri="{9D8B030D-6E8A-4147-A177-3AD203B41FA5}">
                      <a16:colId xmlns:a16="http://schemas.microsoft.com/office/drawing/2014/main" val="20007"/>
                    </a:ext>
                  </a:extLst>
                </a:gridCol>
                <a:gridCol w="733085">
                  <a:extLst>
                    <a:ext uri="{9D8B030D-6E8A-4147-A177-3AD203B41FA5}">
                      <a16:colId xmlns:a16="http://schemas.microsoft.com/office/drawing/2014/main" val="20008"/>
                    </a:ext>
                  </a:extLst>
                </a:gridCol>
                <a:gridCol w="365747">
                  <a:extLst>
                    <a:ext uri="{9D8B030D-6E8A-4147-A177-3AD203B41FA5}">
                      <a16:colId xmlns:a16="http://schemas.microsoft.com/office/drawing/2014/main" val="20009"/>
                    </a:ext>
                  </a:extLst>
                </a:gridCol>
                <a:gridCol w="366542">
                  <a:extLst>
                    <a:ext uri="{9D8B030D-6E8A-4147-A177-3AD203B41FA5}">
                      <a16:colId xmlns:a16="http://schemas.microsoft.com/office/drawing/2014/main" val="20010"/>
                    </a:ext>
                  </a:extLst>
                </a:gridCol>
                <a:gridCol w="365747">
                  <a:extLst>
                    <a:ext uri="{9D8B030D-6E8A-4147-A177-3AD203B41FA5}">
                      <a16:colId xmlns:a16="http://schemas.microsoft.com/office/drawing/2014/main" val="20011"/>
                    </a:ext>
                  </a:extLst>
                </a:gridCol>
                <a:gridCol w="366542">
                  <a:extLst>
                    <a:ext uri="{9D8B030D-6E8A-4147-A177-3AD203B41FA5}">
                      <a16:colId xmlns:a16="http://schemas.microsoft.com/office/drawing/2014/main" val="20012"/>
                    </a:ext>
                  </a:extLst>
                </a:gridCol>
                <a:gridCol w="365747">
                  <a:extLst>
                    <a:ext uri="{9D8B030D-6E8A-4147-A177-3AD203B41FA5}">
                      <a16:colId xmlns:a16="http://schemas.microsoft.com/office/drawing/2014/main" val="20013"/>
                    </a:ext>
                  </a:extLst>
                </a:gridCol>
                <a:gridCol w="366542">
                  <a:extLst>
                    <a:ext uri="{9D8B030D-6E8A-4147-A177-3AD203B41FA5}">
                      <a16:colId xmlns:a16="http://schemas.microsoft.com/office/drawing/2014/main" val="20014"/>
                    </a:ext>
                  </a:extLst>
                </a:gridCol>
                <a:gridCol w="365747">
                  <a:extLst>
                    <a:ext uri="{9D8B030D-6E8A-4147-A177-3AD203B41FA5}">
                      <a16:colId xmlns:a16="http://schemas.microsoft.com/office/drawing/2014/main" val="20015"/>
                    </a:ext>
                  </a:extLst>
                </a:gridCol>
                <a:gridCol w="366542">
                  <a:extLst>
                    <a:ext uri="{9D8B030D-6E8A-4147-A177-3AD203B41FA5}">
                      <a16:colId xmlns:a16="http://schemas.microsoft.com/office/drawing/2014/main" val="20016"/>
                    </a:ext>
                  </a:extLst>
                </a:gridCol>
                <a:gridCol w="364952">
                  <a:extLst>
                    <a:ext uri="{9D8B030D-6E8A-4147-A177-3AD203B41FA5}">
                      <a16:colId xmlns:a16="http://schemas.microsoft.com/office/drawing/2014/main" val="20017"/>
                    </a:ext>
                  </a:extLst>
                </a:gridCol>
                <a:gridCol w="212529">
                  <a:extLst>
                    <a:ext uri="{9D8B030D-6E8A-4147-A177-3AD203B41FA5}">
                      <a16:colId xmlns:a16="http://schemas.microsoft.com/office/drawing/2014/main" val="20018"/>
                    </a:ext>
                  </a:extLst>
                </a:gridCol>
              </a:tblGrid>
              <a:tr h="234096">
                <a:tc gridSpan="2">
                  <a:txBody>
                    <a:bodyPr/>
                    <a:lstStyle/>
                    <a:p>
                      <a:pPr algn="ctr">
                        <a:spcAft>
                          <a:spcPts val="0"/>
                        </a:spcAft>
                      </a:pPr>
                      <a:r>
                        <a:rPr lang="zh-TW" sz="800" kern="0" dirty="0">
                          <a:effectLst/>
                        </a:rPr>
                        <a:t>評鑑期程</a:t>
                      </a:r>
                      <a:endParaRPr lang="zh-TW" sz="800" kern="100" dirty="0">
                        <a:effectLst/>
                        <a:latin typeface="Times New Roman"/>
                        <a:ea typeface="新細明體"/>
                        <a:cs typeface="Times New Roman"/>
                      </a:endParaRPr>
                    </a:p>
                  </a:txBody>
                  <a:tcPr marL="41127" marR="41127" marT="0" marB="0" anchor="ctr"/>
                </a:tc>
                <a:tc hMerge="1">
                  <a:txBody>
                    <a:bodyPr/>
                    <a:lstStyle/>
                    <a:p>
                      <a:endParaRPr lang="zh-TW" altLang="en-US"/>
                    </a:p>
                  </a:txBody>
                  <a:tcPr/>
                </a:tc>
                <a:tc gridSpan="17">
                  <a:txBody>
                    <a:bodyPr/>
                    <a:lstStyle/>
                    <a:p>
                      <a:pPr algn="ctr">
                        <a:spcAft>
                          <a:spcPts val="0"/>
                        </a:spcAft>
                      </a:pPr>
                      <a:r>
                        <a:rPr lang="en-US" sz="800" kern="0">
                          <a:effectLst/>
                        </a:rPr>
                        <a:t>104</a:t>
                      </a:r>
                      <a:r>
                        <a:rPr lang="zh-TW" sz="800" kern="0">
                          <a:effectLst/>
                        </a:rPr>
                        <a:t>年</a:t>
                      </a:r>
                      <a:r>
                        <a:rPr lang="en-US" sz="800" kern="0">
                          <a:effectLst/>
                        </a:rPr>
                        <a:t>104</a:t>
                      </a:r>
                      <a:r>
                        <a:rPr lang="zh-TW" sz="800" kern="0">
                          <a:effectLst/>
                        </a:rPr>
                        <a:t>學年度第一梯次</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49215">
                <a:tc rowSpan="9">
                  <a:txBody>
                    <a:bodyPr/>
                    <a:lstStyle/>
                    <a:p>
                      <a:pPr algn="ctr">
                        <a:spcAft>
                          <a:spcPts val="0"/>
                        </a:spcAft>
                      </a:pPr>
                      <a:r>
                        <a:rPr lang="zh-TW" sz="800" kern="0">
                          <a:effectLst/>
                        </a:rPr>
                        <a:t>學校評鑑內容</a:t>
                      </a:r>
                      <a:endParaRPr lang="zh-TW" sz="800" kern="100">
                        <a:effectLst/>
                        <a:latin typeface="Times New Roman"/>
                        <a:ea typeface="新細明體"/>
                        <a:cs typeface="Times New Roman"/>
                      </a:endParaRPr>
                    </a:p>
                  </a:txBody>
                  <a:tcPr marL="41127" marR="41127" marT="0" marB="0" anchor="ctr"/>
                </a:tc>
                <a:tc rowSpan="2">
                  <a:txBody>
                    <a:bodyPr/>
                    <a:lstStyle/>
                    <a:p>
                      <a:pPr algn="ctr">
                        <a:spcAft>
                          <a:spcPts val="0"/>
                        </a:spcAft>
                      </a:pPr>
                      <a:r>
                        <a:rPr lang="zh-TW" sz="800" kern="0">
                          <a:effectLst/>
                        </a:rPr>
                        <a:t>評鑑項目</a:t>
                      </a:r>
                      <a:endParaRPr lang="zh-TW" sz="800" kern="100">
                        <a:effectLst/>
                        <a:latin typeface="Times New Roman"/>
                        <a:ea typeface="新細明體"/>
                        <a:cs typeface="Times New Roman"/>
                      </a:endParaRPr>
                    </a:p>
                  </a:txBody>
                  <a:tcPr marL="41127" marR="41127" marT="0" marB="0" anchor="ctr"/>
                </a:tc>
                <a:tc gridSpan="17">
                  <a:txBody>
                    <a:bodyPr/>
                    <a:lstStyle/>
                    <a:p>
                      <a:pPr algn="ctr">
                        <a:spcAft>
                          <a:spcPts val="0"/>
                        </a:spcAft>
                      </a:pPr>
                      <a:r>
                        <a:rPr lang="zh-TW" sz="1000" kern="0">
                          <a:effectLst/>
                        </a:rPr>
                        <a:t>校務評鑑</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923702">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zh-TW" sz="1000" kern="0">
                          <a:effectLst/>
                        </a:rPr>
                        <a:t>校</a:t>
                      </a:r>
                      <a:endParaRPr lang="zh-TW" sz="800" kern="100">
                        <a:effectLst/>
                      </a:endParaRPr>
                    </a:p>
                    <a:p>
                      <a:pPr algn="ctr">
                        <a:spcAft>
                          <a:spcPts val="0"/>
                        </a:spcAft>
                      </a:pPr>
                      <a:r>
                        <a:rPr lang="zh-TW" sz="1000" kern="0">
                          <a:effectLst/>
                        </a:rPr>
                        <a:t>長</a:t>
                      </a:r>
                      <a:endParaRPr lang="zh-TW" sz="800" kern="100">
                        <a:effectLst/>
                      </a:endParaRPr>
                    </a:p>
                    <a:p>
                      <a:pPr algn="ctr">
                        <a:spcAft>
                          <a:spcPts val="0"/>
                        </a:spcAft>
                      </a:pPr>
                      <a:r>
                        <a:rPr lang="zh-TW" sz="1000" kern="0">
                          <a:effectLst/>
                        </a:rPr>
                        <a:t>領</a:t>
                      </a:r>
                      <a:endParaRPr lang="zh-TW" sz="800" kern="100">
                        <a:effectLst/>
                      </a:endParaRPr>
                    </a:p>
                    <a:p>
                      <a:pPr algn="ctr">
                        <a:spcAft>
                          <a:spcPts val="0"/>
                        </a:spcAft>
                      </a:pPr>
                      <a:r>
                        <a:rPr lang="zh-TW" sz="1000" kern="0">
                          <a:effectLst/>
                        </a:rPr>
                        <a:t>導</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行</a:t>
                      </a:r>
                      <a:endParaRPr lang="zh-TW" sz="800" kern="100">
                        <a:effectLst/>
                      </a:endParaRPr>
                    </a:p>
                    <a:p>
                      <a:pPr algn="ctr">
                        <a:spcAft>
                          <a:spcPts val="0"/>
                        </a:spcAft>
                      </a:pPr>
                      <a:r>
                        <a:rPr lang="zh-TW" sz="1000" kern="0">
                          <a:effectLst/>
                        </a:rPr>
                        <a:t>政</a:t>
                      </a:r>
                      <a:endParaRPr lang="zh-TW" sz="800" kern="100">
                        <a:effectLst/>
                      </a:endParaRPr>
                    </a:p>
                    <a:p>
                      <a:pPr algn="ctr">
                        <a:spcAft>
                          <a:spcPts val="0"/>
                        </a:spcAft>
                      </a:pPr>
                      <a:r>
                        <a:rPr lang="zh-TW" sz="1000" kern="0">
                          <a:effectLst/>
                        </a:rPr>
                        <a:t>管</a:t>
                      </a:r>
                      <a:endParaRPr lang="zh-TW" sz="800" kern="100">
                        <a:effectLst/>
                      </a:endParaRPr>
                    </a:p>
                    <a:p>
                      <a:pPr algn="ctr">
                        <a:spcAft>
                          <a:spcPts val="0"/>
                        </a:spcAft>
                      </a:pPr>
                      <a:r>
                        <a:rPr lang="zh-TW" sz="1000" kern="0">
                          <a:effectLst/>
                        </a:rPr>
                        <a:t>理</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課</a:t>
                      </a:r>
                      <a:endParaRPr lang="zh-TW" sz="800" kern="100">
                        <a:effectLst/>
                      </a:endParaRPr>
                    </a:p>
                    <a:p>
                      <a:pPr algn="ctr">
                        <a:spcAft>
                          <a:spcPts val="0"/>
                        </a:spcAft>
                      </a:pPr>
                      <a:r>
                        <a:rPr lang="zh-TW" sz="1000" kern="0">
                          <a:effectLst/>
                        </a:rPr>
                        <a:t>程</a:t>
                      </a:r>
                      <a:endParaRPr lang="zh-TW" sz="800" kern="100">
                        <a:effectLst/>
                      </a:endParaRPr>
                    </a:p>
                    <a:p>
                      <a:pPr algn="ctr">
                        <a:spcAft>
                          <a:spcPts val="0"/>
                        </a:spcAft>
                      </a:pPr>
                      <a:r>
                        <a:rPr lang="zh-TW" sz="1000" kern="0">
                          <a:effectLst/>
                        </a:rPr>
                        <a:t>教</a:t>
                      </a:r>
                      <a:endParaRPr lang="zh-TW" sz="800" kern="100">
                        <a:effectLst/>
                      </a:endParaRPr>
                    </a:p>
                    <a:p>
                      <a:pPr algn="ctr">
                        <a:spcAft>
                          <a:spcPts val="0"/>
                        </a:spcAft>
                      </a:pPr>
                      <a:r>
                        <a:rPr lang="zh-TW" sz="1000" kern="0">
                          <a:effectLst/>
                        </a:rPr>
                        <a:t>學</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a:txBody>
                    <a:bodyPr/>
                    <a:lstStyle/>
                    <a:p>
                      <a:pPr algn="ctr">
                        <a:spcAft>
                          <a:spcPts val="0"/>
                        </a:spcAft>
                      </a:pPr>
                      <a:r>
                        <a:rPr lang="zh-TW" sz="1000" kern="0" dirty="0">
                          <a:effectLst/>
                        </a:rPr>
                        <a:t>師</a:t>
                      </a:r>
                      <a:endParaRPr lang="zh-TW" sz="800" kern="100" dirty="0">
                        <a:effectLst/>
                      </a:endParaRPr>
                    </a:p>
                    <a:p>
                      <a:pPr algn="ctr">
                        <a:spcAft>
                          <a:spcPts val="0"/>
                        </a:spcAft>
                      </a:pPr>
                      <a:r>
                        <a:rPr lang="zh-TW" sz="1000" kern="0" dirty="0">
                          <a:effectLst/>
                        </a:rPr>
                        <a:t>資</a:t>
                      </a:r>
                      <a:endParaRPr lang="zh-TW" sz="800" kern="100" dirty="0">
                        <a:effectLst/>
                      </a:endParaRPr>
                    </a:p>
                    <a:p>
                      <a:pPr algn="ctr">
                        <a:spcAft>
                          <a:spcPts val="0"/>
                        </a:spcAft>
                      </a:pPr>
                      <a:r>
                        <a:rPr lang="zh-TW" sz="1000" kern="0" dirty="0">
                          <a:effectLst/>
                        </a:rPr>
                        <a:t>質</a:t>
                      </a:r>
                      <a:endParaRPr lang="zh-TW" sz="800" kern="100" dirty="0">
                        <a:effectLst/>
                      </a:endParaRPr>
                    </a:p>
                    <a:p>
                      <a:pPr algn="ctr">
                        <a:spcAft>
                          <a:spcPts val="0"/>
                        </a:spcAft>
                      </a:pPr>
                      <a:r>
                        <a:rPr lang="zh-TW" sz="1000" kern="0" dirty="0">
                          <a:effectLst/>
                        </a:rPr>
                        <a:t>量</a:t>
                      </a:r>
                      <a:endParaRPr lang="zh-TW" sz="800" kern="100" dirty="0">
                        <a:effectLst/>
                        <a:latin typeface="Times New Roman"/>
                        <a:ea typeface="新細明體"/>
                        <a:cs typeface="Times New Roman"/>
                      </a:endParaRPr>
                    </a:p>
                  </a:txBody>
                  <a:tcPr marL="41127" marR="41127" marT="0" marB="0" anchor="ctr"/>
                </a:tc>
                <a:tc gridSpan="2">
                  <a:txBody>
                    <a:bodyPr/>
                    <a:lstStyle/>
                    <a:p>
                      <a:pPr algn="ctr">
                        <a:spcAft>
                          <a:spcPts val="0"/>
                        </a:spcAft>
                      </a:pPr>
                      <a:r>
                        <a:rPr lang="zh-TW" sz="1000" kern="0">
                          <a:effectLst/>
                        </a:rPr>
                        <a:t>學</a:t>
                      </a:r>
                      <a:endParaRPr lang="zh-TW" sz="800" kern="100">
                        <a:effectLst/>
                      </a:endParaRPr>
                    </a:p>
                    <a:p>
                      <a:pPr algn="ctr">
                        <a:spcAft>
                          <a:spcPts val="0"/>
                        </a:spcAft>
                      </a:pPr>
                      <a:r>
                        <a:rPr lang="zh-TW" sz="1000" kern="0">
                          <a:effectLst/>
                        </a:rPr>
                        <a:t>務</a:t>
                      </a:r>
                      <a:endParaRPr lang="zh-TW" sz="800" kern="100">
                        <a:effectLst/>
                      </a:endParaRPr>
                    </a:p>
                    <a:p>
                      <a:pPr algn="ctr">
                        <a:spcAft>
                          <a:spcPts val="0"/>
                        </a:spcAft>
                      </a:pPr>
                      <a:r>
                        <a:rPr lang="zh-TW" sz="1000" kern="0">
                          <a:effectLst/>
                        </a:rPr>
                        <a:t>輔</a:t>
                      </a:r>
                      <a:endParaRPr lang="zh-TW" sz="800" kern="100">
                        <a:effectLst/>
                      </a:endParaRPr>
                    </a:p>
                    <a:p>
                      <a:pPr algn="ctr">
                        <a:spcAft>
                          <a:spcPts val="0"/>
                        </a:spcAft>
                      </a:pPr>
                      <a:r>
                        <a:rPr lang="zh-TW" sz="1000" kern="0">
                          <a:effectLst/>
                        </a:rPr>
                        <a:t>導</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環</a:t>
                      </a:r>
                      <a:endParaRPr lang="zh-TW" sz="800" kern="100">
                        <a:effectLst/>
                      </a:endParaRPr>
                    </a:p>
                    <a:p>
                      <a:pPr algn="ctr">
                        <a:spcAft>
                          <a:spcPts val="0"/>
                        </a:spcAft>
                      </a:pPr>
                      <a:r>
                        <a:rPr lang="zh-TW" sz="1000" kern="0">
                          <a:effectLst/>
                        </a:rPr>
                        <a:t>境</a:t>
                      </a:r>
                      <a:endParaRPr lang="zh-TW" sz="800" kern="100">
                        <a:effectLst/>
                      </a:endParaRPr>
                    </a:p>
                    <a:p>
                      <a:pPr algn="ctr">
                        <a:spcAft>
                          <a:spcPts val="0"/>
                        </a:spcAft>
                      </a:pPr>
                      <a:r>
                        <a:rPr lang="zh-TW" sz="1000" kern="0">
                          <a:effectLst/>
                        </a:rPr>
                        <a:t>設</a:t>
                      </a:r>
                      <a:endParaRPr lang="zh-TW" sz="800" kern="100">
                        <a:effectLst/>
                      </a:endParaRPr>
                    </a:p>
                    <a:p>
                      <a:pPr algn="ctr">
                        <a:spcAft>
                          <a:spcPts val="0"/>
                        </a:spcAft>
                      </a:pPr>
                      <a:r>
                        <a:rPr lang="zh-TW" sz="1000" kern="0">
                          <a:effectLst/>
                        </a:rPr>
                        <a:t>備</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社</a:t>
                      </a:r>
                      <a:endParaRPr lang="zh-TW" sz="800" kern="100">
                        <a:effectLst/>
                      </a:endParaRPr>
                    </a:p>
                    <a:p>
                      <a:pPr algn="ctr">
                        <a:spcAft>
                          <a:spcPts val="0"/>
                        </a:spcAft>
                      </a:pPr>
                      <a:r>
                        <a:rPr lang="zh-TW" sz="1000" kern="0">
                          <a:effectLst/>
                        </a:rPr>
                        <a:t>群</a:t>
                      </a:r>
                      <a:endParaRPr lang="zh-TW" sz="800" kern="100">
                        <a:effectLst/>
                      </a:endParaRPr>
                    </a:p>
                    <a:p>
                      <a:pPr algn="ctr">
                        <a:spcAft>
                          <a:spcPts val="0"/>
                        </a:spcAft>
                      </a:pPr>
                      <a:r>
                        <a:rPr lang="zh-TW" sz="1000" kern="0">
                          <a:effectLst/>
                        </a:rPr>
                        <a:t>互</a:t>
                      </a:r>
                      <a:endParaRPr lang="zh-TW" sz="800" kern="100">
                        <a:effectLst/>
                      </a:endParaRPr>
                    </a:p>
                    <a:p>
                      <a:pPr algn="ctr">
                        <a:spcAft>
                          <a:spcPts val="0"/>
                        </a:spcAft>
                      </a:pPr>
                      <a:r>
                        <a:rPr lang="zh-TW" sz="1000" kern="0">
                          <a:effectLst/>
                        </a:rPr>
                        <a:t>動</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實</a:t>
                      </a:r>
                      <a:endParaRPr lang="zh-TW" sz="800" kern="100">
                        <a:effectLst/>
                      </a:endParaRPr>
                    </a:p>
                    <a:p>
                      <a:pPr algn="ctr">
                        <a:spcAft>
                          <a:spcPts val="0"/>
                        </a:spcAft>
                      </a:pPr>
                      <a:r>
                        <a:rPr lang="zh-TW" sz="1000" kern="0">
                          <a:effectLst/>
                        </a:rPr>
                        <a:t>習</a:t>
                      </a:r>
                      <a:endParaRPr lang="zh-TW" sz="800" kern="100">
                        <a:effectLst/>
                      </a:endParaRPr>
                    </a:p>
                    <a:p>
                      <a:pPr algn="ctr">
                        <a:spcAft>
                          <a:spcPts val="0"/>
                        </a:spcAft>
                      </a:pPr>
                      <a:r>
                        <a:rPr lang="zh-TW" sz="1000" kern="0">
                          <a:effectLst/>
                        </a:rPr>
                        <a:t>輔</a:t>
                      </a:r>
                      <a:endParaRPr lang="zh-TW" sz="800" kern="100">
                        <a:effectLst/>
                      </a:endParaRPr>
                    </a:p>
                    <a:p>
                      <a:pPr algn="ctr">
                        <a:spcAft>
                          <a:spcPts val="0"/>
                        </a:spcAft>
                      </a:pPr>
                      <a:r>
                        <a:rPr lang="zh-TW" sz="1000" kern="0">
                          <a:effectLst/>
                        </a:rPr>
                        <a:t>導</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1000" kern="0">
                          <a:effectLst/>
                        </a:rPr>
                        <a:t>績</a:t>
                      </a:r>
                      <a:endParaRPr lang="zh-TW" sz="800" kern="100">
                        <a:effectLst/>
                      </a:endParaRPr>
                    </a:p>
                    <a:p>
                      <a:pPr algn="ctr">
                        <a:spcAft>
                          <a:spcPts val="0"/>
                        </a:spcAft>
                      </a:pPr>
                      <a:r>
                        <a:rPr lang="zh-TW" sz="1000" kern="0">
                          <a:effectLst/>
                        </a:rPr>
                        <a:t>效</a:t>
                      </a:r>
                      <a:endParaRPr lang="zh-TW" sz="800" kern="100">
                        <a:effectLst/>
                      </a:endParaRPr>
                    </a:p>
                    <a:p>
                      <a:pPr algn="ctr">
                        <a:spcAft>
                          <a:spcPts val="0"/>
                        </a:spcAft>
                      </a:pPr>
                      <a:r>
                        <a:rPr lang="zh-TW" sz="1000" kern="0">
                          <a:effectLst/>
                        </a:rPr>
                        <a:t>表</a:t>
                      </a:r>
                      <a:endParaRPr lang="zh-TW" sz="800" kern="100">
                        <a:effectLst/>
                      </a:endParaRPr>
                    </a:p>
                    <a:p>
                      <a:pPr algn="ctr">
                        <a:spcAft>
                          <a:spcPts val="0"/>
                        </a:spcAft>
                      </a:pPr>
                      <a:r>
                        <a:rPr lang="zh-TW" sz="1000" kern="0">
                          <a:effectLst/>
                        </a:rPr>
                        <a:t>現</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extLst>
                  <a:ext uri="{0D108BD9-81ED-4DB2-BD59-A6C34878D82A}">
                    <a16:rowId xmlns:a16="http://schemas.microsoft.com/office/drawing/2014/main" val="10002"/>
                  </a:ext>
                </a:extLst>
              </a:tr>
              <a:tr h="327734">
                <a:tc vMerge="1">
                  <a:txBody>
                    <a:bodyPr/>
                    <a:lstStyle/>
                    <a:p>
                      <a:endParaRPr lang="zh-TW" altLang="en-US"/>
                    </a:p>
                  </a:txBody>
                  <a:tcPr/>
                </a:tc>
                <a:tc rowSpan="2">
                  <a:txBody>
                    <a:bodyPr/>
                    <a:lstStyle/>
                    <a:p>
                      <a:pPr algn="ctr">
                        <a:spcAft>
                          <a:spcPts val="0"/>
                        </a:spcAft>
                      </a:pPr>
                      <a:r>
                        <a:rPr lang="zh-TW" sz="800" kern="0" dirty="0">
                          <a:effectLst/>
                        </a:rPr>
                        <a:t>評鑑結果</a:t>
                      </a:r>
                      <a:endParaRPr lang="zh-TW" sz="800" kern="100" dirty="0">
                        <a:effectLst/>
                        <a:latin typeface="Times New Roman"/>
                        <a:ea typeface="新細明體"/>
                        <a:cs typeface="Times New Roman"/>
                      </a:endParaRPr>
                    </a:p>
                  </a:txBody>
                  <a:tcPr marL="41127" marR="41127" marT="0" marB="0" anchor="ct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2">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extLst>
                  <a:ext uri="{0D108BD9-81ED-4DB2-BD59-A6C34878D82A}">
                    <a16:rowId xmlns:a16="http://schemas.microsoft.com/office/drawing/2014/main" val="10003"/>
                  </a:ext>
                </a:extLst>
              </a:tr>
              <a:tr h="237510">
                <a:tc vMerge="1">
                  <a:txBody>
                    <a:bodyPr/>
                    <a:lstStyle/>
                    <a:p>
                      <a:endParaRPr lang="zh-TW" altLang="en-US"/>
                    </a:p>
                  </a:txBody>
                  <a:tcPr/>
                </a:tc>
                <a:tc vMerge="1">
                  <a:txBody>
                    <a:bodyPr/>
                    <a:lstStyle/>
                    <a:p>
                      <a:endParaRPr lang="zh-TW" altLang="en-US"/>
                    </a:p>
                  </a:txBody>
                  <a:tcPr/>
                </a:tc>
                <a:tc gridSpan="17">
                  <a:txBody>
                    <a:bodyPr/>
                    <a:lstStyle/>
                    <a:p>
                      <a:pPr algn="ctr">
                        <a:spcAft>
                          <a:spcPts val="0"/>
                        </a:spcAft>
                      </a:pPr>
                      <a:r>
                        <a:rPr lang="zh-TW" sz="800" kern="100">
                          <a:effectLst/>
                        </a:rPr>
                        <a:t>一等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r h="275063">
                <a:tc vMerge="1">
                  <a:txBody>
                    <a:bodyPr/>
                    <a:lstStyle/>
                    <a:p>
                      <a:endParaRPr lang="zh-TW" altLang="en-US"/>
                    </a:p>
                  </a:txBody>
                  <a:tcPr/>
                </a:tc>
                <a:tc rowSpan="3">
                  <a:txBody>
                    <a:bodyPr/>
                    <a:lstStyle/>
                    <a:p>
                      <a:pPr algn="ctr">
                        <a:spcAft>
                          <a:spcPts val="0"/>
                        </a:spcAft>
                      </a:pPr>
                      <a:r>
                        <a:rPr lang="zh-TW" sz="800" kern="0">
                          <a:effectLst/>
                        </a:rPr>
                        <a:t>評鑑項目</a:t>
                      </a:r>
                      <a:endParaRPr lang="zh-TW" sz="800" kern="100">
                        <a:effectLst/>
                        <a:latin typeface="Times New Roman"/>
                        <a:ea typeface="新細明體"/>
                        <a:cs typeface="Times New Roman"/>
                      </a:endParaRPr>
                    </a:p>
                  </a:txBody>
                  <a:tcPr marL="41127" marR="41127" marT="0" marB="0" anchor="ctr"/>
                </a:tc>
                <a:tc gridSpan="17">
                  <a:txBody>
                    <a:bodyPr/>
                    <a:lstStyle/>
                    <a:p>
                      <a:pPr algn="ctr">
                        <a:spcAft>
                          <a:spcPts val="0"/>
                        </a:spcAft>
                      </a:pPr>
                      <a:r>
                        <a:rPr lang="zh-TW" sz="1000" kern="0" dirty="0">
                          <a:effectLst/>
                        </a:rPr>
                        <a:t>專業群科評鑑</a:t>
                      </a:r>
                      <a:endParaRPr lang="zh-TW" sz="800" kern="100" dirty="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5"/>
                  </a:ext>
                </a:extLst>
              </a:tr>
              <a:tr h="320040">
                <a:tc vMerge="1">
                  <a:txBody>
                    <a:bodyPr/>
                    <a:lstStyle/>
                    <a:p>
                      <a:endParaRPr lang="zh-TW" altLang="en-US"/>
                    </a:p>
                  </a:txBody>
                  <a:tcPr/>
                </a:tc>
                <a:tc vMerge="1">
                  <a:txBody>
                    <a:bodyPr/>
                    <a:lstStyle/>
                    <a:p>
                      <a:endParaRPr lang="zh-TW" altLang="en-US"/>
                    </a:p>
                  </a:txBody>
                  <a:tcPr/>
                </a:tc>
                <a:tc gridSpan="3">
                  <a:txBody>
                    <a:bodyPr/>
                    <a:lstStyle/>
                    <a:p>
                      <a:pPr algn="ctr">
                        <a:spcAft>
                          <a:spcPts val="0"/>
                        </a:spcAft>
                      </a:pPr>
                      <a:r>
                        <a:rPr lang="zh-TW" sz="800" kern="100">
                          <a:effectLst/>
                        </a:rPr>
                        <a:t>電機群</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800" kern="100">
                          <a:effectLst/>
                        </a:rPr>
                        <a:t>餐旅群</a:t>
                      </a:r>
                      <a:endParaRPr lang="zh-TW" sz="800" kern="100">
                        <a:effectLst/>
                        <a:latin typeface="Times New Roman"/>
                        <a:ea typeface="新細明體"/>
                        <a:cs typeface="Times New Roman"/>
                      </a:endParaRPr>
                    </a:p>
                  </a:txBody>
                  <a:tcPr marL="41127" marR="41127" marT="0" marB="0" anchor="ctr">
                    <a:lnR w="76200" cap="flat" cmpd="sng" algn="ctr">
                      <a:solidFill>
                        <a:srgbClr val="FF0000"/>
                      </a:solidFill>
                      <a:prstDash val="solid"/>
                      <a:round/>
                      <a:headEnd type="none" w="med" len="med"/>
                      <a:tailEnd type="none" w="med" len="med"/>
                    </a:lnR>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zh-TW" sz="2100" b="1" kern="100" dirty="0">
                          <a:ln>
                            <a:solidFill>
                              <a:srgbClr val="FF0000"/>
                            </a:solidFill>
                          </a:ln>
                          <a:effectLst/>
                        </a:rPr>
                        <a:t>商管群</a:t>
                      </a:r>
                      <a:endParaRPr lang="zh-TW" sz="1500" b="1" kern="100" dirty="0">
                        <a:ln>
                          <a:solidFill>
                            <a:srgbClr val="FF0000"/>
                          </a:solidFill>
                        </a:ln>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solidFill>
                      <a:srgbClr val="FFFF00"/>
                    </a:solidFill>
                  </a:tcPr>
                </a:tc>
                <a:tc hMerge="1">
                  <a:txBody>
                    <a:bodyPr/>
                    <a:lstStyle/>
                    <a:p>
                      <a:endParaRPr lang="zh-TW" altLang="en-US"/>
                    </a:p>
                  </a:txBody>
                  <a:tcPr/>
                </a:tc>
                <a:tc gridSpan="3">
                  <a:txBody>
                    <a:bodyPr/>
                    <a:lstStyle/>
                    <a:p>
                      <a:pPr algn="ctr">
                        <a:spcAft>
                          <a:spcPts val="0"/>
                        </a:spcAft>
                      </a:pPr>
                      <a:r>
                        <a:rPr lang="en-US" sz="800" kern="100" dirty="0">
                          <a:effectLst/>
                        </a:rPr>
                        <a:t> </a:t>
                      </a:r>
                      <a:endParaRPr lang="zh-TW" sz="800" kern="100" dirty="0">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6"/>
                  </a:ext>
                </a:extLst>
              </a:tr>
              <a:tr h="44555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800" kern="100">
                          <a:effectLst/>
                        </a:rPr>
                        <a:t>資訊科</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電子科</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電機科</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餐管科</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觀光科</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lnR w="76200" cap="flat" cmpd="sng" algn="ctr">
                      <a:solidFill>
                        <a:srgbClr val="FF0000"/>
                      </a:solidFill>
                      <a:prstDash val="solid"/>
                      <a:round/>
                      <a:headEnd type="none" w="med" len="med"/>
                      <a:tailEnd type="none" w="med" len="med"/>
                    </a:lnR>
                  </a:tcPr>
                </a:tc>
                <a:tc gridSpan="2">
                  <a:txBody>
                    <a:bodyPr/>
                    <a:lstStyle/>
                    <a:p>
                      <a:pPr algn="ctr">
                        <a:spcAft>
                          <a:spcPts val="0"/>
                        </a:spcAft>
                      </a:pPr>
                      <a:r>
                        <a:rPr lang="zh-TW" sz="2100" b="1" kern="100" dirty="0">
                          <a:ln>
                            <a:solidFill>
                              <a:srgbClr val="FF0000"/>
                            </a:solidFill>
                          </a:ln>
                          <a:effectLst/>
                        </a:rPr>
                        <a:t>資處</a:t>
                      </a:r>
                      <a:r>
                        <a:rPr lang="zh-TW" sz="2100" b="1" kern="100" dirty="0" smtClean="0">
                          <a:ln>
                            <a:solidFill>
                              <a:srgbClr val="FF0000"/>
                            </a:solidFill>
                          </a:ln>
                          <a:effectLst/>
                        </a:rPr>
                        <a:t>科</a:t>
                      </a:r>
                      <a:endParaRPr lang="zh-TW" sz="1500" b="1" kern="100" dirty="0">
                        <a:ln>
                          <a:solidFill>
                            <a:srgbClr val="FF0000"/>
                          </a:solidFill>
                        </a:ln>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solidFill>
                      <a:srgbClr val="FFFF00"/>
                    </a:solidFill>
                  </a:tcPr>
                </a:tc>
                <a:tc hMerge="1">
                  <a:txBody>
                    <a:bodyPr/>
                    <a:lstStyle/>
                    <a:p>
                      <a:pPr algn="ctr">
                        <a:spcAft>
                          <a:spcPts val="0"/>
                        </a:spcAft>
                      </a:pPr>
                      <a:endParaRPr lang="zh-TW" sz="1200" kern="100" dirty="0">
                        <a:effectLst/>
                        <a:latin typeface="Times New Roman"/>
                        <a:ea typeface="新細明體"/>
                        <a:cs typeface="Times New Roman"/>
                      </a:endParaRPr>
                    </a:p>
                  </a:txBody>
                  <a:tcPr marL="54836" marR="54836"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tcPr>
                </a:tc>
                <a:tc>
                  <a:txBody>
                    <a:bodyPr/>
                    <a:lstStyle/>
                    <a:p>
                      <a:pPr algn="ctr">
                        <a:spcAft>
                          <a:spcPts val="0"/>
                        </a:spcAft>
                      </a:pPr>
                      <a:r>
                        <a:rPr lang="en-US" sz="800" kern="100" dirty="0">
                          <a:effectLst/>
                        </a:rPr>
                        <a:t> </a:t>
                      </a:r>
                      <a:endParaRPr lang="zh-TW" sz="800" kern="100" dirty="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extLst>
                  <a:ext uri="{0D108BD9-81ED-4DB2-BD59-A6C34878D82A}">
                    <a16:rowId xmlns:a16="http://schemas.microsoft.com/office/drawing/2014/main" val="10007"/>
                  </a:ext>
                </a:extLst>
              </a:tr>
              <a:tr h="327734">
                <a:tc vMerge="1">
                  <a:txBody>
                    <a:bodyPr/>
                    <a:lstStyle/>
                    <a:p>
                      <a:endParaRPr lang="zh-TW" altLang="en-US"/>
                    </a:p>
                  </a:txBody>
                  <a:tcPr/>
                </a:tc>
                <a:tc rowSpan="2">
                  <a:txBody>
                    <a:bodyPr/>
                    <a:lstStyle/>
                    <a:p>
                      <a:pPr algn="ctr">
                        <a:spcAft>
                          <a:spcPts val="0"/>
                        </a:spcAft>
                      </a:pPr>
                      <a:r>
                        <a:rPr lang="zh-TW" sz="800" kern="0">
                          <a:effectLst/>
                        </a:rPr>
                        <a:t>評鑑結果</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lnR w="76200" cap="flat" cmpd="sng" algn="ctr">
                      <a:solidFill>
                        <a:srgbClr val="FF0000"/>
                      </a:solidFill>
                      <a:prstDash val="solid"/>
                      <a:round/>
                      <a:headEnd type="none" w="med" len="med"/>
                      <a:tailEnd type="none" w="med" len="med"/>
                    </a:lnR>
                  </a:tcPr>
                </a:tc>
                <a:tc gridSpan="2">
                  <a:txBody>
                    <a:bodyPr/>
                    <a:lstStyle/>
                    <a:p>
                      <a:pPr algn="ctr">
                        <a:spcAft>
                          <a:spcPts val="0"/>
                        </a:spcAft>
                      </a:pPr>
                      <a:r>
                        <a:rPr lang="zh-TW" sz="2100" b="1" kern="100" dirty="0" smtClean="0">
                          <a:ln>
                            <a:solidFill>
                              <a:srgbClr val="FF0000"/>
                            </a:solidFill>
                          </a:ln>
                          <a:effectLst/>
                        </a:rPr>
                        <a:t>一等</a:t>
                      </a:r>
                      <a:endParaRPr lang="zh-TW" sz="1500" b="1" kern="100" dirty="0">
                        <a:ln>
                          <a:solidFill>
                            <a:srgbClr val="FF0000"/>
                          </a:solidFill>
                        </a:ln>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B w="76200" cap="flat" cmpd="sng" algn="ctr">
                      <a:solidFill>
                        <a:srgbClr val="FF0000"/>
                      </a:solidFill>
                      <a:prstDash val="solid"/>
                      <a:round/>
                      <a:headEnd type="none" w="med" len="med"/>
                      <a:tailEnd type="none" w="med" len="med"/>
                    </a:lnB>
                    <a:solidFill>
                      <a:srgbClr val="FFFF00"/>
                    </a:solidFill>
                  </a:tcPr>
                </a:tc>
                <a:tc hMerge="1">
                  <a:txBody>
                    <a:bodyPr/>
                    <a:lstStyle/>
                    <a:p>
                      <a:pPr algn="ctr">
                        <a:spcAft>
                          <a:spcPts val="0"/>
                        </a:spcAft>
                      </a:pPr>
                      <a:endParaRPr lang="zh-TW" sz="1200" kern="100" dirty="0">
                        <a:effectLst/>
                        <a:latin typeface="Times New Roman"/>
                        <a:ea typeface="新細明體"/>
                        <a:cs typeface="Times New Roman"/>
                      </a:endParaRPr>
                    </a:p>
                  </a:txBody>
                  <a:tcPr marL="54836" marR="54836" marT="0" marB="0" anchor="ctr"/>
                </a:tc>
                <a:tc>
                  <a:txBody>
                    <a:bodyPr/>
                    <a:lstStyle/>
                    <a:p>
                      <a:pPr algn="ctr">
                        <a:spcAft>
                          <a:spcPts val="0"/>
                        </a:spcAft>
                      </a:pPr>
                      <a:r>
                        <a:rPr lang="en-US" sz="800" kern="100" dirty="0">
                          <a:effectLst/>
                        </a:rPr>
                        <a:t> </a:t>
                      </a:r>
                      <a:endParaRPr lang="zh-TW" sz="800" kern="100" dirty="0">
                        <a:effectLst/>
                        <a:latin typeface="Times New Roman"/>
                        <a:ea typeface="新細明體"/>
                        <a:cs typeface="Times New Roman"/>
                      </a:endParaRPr>
                    </a:p>
                  </a:txBody>
                  <a:tcPr marL="41127" marR="41127" marT="0" marB="0" anchor="ctr">
                    <a:lnL w="76200" cap="flat" cmpd="sng" algn="ctr">
                      <a:solidFill>
                        <a:srgbClr val="FF0000"/>
                      </a:solidFill>
                      <a:prstDash val="solid"/>
                      <a:round/>
                      <a:headEnd type="none" w="med" len="med"/>
                      <a:tailEnd type="none" w="med" len="med"/>
                    </a:lnL>
                  </a:tcP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tc>
                  <a:txBody>
                    <a:bodyPr/>
                    <a:lstStyle/>
                    <a:p>
                      <a:pPr algn="ctr">
                        <a:spcAft>
                          <a:spcPts val="0"/>
                        </a:spcAft>
                      </a:pPr>
                      <a:r>
                        <a:rPr lang="en-US" sz="800" kern="100">
                          <a:effectLst/>
                        </a:rPr>
                        <a:t> </a:t>
                      </a:r>
                      <a:endParaRPr lang="zh-TW" sz="800" kern="100">
                        <a:effectLst/>
                        <a:latin typeface="Times New Roman"/>
                        <a:ea typeface="新細明體"/>
                        <a:cs typeface="Times New Roman"/>
                      </a:endParaRPr>
                    </a:p>
                  </a:txBody>
                  <a:tcPr marL="41127" marR="41127" marT="0" marB="0" anchor="ctr"/>
                </a:tc>
                <a:extLst>
                  <a:ext uri="{0D108BD9-81ED-4DB2-BD59-A6C34878D82A}">
                    <a16:rowId xmlns:a16="http://schemas.microsoft.com/office/drawing/2014/main" val="10008"/>
                  </a:ext>
                </a:extLst>
              </a:tr>
              <a:tr h="281890">
                <a:tc vMerge="1">
                  <a:txBody>
                    <a:bodyPr/>
                    <a:lstStyle/>
                    <a:p>
                      <a:endParaRPr lang="zh-TW" altLang="en-US"/>
                    </a:p>
                  </a:txBody>
                  <a:tcPr/>
                </a:tc>
                <a:tc vMerge="1">
                  <a:txBody>
                    <a:bodyPr/>
                    <a:lstStyle/>
                    <a:p>
                      <a:endParaRPr lang="zh-TW" altLang="en-US"/>
                    </a:p>
                  </a:txBody>
                  <a:tcPr/>
                </a:tc>
                <a:tc gridSpan="17">
                  <a:txBody>
                    <a:bodyPr/>
                    <a:lstStyle/>
                    <a:p>
                      <a:pPr algn="ctr">
                        <a:spcAft>
                          <a:spcPts val="0"/>
                        </a:spcAft>
                      </a:pPr>
                      <a:r>
                        <a:rPr lang="zh-TW" sz="800" kern="100">
                          <a:effectLst/>
                        </a:rPr>
                        <a:t>二等</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9"/>
                  </a:ext>
                </a:extLst>
              </a:tr>
              <a:tr h="280427">
                <a:tc gridSpan="2">
                  <a:txBody>
                    <a:bodyPr/>
                    <a:lstStyle/>
                    <a:p>
                      <a:pPr algn="ctr">
                        <a:spcAft>
                          <a:spcPts val="0"/>
                        </a:spcAft>
                      </a:pPr>
                      <a:r>
                        <a:rPr lang="zh-TW" sz="800" kern="0">
                          <a:effectLst/>
                        </a:rPr>
                        <a:t>總評鑑結果</a:t>
                      </a:r>
                      <a:endParaRPr lang="zh-TW" sz="800" kern="100">
                        <a:effectLst/>
                        <a:latin typeface="Times New Roman"/>
                        <a:ea typeface="新細明體"/>
                        <a:cs typeface="Times New Roman"/>
                      </a:endParaRPr>
                    </a:p>
                  </a:txBody>
                  <a:tcPr marL="41127" marR="41127" marT="0" marB="0" anchor="ctr"/>
                </a:tc>
                <a:tc hMerge="1">
                  <a:txBody>
                    <a:bodyPr/>
                    <a:lstStyle/>
                    <a:p>
                      <a:endParaRPr lang="zh-TW" altLang="en-US"/>
                    </a:p>
                  </a:txBody>
                  <a:tcPr/>
                </a:tc>
                <a:tc gridSpan="17">
                  <a:txBody>
                    <a:bodyPr/>
                    <a:lstStyle/>
                    <a:p>
                      <a:pPr algn="ctr">
                        <a:spcAft>
                          <a:spcPts val="0"/>
                        </a:spcAft>
                      </a:pPr>
                      <a:r>
                        <a:rPr lang="zh-TW" sz="800" kern="100" dirty="0">
                          <a:effectLst/>
                        </a:rPr>
                        <a:t>二等</a:t>
                      </a:r>
                      <a:endParaRPr lang="zh-TW" sz="800" kern="100" dirty="0">
                        <a:effectLst/>
                        <a:latin typeface="Times New Roman"/>
                        <a:ea typeface="新細明體"/>
                        <a:cs typeface="Times New Roman"/>
                      </a:endParaRPr>
                    </a:p>
                  </a:txBody>
                  <a:tcPr marL="41127" marR="4112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10"/>
                  </a:ext>
                </a:extLst>
              </a:tr>
            </a:tbl>
          </a:graphicData>
        </a:graphic>
      </p:graphicFrame>
      <p:sp>
        <p:nvSpPr>
          <p:cNvPr id="6" name="標題 5"/>
          <p:cNvSpPr>
            <a:spLocks noGrp="1"/>
          </p:cNvSpPr>
          <p:nvPr>
            <p:ph type="title"/>
          </p:nvPr>
        </p:nvSpPr>
        <p:spPr>
          <a:xfrm>
            <a:off x="628650" y="1131096"/>
            <a:ext cx="7886700" cy="648719"/>
          </a:xfrm>
        </p:spPr>
        <p:txBody>
          <a:bodyPr/>
          <a:lstStyle/>
          <a:p>
            <a:pPr rtl="0" eaLnBrk="1" fontAlgn="base" latinLnBrk="0" hangingPunct="1"/>
            <a:r>
              <a:rPr kumimoji="1" lang="zh-TW" altLang="zh-TW" sz="2700" dirty="0">
                <a:solidFill>
                  <a:srgbClr val="000000"/>
                </a:solidFill>
                <a:latin typeface="標楷體"/>
                <a:ea typeface="標楷體"/>
                <a:cs typeface="Times New Roman"/>
              </a:rPr>
              <a:t>最近一</a:t>
            </a:r>
            <a:r>
              <a:rPr kumimoji="1" lang="zh-TW" altLang="zh-TW" sz="2700" dirty="0" smtClean="0">
                <a:solidFill>
                  <a:srgbClr val="000000"/>
                </a:solidFill>
                <a:latin typeface="標楷體"/>
                <a:ea typeface="標楷體"/>
                <a:cs typeface="Times New Roman"/>
              </a:rPr>
              <a:t>期</a:t>
            </a:r>
            <a:r>
              <a:rPr kumimoji="1" lang="en-US" altLang="zh-TW" sz="2700" dirty="0" smtClean="0">
                <a:solidFill>
                  <a:srgbClr val="000000"/>
                </a:solidFill>
                <a:latin typeface="標楷體"/>
                <a:ea typeface="標楷體"/>
                <a:cs typeface="Times New Roman"/>
              </a:rPr>
              <a:t>104</a:t>
            </a:r>
            <a:r>
              <a:rPr kumimoji="1" lang="zh-TW" altLang="en-US" sz="2700" dirty="0" smtClean="0">
                <a:solidFill>
                  <a:srgbClr val="000000"/>
                </a:solidFill>
                <a:latin typeface="標楷體"/>
                <a:ea typeface="標楷體"/>
                <a:cs typeface="Times New Roman"/>
              </a:rPr>
              <a:t>學年</a:t>
            </a:r>
            <a:r>
              <a:rPr kumimoji="1" lang="zh-TW" altLang="zh-TW" sz="2700" dirty="0" smtClean="0">
                <a:solidFill>
                  <a:srgbClr val="000000"/>
                </a:solidFill>
                <a:latin typeface="標楷體"/>
                <a:ea typeface="標楷體"/>
                <a:cs typeface="Times New Roman"/>
              </a:rPr>
              <a:t>學校</a:t>
            </a:r>
            <a:r>
              <a:rPr kumimoji="1" lang="zh-TW" altLang="zh-TW" sz="2700" dirty="0">
                <a:solidFill>
                  <a:srgbClr val="000000"/>
                </a:solidFill>
                <a:latin typeface="標楷體"/>
                <a:ea typeface="標楷體"/>
                <a:cs typeface="Times New Roman"/>
              </a:rPr>
              <a:t>評鑑結果</a:t>
            </a:r>
            <a:endParaRPr lang="zh-TW" altLang="zh-TW" dirty="0" smtClean="0">
              <a:effectLst/>
            </a:endParaRPr>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65</a:t>
            </a:fld>
            <a:endParaRPr lang="zh-TW" altLang="en-US"/>
          </a:p>
        </p:txBody>
      </p:sp>
    </p:spTree>
    <p:extLst>
      <p:ext uri="{BB962C8B-B14F-4D97-AF65-F5344CB8AC3E}">
        <p14:creationId xmlns:p14="http://schemas.microsoft.com/office/powerpoint/2010/main" val="173791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學習型</a:t>
            </a:r>
            <a:r>
              <a:rPr lang="zh-TW" altLang="en-US" b="1" dirty="0" smtClean="0"/>
              <a:t>組織：</a:t>
            </a:r>
            <a:r>
              <a:rPr lang="en-US" altLang="zh-TW" b="1" dirty="0" smtClean="0"/>
              <a:t/>
            </a:r>
            <a:br>
              <a:rPr lang="en-US" altLang="zh-TW" b="1" dirty="0" smtClean="0"/>
            </a:br>
            <a:r>
              <a:rPr lang="zh-TW" altLang="en-US" b="1" dirty="0" smtClean="0"/>
              <a:t>第</a:t>
            </a:r>
            <a:r>
              <a:rPr lang="en-US" altLang="zh-TW" b="1" dirty="0" smtClean="0"/>
              <a:t>V</a:t>
            </a:r>
            <a:r>
              <a:rPr lang="zh-TW" altLang="en-US" b="1" dirty="0" smtClean="0"/>
              <a:t>項修練 </a:t>
            </a:r>
            <a:r>
              <a:rPr lang="en-US" altLang="zh-TW" b="1" dirty="0" smtClean="0"/>
              <a:t>–</a:t>
            </a:r>
            <a:r>
              <a:rPr lang="zh-TW" altLang="en-US" b="1" dirty="0" smtClean="0">
                <a:solidFill>
                  <a:srgbClr val="FF0000"/>
                </a:solidFill>
              </a:rPr>
              <a:t>系統思考</a:t>
            </a:r>
            <a:endParaRPr lang="zh-TW" altLang="en-US" b="1" dirty="0">
              <a:solidFill>
                <a:srgbClr val="FF0000"/>
              </a:solidFill>
            </a:endParaRPr>
          </a:p>
        </p:txBody>
      </p:sp>
      <p:pic>
        <p:nvPicPr>
          <p:cNvPr id="4098" name="Picture 2" descr="ç¸éåç"/>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454624" y="1825625"/>
            <a:ext cx="6234752"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1B69013D-A474-474B-987C-48E9FA748144}" type="slidenum">
              <a:rPr lang="zh-TW" altLang="en-US" smtClean="0"/>
              <a:t>7</a:t>
            </a:fld>
            <a:endParaRPr lang="zh-TW" altLang="en-US"/>
          </a:p>
        </p:txBody>
      </p:sp>
    </p:spTree>
    <p:extLst>
      <p:ext uri="{BB962C8B-B14F-4D97-AF65-F5344CB8AC3E}">
        <p14:creationId xmlns:p14="http://schemas.microsoft.com/office/powerpoint/2010/main" val="3247747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高中生情報</a:t>
            </a:r>
            <a:endParaRPr lang="zh-TW" altLang="en-US" dirty="0"/>
          </a:p>
        </p:txBody>
      </p:sp>
      <p:sp>
        <p:nvSpPr>
          <p:cNvPr id="3" name="內容版面配置區 2"/>
          <p:cNvSpPr>
            <a:spLocks noGrp="1"/>
          </p:cNvSpPr>
          <p:nvPr>
            <p:ph idx="1"/>
          </p:nvPr>
        </p:nvSpPr>
        <p:spPr/>
        <p:txBody>
          <a:bodyPr/>
          <a:lstStyle/>
          <a:p>
            <a:r>
              <a:rPr lang="en-US" altLang="zh-TW" b="1" dirty="0"/>
              <a:t>【</a:t>
            </a:r>
            <a:r>
              <a:rPr lang="zh-TW" altLang="en-US" b="1" dirty="0"/>
              <a:t>情報</a:t>
            </a:r>
            <a:r>
              <a:rPr lang="en-US" altLang="zh-TW" b="1" dirty="0"/>
              <a:t>】</a:t>
            </a:r>
            <a:r>
              <a:rPr lang="zh-TW" altLang="en-US" b="1" dirty="0"/>
              <a:t>高職生人數 連</a:t>
            </a:r>
            <a:r>
              <a:rPr lang="en-US" altLang="zh-TW" b="1" dirty="0"/>
              <a:t>10</a:t>
            </a:r>
            <a:r>
              <a:rPr lang="zh-TW" altLang="en-US" b="1" dirty="0"/>
              <a:t>年比高中生</a:t>
            </a:r>
            <a:r>
              <a:rPr lang="zh-TW" altLang="en-US" b="1" dirty="0" smtClean="0"/>
              <a:t>多</a:t>
            </a:r>
            <a:r>
              <a:rPr lang="en-US" altLang="zh-TW" dirty="0" smtClean="0">
                <a:hlinkClick r:id="rId2"/>
              </a:rPr>
              <a:t>http</a:t>
            </a:r>
            <a:r>
              <a:rPr lang="en-US" altLang="zh-TW" dirty="0">
                <a:hlinkClick r:id="rId2"/>
              </a:rPr>
              <a:t>://</a:t>
            </a:r>
            <a:r>
              <a:rPr lang="en-US" altLang="zh-TW" dirty="0" smtClean="0">
                <a:hlinkClick r:id="rId2"/>
              </a:rPr>
              <a:t>www.edtung.com/TopNews/NewsContent.aspx?no=13413</a:t>
            </a:r>
            <a:endParaRPr lang="en-US" altLang="zh-TW" dirty="0" smtClean="0"/>
          </a:p>
          <a:p>
            <a:r>
              <a:rPr lang="en-US" altLang="zh-TW" b="1" dirty="0"/>
              <a:t>【</a:t>
            </a:r>
            <a:r>
              <a:rPr lang="zh-TW" altLang="en-US" b="1" dirty="0"/>
              <a:t>情報</a:t>
            </a:r>
            <a:r>
              <a:rPr lang="en-US" altLang="zh-TW" b="1" dirty="0"/>
              <a:t>】</a:t>
            </a:r>
            <a:r>
              <a:rPr lang="zh-TW" altLang="en-US" b="1" dirty="0"/>
              <a:t>韋詠祥寫出逾</a:t>
            </a:r>
            <a:r>
              <a:rPr lang="en-US" altLang="zh-TW" b="1" dirty="0"/>
              <a:t>40</a:t>
            </a:r>
            <a:r>
              <a:rPr lang="zh-TW" altLang="en-US" b="1" dirty="0"/>
              <a:t>萬人次使用的志願篩選工具 </a:t>
            </a:r>
            <a:r>
              <a:rPr lang="en-US" altLang="zh-TW" b="1" dirty="0"/>
              <a:t>108</a:t>
            </a:r>
            <a:r>
              <a:rPr lang="zh-TW" altLang="en-US" b="1" dirty="0"/>
              <a:t>年學測</a:t>
            </a:r>
            <a:r>
              <a:rPr lang="en-US" altLang="zh-TW" b="1" dirty="0"/>
              <a:t>48</a:t>
            </a:r>
            <a:r>
              <a:rPr lang="zh-TW" altLang="en-US" b="1" dirty="0"/>
              <a:t>級分錄取</a:t>
            </a:r>
            <a:r>
              <a:rPr lang="zh-TW" altLang="en-US" b="1" dirty="0" smtClean="0"/>
              <a:t>交大</a:t>
            </a:r>
            <a:r>
              <a:rPr lang="en-US" altLang="zh-TW" dirty="0" smtClean="0">
                <a:hlinkClick r:id="rId3"/>
              </a:rPr>
              <a:t>http</a:t>
            </a:r>
            <a:r>
              <a:rPr lang="en-US" altLang="zh-TW" dirty="0">
                <a:hlinkClick r:id="rId3"/>
              </a:rPr>
              <a:t>://www.edtung.com/TopNews/NewsContent.aspx?type=5&amp;no=14710</a:t>
            </a:r>
            <a:endParaRPr lang="zh-TW" altLang="en-US" dirty="0"/>
          </a:p>
        </p:txBody>
      </p:sp>
      <p:sp>
        <p:nvSpPr>
          <p:cNvPr id="4" name="投影片編號版面配置區 3"/>
          <p:cNvSpPr>
            <a:spLocks noGrp="1"/>
          </p:cNvSpPr>
          <p:nvPr>
            <p:ph type="sldNum" sz="quarter" idx="12"/>
          </p:nvPr>
        </p:nvSpPr>
        <p:spPr/>
        <p:txBody>
          <a:bodyPr/>
          <a:lstStyle/>
          <a:p>
            <a:fld id="{1B69013D-A474-474B-987C-48E9FA748144}" type="slidenum">
              <a:rPr lang="zh-TW" altLang="en-US" smtClean="0"/>
              <a:t>8</a:t>
            </a:fld>
            <a:endParaRPr lang="zh-TW" altLang="en-US"/>
          </a:p>
        </p:txBody>
      </p:sp>
    </p:spTree>
    <p:extLst>
      <p:ext uri="{BB962C8B-B14F-4D97-AF65-F5344CB8AC3E}">
        <p14:creationId xmlns:p14="http://schemas.microsoft.com/office/powerpoint/2010/main" val="258107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資處科概況簡介</a:t>
            </a:r>
            <a:endParaRPr lang="zh-TW" altLang="en-US" dirty="0"/>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1B69013D-A474-474B-987C-48E9FA748144}" type="slidenum">
              <a:rPr lang="zh-TW" altLang="en-US" smtClean="0"/>
              <a:t>9</a:t>
            </a:fld>
            <a:endParaRPr lang="zh-TW" altLang="en-US"/>
          </a:p>
        </p:txBody>
      </p:sp>
    </p:spTree>
    <p:extLst>
      <p:ext uri="{BB962C8B-B14F-4D97-AF65-F5344CB8AC3E}">
        <p14:creationId xmlns:p14="http://schemas.microsoft.com/office/powerpoint/2010/main" val="49762137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有機">
  <a:themeElements>
    <a:clrScheme name="有機">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有機">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有機">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帶狀">
  <a:themeElements>
    <a:clrScheme name="帶狀">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帶狀">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帶狀">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5.xml><?xml version="1.0" encoding="utf-8"?>
<a:theme xmlns:a="http://schemas.openxmlformats.org/drawingml/2006/main" name="肥皂">
  <a:themeElements>
    <a:clrScheme name="肥皂">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肥皂">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肥皂">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6.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3872</TotalTime>
  <Words>1904</Words>
  <Application>Microsoft Office PowerPoint</Application>
  <PresentationFormat>如螢幕大小 (4:3)</PresentationFormat>
  <Paragraphs>625</Paragraphs>
  <Slides>65</Slides>
  <Notes>9</Notes>
  <HiddenSlides>2</HiddenSlides>
  <MMClips>0</MMClips>
  <ScaleCrop>false</ScaleCrop>
  <HeadingPairs>
    <vt:vector size="6" baseType="variant">
      <vt:variant>
        <vt:lpstr>使用字型</vt:lpstr>
      </vt:variant>
      <vt:variant>
        <vt:i4>14</vt:i4>
      </vt:variant>
      <vt:variant>
        <vt:lpstr>佈景主題</vt:lpstr>
      </vt:variant>
      <vt:variant>
        <vt:i4>6</vt:i4>
      </vt:variant>
      <vt:variant>
        <vt:lpstr>投影片標題</vt:lpstr>
      </vt:variant>
      <vt:variant>
        <vt:i4>65</vt:i4>
      </vt:variant>
    </vt:vector>
  </HeadingPairs>
  <TitlesOfParts>
    <vt:vector size="85" baseType="lpstr">
      <vt:lpstr>微軟正黑體</vt:lpstr>
      <vt:lpstr>新細明體</vt:lpstr>
      <vt:lpstr>標楷體</vt:lpstr>
      <vt:lpstr>Arial</vt:lpstr>
      <vt:lpstr>Calibri</vt:lpstr>
      <vt:lpstr>Calibri Light</vt:lpstr>
      <vt:lpstr>Century Gothic</vt:lpstr>
      <vt:lpstr>Corbel</vt:lpstr>
      <vt:lpstr>Garamond</vt:lpstr>
      <vt:lpstr>Gill Sans MT</vt:lpstr>
      <vt:lpstr>Impact</vt:lpstr>
      <vt:lpstr>Times New Roman</vt:lpstr>
      <vt:lpstr>Wingdings</vt:lpstr>
      <vt:lpstr>Wingdings 2</vt:lpstr>
      <vt:lpstr>Office 佈景主題</vt:lpstr>
      <vt:lpstr>有機</vt:lpstr>
      <vt:lpstr>帶狀</vt:lpstr>
      <vt:lpstr>Badge</vt:lpstr>
      <vt:lpstr>肥皂</vt:lpstr>
      <vt:lpstr>1_Office 佈景主題</vt:lpstr>
      <vt:lpstr>恆春工商 資料處理科</vt:lpstr>
      <vt:lpstr>前言</vt:lpstr>
      <vt:lpstr>我們的21世紀</vt:lpstr>
      <vt:lpstr>「唯有讀書高」太落伍？張忠謀：台灣不需要這麼多博士</vt:lpstr>
      <vt:lpstr>為工作和興趣而讀書</vt:lpstr>
      <vt:lpstr>PowerPoint 簡報</vt:lpstr>
      <vt:lpstr>學習型組織： 第V項修練 –系統思考</vt:lpstr>
      <vt:lpstr>高中生情報</vt:lpstr>
      <vt:lpstr>資處科概況簡介</vt:lpstr>
      <vt:lpstr>PowerPoint 簡報</vt:lpstr>
      <vt:lpstr>資料(情報)的種類</vt:lpstr>
      <vt:lpstr>資料(情報)的種類</vt:lpstr>
      <vt:lpstr>資料(情報)的種類</vt:lpstr>
      <vt:lpstr>資料(情報)的種類</vt:lpstr>
      <vt:lpstr>資料(情報)的人才</vt:lpstr>
      <vt:lpstr>資料處理科 Dept. of Data Processing</vt:lpstr>
      <vt:lpstr>資處科課程特色</vt:lpstr>
      <vt:lpstr>課程目標</vt:lpstr>
      <vt:lpstr>一技之長</vt:lpstr>
      <vt:lpstr>科大聯盟：</vt:lpstr>
      <vt:lpstr>專題實作</vt:lpstr>
      <vt:lpstr>專題實作</vt:lpstr>
      <vt:lpstr>特色課程</vt:lpstr>
      <vt:lpstr>108課程地圖</vt:lpstr>
      <vt:lpstr>PowerPoint 簡報</vt:lpstr>
      <vt:lpstr>電腦繪圖</vt:lpstr>
      <vt:lpstr>雷射切割</vt:lpstr>
      <vt:lpstr>3D列印</vt:lpstr>
      <vt:lpstr>3D列印</vt:lpstr>
      <vt:lpstr>裁藝機紙雕藝術</vt:lpstr>
      <vt:lpstr>數位拼豆創意</vt:lpstr>
      <vt:lpstr>數位拼豆創意</vt:lpstr>
      <vt:lpstr>數位馬賽克拼磚</vt:lpstr>
      <vt:lpstr>胸章、馬克杯、衣服熱轉印</vt:lpstr>
      <vt:lpstr>數位馬賽克拼磚</vt:lpstr>
      <vt:lpstr>雷射切割</vt:lpstr>
      <vt:lpstr>業界合作</vt:lpstr>
      <vt:lpstr>現金流桌遊</vt:lpstr>
      <vt:lpstr>攝影剪輯</vt:lpstr>
      <vt:lpstr>攝影剪輯</vt:lpstr>
      <vt:lpstr>Mbot智慧程式機器車</vt:lpstr>
      <vt:lpstr>手工皂製作</vt:lpstr>
      <vt:lpstr>資處科實習工場</vt:lpstr>
      <vt:lpstr>專業乙、丙級檢定場</vt:lpstr>
      <vt:lpstr>提升硬體效能、搭配最新軟體</vt:lpstr>
      <vt:lpstr>資處科進路發展</vt:lpstr>
      <vt:lpstr>近3年畢業進路與考證概況</vt:lpstr>
      <vt:lpstr>近2年技能證照</vt:lpstr>
      <vt:lpstr>近3年國立金榜</vt:lpstr>
      <vt:lpstr>工作好找： </vt:lpstr>
      <vt:lpstr>資處科學生活動</vt:lpstr>
      <vt:lpstr>學生會組織</vt:lpstr>
      <vt:lpstr>學生會組織</vt:lpstr>
      <vt:lpstr>納稅服務隊</vt:lpstr>
      <vt:lpstr>恆春工商管樂隊</vt:lpstr>
      <vt:lpstr>PowerPoint 簡報</vt:lpstr>
      <vt:lpstr>PowerPoint 簡報</vt:lpstr>
      <vt:lpstr>PowerPoint 簡報</vt:lpstr>
      <vt:lpstr>PowerPoint 簡報</vt:lpstr>
      <vt:lpstr>PowerPoint 簡報</vt:lpstr>
      <vt:lpstr>科內師資-100%國立碩士畢業</vt:lpstr>
      <vt:lpstr>恆商資處打油詩</vt:lpstr>
      <vt:lpstr>國立恆春工商 資料處理科歡迎你加入</vt:lpstr>
      <vt:lpstr>107學年現有班級數、學生數</vt:lpstr>
      <vt:lpstr>最近一期104學年學校評鑑結果</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恆春工商 資料處理科介紹</dc:title>
  <dc:creator>Ken Chen</dc:creator>
  <cp:lastModifiedBy>Ken Chen</cp:lastModifiedBy>
  <cp:revision>142</cp:revision>
  <cp:lastPrinted>2019-04-16T01:24:38Z</cp:lastPrinted>
  <dcterms:created xsi:type="dcterms:W3CDTF">2019-03-06T11:54:16Z</dcterms:created>
  <dcterms:modified xsi:type="dcterms:W3CDTF">2020-02-06T12:55:33Z</dcterms:modified>
</cp:coreProperties>
</file>