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785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0FF1CE12-B100-0000-0000-000000000002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87" autoAdjust="0"/>
    <p:restoredTop sz="86410"/>
  </p:normalViewPr>
  <p:slideViewPr>
    <p:cSldViewPr>
      <p:cViewPr varScale="1">
        <p:scale>
          <a:sx n="51" d="100"/>
          <a:sy n="51" d="100"/>
        </p:scale>
        <p:origin x="-686" y="-89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zh-TW" smtClean="0"/>
          </a:p>
        </p:txBody>
      </p:sp>
      <p:sp>
        <p:nvSpPr>
          <p:cNvPr id="24" name="Rectangle 24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A849C5AD-4428-4E9C-9C84-11B72C9365FB}" type="datetimeFigureOut">
              <a:rPr lang="en-US" altLang="zh-TW" smtClean="0"/>
              <a:pPr/>
              <a:t>6/29/2011</a:t>
            </a:fld>
            <a:endParaRPr lang="zh-TW" smtClean="0"/>
          </a:p>
        </p:txBody>
      </p:sp>
      <p:sp>
        <p:nvSpPr>
          <p:cNvPr id="30" name="Rectangle 30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zh-TW" smtClean="0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8C596567-A38F-4CEF-B37F-9B9D120D62CE}" type="slidenum">
              <a:rPr lang="zh-TW" smtClean="0"/>
              <a:pPr/>
              <a:t>‹#›</a:t>
            </a:fld>
            <a:endParaRPr lang="zh-TW" smtClean="0"/>
          </a:p>
        </p:txBody>
      </p:sp>
    </p:spTree>
    <p:extLst>
      <p:ext uri="{BB962C8B-B14F-4D97-AF65-F5344CB8AC3E}">
        <p14:creationId xmlns:p14="http://schemas.microsoft.com/office/powerpoint/2010/main" val="20685290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4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zh-TW"/>
          </a:p>
        </p:txBody>
      </p:sp>
      <p:sp>
        <p:nvSpPr>
          <p:cNvPr id="15" name="Rectangle 15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D7547E60-4BE7-4E4E-9AAA-5EE35AEC995C}" type="datetimeFigureOut">
              <a:rPr/>
              <a:pPr/>
              <a:t>05.09.06</a:t>
            </a:fld>
            <a:endParaRPr lang="zh-TW"/>
          </a:p>
        </p:txBody>
      </p:sp>
      <p:sp>
        <p:nvSpPr>
          <p:cNvPr id="23" name="Rectangle 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/>
          <a:lstStyle/>
          <a:p>
            <a:endParaRPr lang="zh-TW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zh-TW"/>
          </a:p>
        </p:txBody>
      </p:sp>
      <p:sp>
        <p:nvSpPr>
          <p:cNvPr id="28" name="Rectangle 2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CA077768-21C8-4125-A345-258E48D2EED0}" type="slidenum">
              <a:rPr/>
              <a:pPr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166755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zh-TW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89465B-409E-4164-B2D6-7F3050270F4E}" type="datetime3">
              <a:rPr lang="zh-TW" altLang="en-US" smtClean="0"/>
              <a:t>100年6月29日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電子商務講義</a:t>
            </a:r>
            <a:endParaRPr lang="zh-TW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r"/>
            <a:fld id="{D4C49B74-5DB2-4B03-B1D2-7F6A3C51C318}" type="slidenum">
              <a:rPr lang="en-US" altLang="zh-TW" smtClean="0"/>
              <a:pPr algn="r"/>
              <a:t>‹#›</a:t>
            </a:fld>
            <a:endParaRPr lang="zh-TW" altLang="en-US"/>
          </a:p>
        </p:txBody>
      </p:sp>
      <p:sp>
        <p:nvSpPr>
          <p:cNvPr id="32" name="矩形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矩形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矩形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矩形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矩形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56" name="矩形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矩形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矩形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矩形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C4E2D-0D41-4BBC-AE60-1C307E6FCCE4}" type="datetime3">
              <a:rPr lang="zh-TW" altLang="en-US" sz="1000" smtClean="0"/>
              <a:t>100年6月29日</a:t>
            </a:fld>
            <a:endParaRPr lang="zh-TW" altLang="en-US" sz="100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ctr"/>
            <a:r>
              <a:rPr lang="zh-TW" altLang="en-US" sz="1000" smtClean="0"/>
              <a:t>電子商務講義</a:t>
            </a:r>
            <a:endParaRPr lang="zh-TW" sz="100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r"/>
            <a:fld id="{D4C49B74-5DB2-4B03-B1D2-7F6A3C51C318}" type="slidenum">
              <a:rPr lang="en-US" altLang="zh-TW" smtClean="0"/>
              <a:pPr algn="r"/>
              <a:t>‹#›</a:t>
            </a:fld>
            <a:endParaRPr lang="zh-TW" altLang="en-US" sz="10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9D70EC-C74C-4471-8B04-B142338E788B}" type="datetime3">
              <a:rPr lang="zh-TW" altLang="en-US" sz="1000" smtClean="0"/>
              <a:t>100年6月29日</a:t>
            </a:fld>
            <a:endParaRPr lang="zh-TW" altLang="en-US" sz="100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ctr"/>
            <a:r>
              <a:rPr lang="zh-TW" altLang="en-US" sz="1000" smtClean="0"/>
              <a:t>電子商務講義</a:t>
            </a:r>
            <a:endParaRPr lang="zh-TW" sz="100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r"/>
            <a:fld id="{D4C49B74-5DB2-4B03-B1D2-7F6A3C51C318}" type="slidenum">
              <a:rPr lang="en-US" altLang="zh-TW" smtClean="0"/>
              <a:pPr algn="r"/>
              <a:t>‹#›</a:t>
            </a:fld>
            <a:endParaRPr lang="zh-TW" altLang="en-US" sz="10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82427-983B-4292-8D28-0F801988F0EB}" type="datetime3">
              <a:rPr lang="zh-TW" altLang="en-US" smtClean="0"/>
              <a:t>100年6月29日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l"/>
            <a:r>
              <a:rPr lang="zh-TW" altLang="en-US" smtClean="0"/>
              <a:t>電子商務講義</a:t>
            </a:r>
            <a:endParaRPr 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r"/>
            <a:fld id="{D4C49B74-5DB2-4B03-B1D2-7F6A3C51C318}" type="slidenum">
              <a:rPr lang="en-US" altLang="zh-TW" smtClean="0"/>
              <a:pPr algn="r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手繪多邊形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手繪多邊形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手繪多邊形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手繪多邊形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手繪多邊形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手繪多邊形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手繪多邊形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手繪多邊形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手繪多邊形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手繪多邊形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手繪多邊形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手繪多邊形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手繪多邊形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手繪多邊形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512942-C1C2-4E9A-BE8C-474A12DBB15C}" type="datetime3">
              <a:rPr lang="zh-TW" altLang="en-US" smtClean="0"/>
              <a:t>100年6月29日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l"/>
            <a:r>
              <a:rPr lang="zh-TW" altLang="en-US" smtClean="0"/>
              <a:t>電子商務講義</a:t>
            </a:r>
            <a:endParaRPr 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r"/>
            <a:fld id="{D4C49B74-5DB2-4B03-B1D2-7F6A3C51C318}" type="slidenum">
              <a:rPr lang="en-US" altLang="zh-TW" smtClean="0"/>
              <a:pPr algn="r"/>
              <a:t>‹#›</a:t>
            </a:fld>
            <a:endParaRPr lang="zh-TW" altLang="en-US" sz="1000"/>
          </a:p>
        </p:txBody>
      </p:sp>
      <p:sp>
        <p:nvSpPr>
          <p:cNvPr id="7" name="矩形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矩形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矩形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矩形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E13BE1-D7FC-42EA-AAD8-5F8C54BB2E71}" type="datetime3">
              <a:rPr lang="zh-TW" altLang="en-US" sz="1000" smtClean="0"/>
              <a:t>100年6月29日</a:t>
            </a:fld>
            <a:endParaRPr lang="zh-TW" altLang="en-US" sz="100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ctr"/>
            <a:r>
              <a:rPr lang="zh-TW" altLang="en-US" sz="1000" smtClean="0"/>
              <a:t>電子商務講義</a:t>
            </a:r>
            <a:endParaRPr lang="zh-TW" sz="100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r"/>
            <a:fld id="{D4C49B74-5DB2-4B03-B1D2-7F6A3C51C318}" type="slidenum">
              <a:rPr lang="en-US" altLang="zh-TW" smtClean="0"/>
              <a:pPr algn="r"/>
              <a:t>‹#›</a:t>
            </a:fld>
            <a:endParaRPr lang="zh-TW" altLang="en-US" sz="10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F3223D-F447-4CB4-876C-C28562E1B20A}" type="datetime3">
              <a:rPr lang="zh-TW" altLang="en-US" sz="1000" smtClean="0"/>
              <a:t>100年6月29日</a:t>
            </a:fld>
            <a:endParaRPr lang="zh-TW" altLang="en-US" sz="100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ctr"/>
            <a:r>
              <a:rPr lang="zh-TW" altLang="en-US" sz="1000" smtClean="0"/>
              <a:t>電子商務講義</a:t>
            </a:r>
            <a:endParaRPr lang="zh-TW" sz="100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r"/>
            <a:fld id="{D4C49B74-5DB2-4B03-B1D2-7F6A3C51C318}" type="slidenum">
              <a:rPr lang="en-US" altLang="zh-TW" smtClean="0"/>
              <a:pPr algn="r"/>
              <a:t>‹#›</a:t>
            </a:fld>
            <a:endParaRPr lang="zh-TW" altLang="en-US" sz="1000"/>
          </a:p>
        </p:txBody>
      </p:sp>
      <p:sp>
        <p:nvSpPr>
          <p:cNvPr id="16" name="矩形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矩形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矩形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矩形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矩形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矩形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矩形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矩形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795D1-22CE-4561-A53E-67CEB0D059A5}" type="datetime3">
              <a:rPr lang="zh-TW" altLang="en-US" smtClean="0"/>
              <a:t>100年6月29日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電子商務講義</a:t>
            </a:r>
            <a:endParaRPr 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r"/>
            <a:fld id="{D4C49B74-5DB2-4B03-B1D2-7F6A3C51C318}" type="slidenum">
              <a:rPr lang="en-US" altLang="zh-TW" smtClean="0"/>
              <a:pPr algn="r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0B1BD-C098-4349-A080-CCE11B99860F}" type="datetime3">
              <a:rPr lang="zh-TW" altLang="en-US" smtClean="0"/>
              <a:t>100年6月29日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電子商務講義</a:t>
            </a:r>
            <a:endParaRPr 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r"/>
            <a:fld id="{D4C49B74-5DB2-4B03-B1D2-7F6A3C51C318}" type="slidenum">
              <a:rPr lang="en-US" altLang="zh-TW" smtClean="0"/>
              <a:pPr algn="r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5194B9-F1A0-4E53-B56A-6E989D7D3320}" type="datetime3">
              <a:rPr lang="zh-TW" altLang="en-US" sz="1000" smtClean="0"/>
              <a:t>100年6月29日</a:t>
            </a:fld>
            <a:endParaRPr lang="zh-TW" altLang="en-US" sz="100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ctr"/>
            <a:r>
              <a:rPr lang="zh-TW" altLang="en-US" sz="1000" smtClean="0"/>
              <a:t>電子商務講義</a:t>
            </a:r>
            <a:endParaRPr lang="zh-TW" sz="100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r"/>
            <a:fld id="{D4C49B74-5DB2-4B03-B1D2-7F6A3C51C318}" type="slidenum">
              <a:rPr lang="en-US" altLang="zh-TW" smtClean="0"/>
              <a:pPr algn="r"/>
              <a:t>‹#›</a:t>
            </a:fld>
            <a:endParaRPr lang="zh-TW" altLang="en-US" sz="10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直線接點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群組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直線接點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grpSp>
        <p:nvGrpSpPr>
          <p:cNvPr id="14" name="群組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直線接點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群組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直線接點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9577EDFE-5FCF-4AA1-96D3-8EBA7CB43489}" type="datetime3">
              <a:rPr lang="zh-TW" altLang="en-US" sz="1000" smtClean="0"/>
              <a:t>100年6月29日</a:t>
            </a:fld>
            <a:endParaRPr lang="zh-TW" altLang="en-US" sz="100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 algn="ctr"/>
            <a:r>
              <a:rPr lang="zh-TW" altLang="en-US" sz="1000" smtClean="0"/>
              <a:t>電子商務講義</a:t>
            </a:r>
            <a:endParaRPr lang="zh-TW" sz="100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 algn="r"/>
            <a:fld id="{D4C49B74-5DB2-4B03-B1D2-7F6A3C51C318}" type="slidenum">
              <a:rPr lang="en-US" altLang="zh-TW" smtClean="0"/>
              <a:pPr algn="r"/>
              <a:t>‹#›</a:t>
            </a:fld>
            <a:endParaRPr lang="zh-TW" altLang="en-US" sz="10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矩形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矩形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矩形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矩形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BF30597-4046-4C02-AF70-7134E0434598}" type="datetime3">
              <a:rPr lang="zh-TW" altLang="en-US" smtClean="0"/>
              <a:t>100年6月29日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algn="l"/>
            <a:r>
              <a:rPr lang="zh-TW" altLang="en-US" smtClean="0"/>
              <a:t>電子商務講義</a:t>
            </a:r>
            <a:endParaRPr lang="zh-TW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 algn="r"/>
            <a:fld id="{D4C49B74-5DB2-4B03-B1D2-7F6A3C51C318}" type="slidenum">
              <a:rPr lang="en-US" altLang="zh-TW" smtClean="0"/>
              <a:pPr algn="r"/>
              <a:t>‹#›</a:t>
            </a:fld>
            <a:endParaRPr lang="zh-TW" altLang="en-US" sz="100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mtClean="0"/>
              <a:t>認識電子商務</a:t>
            </a:r>
            <a:endParaRPr lang="zh-TW" altLang="en-US" dirty="0"/>
          </a:p>
        </p:txBody>
      </p:sp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王小桃</a:t>
            </a: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何謂電子商務</a:t>
            </a:r>
            <a:endParaRPr lang="zh-TW" altLang="en-US" dirty="0"/>
          </a:p>
        </p:txBody>
      </p:sp>
      <p:sp>
        <p:nvSpPr>
          <p:cNvPr id="2" name="文字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zh-TW" altLang="en-US" dirty="0" smtClean="0"/>
              <a:t>電子商務的模式依交易對象的不同，大致上電子商務可分為</a:t>
            </a:r>
            <a:r>
              <a:rPr lang="en-US" altLang="zh-TW" dirty="0" smtClean="0"/>
              <a:t>G2B</a:t>
            </a:r>
            <a:r>
              <a:rPr lang="zh-TW" altLang="en-US" dirty="0" smtClean="0"/>
              <a:t>、</a:t>
            </a:r>
            <a:r>
              <a:rPr lang="en-US" altLang="zh-TW" dirty="0" smtClean="0"/>
              <a:t>B2B</a:t>
            </a:r>
            <a:r>
              <a:rPr lang="zh-TW" altLang="en-US" dirty="0" smtClean="0"/>
              <a:t>、</a:t>
            </a:r>
            <a:r>
              <a:rPr lang="en-US" altLang="zh-TW" dirty="0" smtClean="0"/>
              <a:t>B2C</a:t>
            </a:r>
            <a:r>
              <a:rPr lang="zh-TW" altLang="en-US" dirty="0" smtClean="0"/>
              <a:t>、</a:t>
            </a:r>
            <a:r>
              <a:rPr lang="en-US" altLang="zh-TW" dirty="0" smtClean="0"/>
              <a:t>C2C</a:t>
            </a:r>
            <a:r>
              <a:rPr lang="zh-TW" altLang="en-US" dirty="0" smtClean="0"/>
              <a:t>等模式。</a:t>
            </a:r>
          </a:p>
          <a:p>
            <a:pPr>
              <a:buFont typeface="Arial" pitchFamily="34" charset="0"/>
              <a:buChar char="•"/>
            </a:pPr>
            <a:r>
              <a:rPr lang="zh-TW" altLang="en-US" dirty="0" smtClean="0"/>
              <a:t>一個成功的電子商務模式，大致上有交易不受時空限制、降低成本、二十四小時行銷、擴大銷售對象、個人化行銷等因素。</a:t>
            </a:r>
            <a:endParaRPr lang="zh-TW" altLang="en-US" dirty="0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電子商務講義</a:t>
            </a:r>
            <a:endParaRPr lang="zh-TW" dirty="0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49B74-5DB2-4B03-B1D2-7F6A3C51C318}" type="slidenum">
              <a:rPr lang="en-US" altLang="zh-TW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政府對企業的電子商務</a:t>
            </a:r>
            <a:r>
              <a:rPr lang="en-US" altLang="zh-TW" smtClean="0"/>
              <a:t>(G2B)</a:t>
            </a:r>
            <a:endParaRPr lang="zh-TW" altLang="en-US" dirty="0"/>
          </a:p>
        </p:txBody>
      </p:sp>
      <p:sp>
        <p:nvSpPr>
          <p:cNvPr id="2" name="文字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G2B</a:t>
            </a:r>
            <a:r>
              <a:rPr lang="zh-TW" altLang="en-US" dirty="0" smtClean="0"/>
              <a:t>模式為政府與企業之間的交易，像是政府將採購方式導入電子商務，則企業可以直接在線上進行競標、傳遞產品，以節省舟車往返的費用，簡化採購流程，以加強行政效率。</a:t>
            </a:r>
            <a:endParaRPr lang="zh-TW" altLang="en-US" dirty="0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電子商務講義</a:t>
            </a:r>
            <a:endParaRPr lang="zh-TW" dirty="0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49B74-5DB2-4B03-B1D2-7F6A3C51C318}" type="slidenum">
              <a:rPr lang="en-US" altLang="zh-TW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企業對企業的電子商務</a:t>
            </a:r>
            <a:r>
              <a:rPr lang="en-US" altLang="zh-TW" smtClean="0"/>
              <a:t>(B2B)</a:t>
            </a:r>
            <a:endParaRPr lang="zh-TW" altLang="en-US" dirty="0"/>
          </a:p>
        </p:txBody>
      </p:sp>
      <p:sp>
        <p:nvSpPr>
          <p:cNvPr id="2" name="文字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B2B</a:t>
            </a:r>
            <a:r>
              <a:rPr lang="zh-TW" altLang="en-US" dirty="0" smtClean="0"/>
              <a:t>模式是企業之間的交易，例如：當下游廠商生產產品時，會需要跟上游廠商購買材料，然後才能進行產出的動作，這樣的交易行為就屬於</a:t>
            </a:r>
            <a:r>
              <a:rPr lang="en-US" altLang="zh-TW" dirty="0" smtClean="0"/>
              <a:t>B2B</a:t>
            </a:r>
            <a:r>
              <a:rPr lang="zh-TW" altLang="en-US" dirty="0" smtClean="0"/>
              <a:t>，此種模式可以增加企業的生產力、提高工作效率、降低營運成本等。</a:t>
            </a:r>
            <a:endParaRPr lang="zh-TW" altLang="en-US" dirty="0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電子商務講義</a:t>
            </a:r>
            <a:endParaRPr lang="zh-TW" dirty="0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49B74-5DB2-4B03-B1D2-7F6A3C51C318}" type="slidenum">
              <a:rPr lang="en-US" altLang="zh-TW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企業對消費者的電子商務</a:t>
            </a:r>
            <a:r>
              <a:rPr lang="en-US" altLang="zh-TW" smtClean="0"/>
              <a:t>(B2C)</a:t>
            </a:r>
            <a:endParaRPr lang="zh-TW" altLang="en-US" dirty="0"/>
          </a:p>
        </p:txBody>
      </p:sp>
      <p:sp>
        <p:nvSpPr>
          <p:cNvPr id="2" name="文字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B2C</a:t>
            </a:r>
            <a:r>
              <a:rPr lang="zh-TW" altLang="en-US" dirty="0" smtClean="0"/>
              <a:t>模式為企業對消費者所提供的服務，此模式也是目前最常見的模式。</a:t>
            </a:r>
          </a:p>
          <a:p>
            <a:pPr>
              <a:buFont typeface="Arial" pitchFamily="34" charset="0"/>
              <a:buChar char="•"/>
            </a:pPr>
            <a:r>
              <a:rPr lang="zh-TW" altLang="en-US" dirty="0" smtClean="0"/>
              <a:t>企業利用網路將產品直接於網路上銷售，或是提供消費者諮詢服務。</a:t>
            </a:r>
          </a:p>
          <a:p>
            <a:pPr>
              <a:buFont typeface="Arial" pitchFamily="34" charset="0"/>
              <a:buChar char="•"/>
            </a:pPr>
            <a:r>
              <a:rPr lang="zh-TW" altLang="en-US" dirty="0" smtClean="0"/>
              <a:t>在此模式中常見的交易行為有：網路購物、線上購票、電子出版、證券下單等。</a:t>
            </a:r>
            <a:endParaRPr lang="zh-TW" altLang="en-US" dirty="0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電子商務講義</a:t>
            </a:r>
            <a:endParaRPr lang="zh-TW" dirty="0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49B74-5DB2-4B03-B1D2-7F6A3C51C318}" type="slidenum">
              <a:rPr lang="en-US" altLang="zh-TW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消費者對消費者的電子商務</a:t>
            </a:r>
            <a:r>
              <a:rPr lang="en-US" altLang="zh-TW" smtClean="0"/>
              <a:t>(C2C)</a:t>
            </a:r>
            <a:endParaRPr lang="zh-TW" altLang="en-US" dirty="0"/>
          </a:p>
        </p:txBody>
      </p:sp>
      <p:sp>
        <p:nvSpPr>
          <p:cNvPr id="2" name="文字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C2C</a:t>
            </a:r>
            <a:r>
              <a:rPr lang="zh-TW" altLang="en-US" dirty="0" smtClean="0"/>
              <a:t>模式主要是消費者之間的商品交易，交易兩方都是消費者。</a:t>
            </a:r>
          </a:p>
          <a:p>
            <a:pPr>
              <a:buFont typeface="Arial" pitchFamily="34" charset="0"/>
              <a:buChar char="•"/>
            </a:pPr>
            <a:r>
              <a:rPr lang="zh-TW" altLang="en-US" dirty="0" smtClean="0"/>
              <a:t>像是</a:t>
            </a:r>
            <a:r>
              <a:rPr lang="en-US" altLang="zh-TW" dirty="0" smtClean="0"/>
              <a:t>Yahoo!</a:t>
            </a:r>
            <a:r>
              <a:rPr lang="zh-TW" altLang="en-US" dirty="0" smtClean="0"/>
              <a:t>奇摩的拍賣網、</a:t>
            </a:r>
            <a:r>
              <a:rPr lang="en-US" altLang="zh-TW" dirty="0" err="1" smtClean="0"/>
              <a:t>PCHome</a:t>
            </a:r>
            <a:r>
              <a:rPr lang="zh-TW" altLang="en-US" dirty="0" smtClean="0"/>
              <a:t>等網站所提供的拍賣都是屬於</a:t>
            </a:r>
            <a:r>
              <a:rPr lang="en-US" altLang="zh-TW" dirty="0" smtClean="0"/>
              <a:t>C2C</a:t>
            </a:r>
            <a:r>
              <a:rPr lang="zh-TW" altLang="en-US" dirty="0" smtClean="0"/>
              <a:t>的模式。</a:t>
            </a:r>
          </a:p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C2C</a:t>
            </a:r>
            <a:r>
              <a:rPr lang="zh-TW" altLang="en-US" dirty="0" smtClean="0"/>
              <a:t>的模式日漸成為趨勢，現在有許多消費者都利用拍賣網將自己的商品拍賣出去。</a:t>
            </a:r>
            <a:endParaRPr lang="zh-TW" altLang="en-US" dirty="0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電子商務講義</a:t>
            </a:r>
            <a:endParaRPr lang="zh-TW" dirty="0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49B74-5DB2-4B03-B1D2-7F6A3C51C318}" type="slidenum">
              <a:rPr lang="en-US" altLang="zh-TW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電子商務的線上交易安全─</a:t>
            </a:r>
            <a:r>
              <a:rPr lang="en-US" altLang="zh-TW" smtClean="0"/>
              <a:t>SET</a:t>
            </a:r>
            <a:endParaRPr lang="zh-TW" altLang="en-US" dirty="0"/>
          </a:p>
        </p:txBody>
      </p:sp>
      <p:sp>
        <p:nvSpPr>
          <p:cNvPr id="2" name="文字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zh-TW" altLang="en-US" dirty="0" smtClean="0"/>
              <a:t>由</a:t>
            </a:r>
            <a:r>
              <a:rPr lang="en-US" altLang="zh-TW" dirty="0" smtClean="0"/>
              <a:t>VISA</a:t>
            </a:r>
            <a:r>
              <a:rPr lang="zh-TW" altLang="en-US" dirty="0" smtClean="0"/>
              <a:t>、</a:t>
            </a:r>
            <a:r>
              <a:rPr lang="en-US" altLang="zh-TW" dirty="0" smtClean="0"/>
              <a:t>Master</a:t>
            </a:r>
            <a:r>
              <a:rPr lang="zh-TW" altLang="en-US" dirty="0" smtClean="0"/>
              <a:t> </a:t>
            </a:r>
            <a:r>
              <a:rPr lang="en-US" altLang="zh-TW" dirty="0" smtClean="0"/>
              <a:t>Card</a:t>
            </a:r>
            <a:r>
              <a:rPr lang="zh-TW" altLang="en-US" dirty="0" smtClean="0"/>
              <a:t>、</a:t>
            </a:r>
            <a:r>
              <a:rPr lang="en-US" altLang="zh-TW" dirty="0" smtClean="0"/>
              <a:t>IBM</a:t>
            </a:r>
            <a:r>
              <a:rPr lang="zh-TW" altLang="en-US" dirty="0" smtClean="0"/>
              <a:t>、</a:t>
            </a:r>
            <a:r>
              <a:rPr lang="en-US" altLang="zh-TW" dirty="0" smtClean="0"/>
              <a:t>HP</a:t>
            </a:r>
            <a:r>
              <a:rPr lang="zh-TW" altLang="en-US" dirty="0" smtClean="0"/>
              <a:t>、</a:t>
            </a:r>
            <a:r>
              <a:rPr lang="en-US" altLang="zh-TW" dirty="0" smtClean="0"/>
              <a:t>Microsoft</a:t>
            </a:r>
            <a:r>
              <a:rPr lang="zh-TW" altLang="en-US" dirty="0" smtClean="0"/>
              <a:t>等公司，共同制定了安全電子交易標準</a:t>
            </a:r>
            <a:r>
              <a:rPr lang="en-US" altLang="zh-TW" dirty="0" smtClean="0"/>
              <a:t>(SET)</a:t>
            </a:r>
            <a:r>
              <a:rPr lang="zh-TW" altLang="en-US" dirty="0" smtClean="0"/>
              <a:t>。</a:t>
            </a:r>
          </a:p>
          <a:p>
            <a:pPr>
              <a:buFont typeface="Arial" pitchFamily="34" charset="0"/>
              <a:buChar char="•"/>
            </a:pPr>
            <a:r>
              <a:rPr lang="zh-TW" altLang="en-US" dirty="0" smtClean="0"/>
              <a:t>它是一種應用於網際網路上，以信用卡付款的電子付款系統規範。</a:t>
            </a:r>
          </a:p>
          <a:p>
            <a:pPr>
              <a:buFont typeface="Arial" pitchFamily="34" charset="0"/>
              <a:buChar char="•"/>
            </a:pPr>
            <a:r>
              <a:rPr lang="zh-TW" altLang="en-US" dirty="0" smtClean="0"/>
              <a:t>主要是希望能確保網路上信用卡交易的安全。</a:t>
            </a:r>
            <a:endParaRPr lang="zh-TW" altLang="en-US" dirty="0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電子商務講義</a:t>
            </a:r>
            <a:endParaRPr lang="zh-TW" dirty="0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49B74-5DB2-4B03-B1D2-7F6A3C51C318}" type="slidenum">
              <a:rPr lang="en-US" altLang="zh-TW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電子商務</a:t>
            </a:r>
            <a:endParaRPr lang="zh-TW" altLang="en-US" dirty="0"/>
          </a:p>
        </p:txBody>
      </p:sp>
      <p:pic>
        <p:nvPicPr>
          <p:cNvPr id="1029" name="Picture 5" descr="C:\Users\王麗琴\AppData\Local\Microsoft\Windows\Temporary Internet Files\Content.IE5\3WIPERS0\MP900423599[1]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32" b="12332"/>
          <a:stretch>
            <a:fillRect/>
          </a:stretch>
        </p:blipFill>
        <p:spPr/>
      </p:pic>
      <p:sp>
        <p:nvSpPr>
          <p:cNvPr id="21" name="文字版面配置區 20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5" name="頁尾版面配置區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電子商務講義</a:t>
            </a:r>
            <a:endParaRPr lang="zh-TW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49B74-5DB2-4B03-B1D2-7F6A3C51C318}" type="slidenum">
              <a:rPr lang="en-US" altLang="zh-TW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電子商務的線上交易安全─</a:t>
            </a:r>
            <a:r>
              <a:rPr lang="en-US" altLang="zh-TW" smtClean="0"/>
              <a:t>SSL</a:t>
            </a:r>
            <a:endParaRPr lang="zh-TW" altLang="en-US" dirty="0"/>
          </a:p>
        </p:txBody>
      </p:sp>
      <p:sp>
        <p:nvSpPr>
          <p:cNvPr id="2" name="文字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zh-TW" altLang="en-US" dirty="0" smtClean="0"/>
              <a:t>安全通道層</a:t>
            </a:r>
            <a:r>
              <a:rPr lang="en-US" altLang="zh-TW" dirty="0" smtClean="0"/>
              <a:t>(SSL)</a:t>
            </a:r>
            <a:r>
              <a:rPr lang="zh-TW" altLang="en-US" dirty="0" smtClean="0"/>
              <a:t>介於</a:t>
            </a:r>
            <a:r>
              <a:rPr lang="en-US" altLang="zh-TW" dirty="0" smtClean="0"/>
              <a:t>HTTP</a:t>
            </a:r>
            <a:r>
              <a:rPr lang="zh-TW" altLang="en-US" dirty="0" smtClean="0"/>
              <a:t>和</a:t>
            </a:r>
            <a:r>
              <a:rPr lang="en-US" altLang="zh-TW" dirty="0" smtClean="0"/>
              <a:t>TCP</a:t>
            </a:r>
            <a:r>
              <a:rPr lang="zh-TW" altLang="en-US" dirty="0" smtClean="0"/>
              <a:t>之間，在瀏覽器和伺服器之間建立加密的連接，確保資料能夠安全地傳輸。</a:t>
            </a:r>
          </a:p>
          <a:p>
            <a:pPr>
              <a:buFont typeface="Arial" pitchFamily="34" charset="0"/>
              <a:buChar char="•"/>
            </a:pPr>
            <a:r>
              <a:rPr lang="zh-TW" altLang="en-US" dirty="0" smtClean="0"/>
              <a:t>有採用</a:t>
            </a:r>
            <a:r>
              <a:rPr lang="en-US" altLang="zh-TW" dirty="0" smtClean="0"/>
              <a:t>SSL</a:t>
            </a:r>
            <a:r>
              <a:rPr lang="zh-TW" altLang="en-US" dirty="0" smtClean="0"/>
              <a:t>安全機制的網站，該網站的位址都是以「</a:t>
            </a:r>
            <a:r>
              <a:rPr lang="en-US" altLang="zh-TW" dirty="0" smtClean="0"/>
              <a:t>https</a:t>
            </a:r>
            <a:r>
              <a:rPr lang="en-US" altLang="en-US" dirty="0" smtClean="0"/>
              <a:t>」</a:t>
            </a:r>
            <a:r>
              <a:rPr lang="zh-TW" altLang="en-US" dirty="0" smtClean="0"/>
              <a:t>為開頭。</a:t>
            </a:r>
            <a:endParaRPr lang="zh-TW" altLang="en-US" dirty="0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電子商務講義</a:t>
            </a:r>
            <a:endParaRPr lang="zh-TW" dirty="0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49B74-5DB2-4B03-B1D2-7F6A3C51C318}" type="slidenum">
              <a:rPr lang="en-US" altLang="zh-TW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地鐵">
  <a:themeElements>
    <a:clrScheme name="地鐵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地鐵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鐵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86</TotalTime>
  <Words>461</Words>
  <Application>Microsoft Office PowerPoint</Application>
  <PresentationFormat>如螢幕大小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地鐵</vt:lpstr>
      <vt:lpstr>認識電子商務</vt:lpstr>
      <vt:lpstr>何謂電子商務</vt:lpstr>
      <vt:lpstr>政府對企業的電子商務(G2B)</vt:lpstr>
      <vt:lpstr>企業對企業的電子商務(B2B)</vt:lpstr>
      <vt:lpstr>企業對消費者的電子商務(B2C)</vt:lpstr>
      <vt:lpstr>消費者對消費者的電子商務(C2C)</vt:lpstr>
      <vt:lpstr>電子商務的線上交易安全─SET</vt:lpstr>
      <vt:lpstr>電子商務</vt:lpstr>
      <vt:lpstr>電子商務的線上交易安全─SSL</vt:lpstr>
    </vt:vector>
  </TitlesOfParts>
  <Company>SYNNEX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認識電子商務</dc:title>
  <dc:creator>momoco</dc:creator>
  <cp:lastModifiedBy>王小桃</cp:lastModifiedBy>
  <cp:revision>10</cp:revision>
  <dcterms:created xsi:type="dcterms:W3CDTF">2007-06-28T01:42:26Z</dcterms:created>
  <dcterms:modified xsi:type="dcterms:W3CDTF">2011-06-29T03:41:57Z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TC100738461028</vt:lpwstr>
  </property>
</Properties>
</file>