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6096000" y="645353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609600" y="645333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460432" y="6453336"/>
            <a:ext cx="683568" cy="381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ctr">
              <a:spcBef>
                <a:spcPts val="0"/>
              </a:spcBef>
              <a:buNone/>
              <a:defRPr b="1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ctr">
              <a:spcBef>
                <a:spcPts val="0"/>
              </a:spcBef>
              <a:buNone/>
              <a:defRPr b="1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ctr">
              <a:spcBef>
                <a:spcPts val="0"/>
              </a:spcBef>
              <a:buNone/>
              <a:defRPr b="1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ctr">
              <a:spcBef>
                <a:spcPts val="0"/>
              </a:spcBef>
              <a:buNone/>
              <a:defRPr b="1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ctr">
              <a:spcBef>
                <a:spcPts val="0"/>
              </a:spcBef>
              <a:buNone/>
              <a:defRPr b="1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ctr">
              <a:spcBef>
                <a:spcPts val="0"/>
              </a:spcBef>
              <a:buNone/>
              <a:defRPr b="1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ctr">
              <a:spcBef>
                <a:spcPts val="0"/>
              </a:spcBef>
              <a:buNone/>
              <a:defRPr b="1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ctr">
              <a:spcBef>
                <a:spcPts val="0"/>
              </a:spcBef>
              <a:buNone/>
              <a:defRPr b="1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" name="Google Shape;25;p2"/>
          <p:cNvSpPr txBox="1"/>
          <p:nvPr>
            <p:ph idx="1" type="body"/>
          </p:nvPr>
        </p:nvSpPr>
        <p:spPr>
          <a:xfrm>
            <a:off x="612648" y="1412776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just">
              <a:spcBef>
                <a:spcPts val="300"/>
              </a:spcBef>
              <a:spcAft>
                <a:spcPts val="0"/>
              </a:spcAft>
              <a:buSzPts val="1920"/>
              <a:buChar char="◻"/>
              <a:defRPr sz="3200"/>
            </a:lvl1pPr>
            <a:lvl2pPr indent="-353060" lvl="1" marL="914400" algn="just">
              <a:spcBef>
                <a:spcPts val="600"/>
              </a:spcBef>
              <a:spcAft>
                <a:spcPts val="0"/>
              </a:spcAft>
              <a:buSzPts val="1960"/>
              <a:buChar char="🞑"/>
              <a:defRPr sz="2800"/>
            </a:lvl2pPr>
            <a:lvl3pPr indent="-342900" lvl="2" marL="1371600" algn="just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2400"/>
            </a:lvl3pPr>
            <a:lvl4pPr indent="-323850" lvl="3" marL="1828800" algn="just">
              <a:spcBef>
                <a:spcPts val="600"/>
              </a:spcBef>
              <a:spcAft>
                <a:spcPts val="0"/>
              </a:spcAft>
              <a:buSzPts val="1500"/>
              <a:buChar char="■"/>
              <a:defRPr sz="2000"/>
            </a:lvl4pPr>
            <a:lvl5pPr indent="-311150" lvl="4" marL="2286000" algn="just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20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09600" y="116632"/>
            <a:ext cx="81534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6096000" y="645353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609600" y="645333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8460432" y="6453336"/>
            <a:ext cx="683568" cy="381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zh-TW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b="1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>
  <p:cSld name="標題投影片">
    <p:bg>
      <p:bgPr>
        <a:solidFill>
          <a:srgbClr val="3691AA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" name="Google Shape;35;p4"/>
          <p:cNvSpPr txBox="1"/>
          <p:nvPr>
            <p:ph type="ctrTitle"/>
          </p:nvPr>
        </p:nvSpPr>
        <p:spPr>
          <a:xfrm>
            <a:off x="448816" y="4725144"/>
            <a:ext cx="8443664" cy="1142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DEEFF4"/>
              </a:buClr>
              <a:buSzPts val="4400"/>
              <a:buFont typeface="Twentieth Century"/>
              <a:buNone/>
              <a:defRPr cap="none">
                <a:solidFill>
                  <a:srgbClr val="DEEFF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showMasterSp="0" type="secHead">
  <p:cSld name="SECTION_HEADER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371600" y="2343944"/>
            <a:ext cx="7123113" cy="38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just">
              <a:spcBef>
                <a:spcPts val="300"/>
              </a:spcBef>
              <a:spcAft>
                <a:spcPts val="0"/>
              </a:spcAft>
              <a:buClr>
                <a:srgbClr val="D8243D"/>
              </a:buClr>
              <a:buSzPts val="2160"/>
              <a:buFont typeface="Noto Sans Symbols"/>
              <a:buChar char="●"/>
              <a:defRPr sz="2400">
                <a:solidFill>
                  <a:schemeClr val="dk2"/>
                </a:solidFill>
              </a:defRPr>
            </a:lvl1pPr>
            <a:lvl2pPr indent="-228600" lvl="1" marL="914400" algn="just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just"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just"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just">
              <a:spcBef>
                <a:spcPts val="6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>
            <a:off x="0" y="1124744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0" y="1200944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1371600" y="1200944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1371600" y="1200944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b="1" sz="44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6096000" y="645353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0" y="1353344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ct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609600" y="645333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學習目標" showMasterSp="0">
  <p:cSld name="學習目標">
    <p:bg>
      <p:bgPr>
        <a:solidFill>
          <a:srgbClr val="D8D8D8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691680" y="366936"/>
            <a:ext cx="7223720" cy="4574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just">
              <a:spcBef>
                <a:spcPts val="300"/>
              </a:spcBef>
              <a:spcAft>
                <a:spcPts val="0"/>
              </a:spcAft>
              <a:buClr>
                <a:srgbClr val="D8243D"/>
              </a:buClr>
              <a:buSzPts val="2240"/>
              <a:buFont typeface="Noto Sans Symbols"/>
              <a:buChar char="●"/>
              <a:defRPr sz="2800"/>
            </a:lvl1pPr>
            <a:lvl2pPr indent="-228600" lvl="1" marL="914400" algn="just">
              <a:spcBef>
                <a:spcPts val="60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indent="-228600" lvl="2" marL="1371600" algn="just">
              <a:spcBef>
                <a:spcPts val="6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indent="-228600" lvl="3" marL="1828800" algn="just">
              <a:spcBef>
                <a:spcPts val="6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indent="-228600" lvl="4" marL="2286000" algn="just">
              <a:spcBef>
                <a:spcPts val="6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0" name="Google Shape;50;p6"/>
          <p:cNvSpPr/>
          <p:nvPr/>
        </p:nvSpPr>
        <p:spPr>
          <a:xfrm>
            <a:off x="-9144" y="513432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-9144" y="522576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1545336" y="521661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" name="Google Shape;53;p6"/>
          <p:cNvSpPr txBox="1"/>
          <p:nvPr>
            <p:ph type="title"/>
          </p:nvPr>
        </p:nvSpPr>
        <p:spPr>
          <a:xfrm>
            <a:off x="1600200" y="521052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 b="1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0" y="522956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3325" y="4179262"/>
            <a:ext cx="15906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595992" y="0"/>
            <a:ext cx="8548007" cy="980728"/>
          </a:xfrm>
          <a:prstGeom prst="rect">
            <a:avLst/>
          </a:prstGeom>
          <a:solidFill>
            <a:srgbClr val="FEEF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09600" y="228600"/>
            <a:ext cx="8153400" cy="6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1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12648" y="1495008"/>
            <a:ext cx="8153400" cy="4742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just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b="1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17500" lvl="1" marL="91440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🞑"/>
              <a:defRPr b="1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4325" lvl="2" marL="1371600" marR="0" rtl="0" algn="just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04800" lvl="3" marL="1828800" marR="0" rtl="0" algn="just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94639" lvl="4" marL="2286000" marR="0" rtl="0" algn="just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096000" y="645353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609600" y="645333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1"/>
          <p:cNvSpPr/>
          <p:nvPr/>
        </p:nvSpPr>
        <p:spPr>
          <a:xfrm>
            <a:off x="0" y="980728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0" y="1026448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590550" y="1026448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0" y="1018510"/>
            <a:ext cx="533400" cy="236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0" y="0"/>
            <a:ext cx="533400" cy="980728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6-1　系統平台的概念</a:t>
            </a:r>
            <a:endParaRPr/>
          </a:p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612648" y="1412776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just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zh-TW">
                <a:solidFill>
                  <a:srgbClr val="FF0000"/>
                </a:solidFill>
              </a:rPr>
              <a:t>可</a:t>
            </a:r>
            <a:r>
              <a:rPr lang="zh-TW" sz="4400">
                <a:solidFill>
                  <a:srgbClr val="92D050"/>
                </a:solidFill>
              </a:rPr>
              <a:t>?</a:t>
            </a:r>
            <a:r>
              <a:rPr lang="zh-TW">
                <a:solidFill>
                  <a:srgbClr val="FF0000"/>
                </a:solidFill>
              </a:rPr>
              <a:t>存程式</a:t>
            </a:r>
            <a:r>
              <a:rPr lang="zh-TW"/>
              <a:t>電腦（Stored Program Computer）的架構，把即將被執行的程式放在記憶體中、要執行時再去記憶體中讀取出來</a:t>
            </a:r>
            <a:endParaRPr/>
          </a:p>
          <a:p>
            <a:pPr indent="-320040" lvl="0" marL="320040" rtl="0" algn="just">
              <a:spcBef>
                <a:spcPts val="90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把控制及算術邏輯單元整合於一個晶片中，稱為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>
                <a:solidFill>
                  <a:srgbClr val="FF0000"/>
                </a:solidFill>
              </a:rPr>
              <a:t>處理器</a:t>
            </a:r>
            <a:r>
              <a:rPr lang="zh-TW"/>
              <a:t>（Microprocessor）</a:t>
            </a:r>
            <a:endParaRPr/>
          </a:p>
          <a:p>
            <a:pPr indent="-320040" lvl="0" marL="320040" rtl="0" algn="just">
              <a:spcBef>
                <a:spcPts val="900"/>
              </a:spcBef>
              <a:spcAft>
                <a:spcPts val="0"/>
              </a:spcAft>
              <a:buSzPts val="1920"/>
              <a:buChar char="◻"/>
            </a:pP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>
                <a:solidFill>
                  <a:srgbClr val="FF0000"/>
                </a:solidFill>
              </a:rPr>
              <a:t>央處理器</a:t>
            </a:r>
            <a:r>
              <a:rPr lang="zh-TW"/>
              <a:t>（Central Processing Unit，</a:t>
            </a:r>
            <a:r>
              <a:rPr lang="zh-TW">
                <a:solidFill>
                  <a:srgbClr val="FF0000"/>
                </a:solidFill>
              </a:rPr>
              <a:t>CPU</a:t>
            </a:r>
            <a:r>
              <a:rPr lang="zh-TW"/>
              <a:t>）除了控制及算術邏輯單元外，還包含部份的記憶單元</a:t>
            </a:r>
            <a:endParaRPr/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處理器(CPU)的關鍵發展(3/3)</a:t>
            </a:r>
            <a:endParaRPr/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612648" y="1412776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just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>
                <a:solidFill>
                  <a:srgbClr val="FF0000"/>
                </a:solidFill>
              </a:rPr>
              <a:t>形處理器加強了電腦的運算能力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CPU的設計一直都是著重於通用性，簡單來說，就是什麼運算都得做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圖形處理器（Graphics Processing Unit，</a:t>
            </a:r>
            <a:r>
              <a:rPr lang="zh-TW">
                <a:solidFill>
                  <a:srgbClr val="92D050"/>
                </a:solidFill>
              </a:rPr>
              <a:t> ? </a:t>
            </a:r>
            <a:r>
              <a:rPr lang="zh-TW">
                <a:solidFill>
                  <a:srgbClr val="FF0000"/>
                </a:solidFill>
              </a:rPr>
              <a:t>PU</a:t>
            </a:r>
            <a:r>
              <a:rPr lang="zh-TW"/>
              <a:t>）又稱顯示核心或繪圖晶片，是一種特殊用途的處理器，專門執行繪圖運算工作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>
                <a:solidFill>
                  <a:srgbClr val="92D050"/>
                </a:solidFill>
              </a:rPr>
              <a:t>? </a:t>
            </a:r>
            <a:r>
              <a:rPr lang="zh-TW"/>
              <a:t>PU通常具有數十個以上的運算核心，可執行大量計算</a:t>
            </a:r>
            <a:endParaRPr/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多</a:t>
            </a:r>
            <a:r>
              <a:rPr lang="zh-TW">
                <a:solidFill>
                  <a:srgbClr val="92D050"/>
                </a:solidFill>
              </a:rPr>
              <a:t>? </a:t>
            </a:r>
            <a:r>
              <a:rPr lang="zh-TW"/>
              <a:t>（Multitasking）</a:t>
            </a:r>
            <a:endParaRPr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612648" y="1412776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just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電腦能夠同時執行多個程式</a:t>
            </a:r>
            <a:endParaRPr/>
          </a:p>
          <a:p>
            <a:pPr indent="-320040" lvl="0" marL="320040" rtl="0" algn="just">
              <a:spcBef>
                <a:spcPts val="90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CPU快速地在不同程式之間切換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CPU執行第一支程式的一段程式碼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再改執行第二支程式的一段程式碼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直到最後一支程式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再回到第一支程式的下一段程式碼；以此類推</a:t>
            </a:r>
            <a:endParaRPr/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609600" y="116632"/>
            <a:ext cx="81534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t/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378040"/>
            <a:ext cx="6483186" cy="549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3575" y="1269169"/>
            <a:ext cx="538850" cy="50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常見的記憶裝置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612648" y="1412776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just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主記憶體主要分為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>
                <a:solidFill>
                  <a:srgbClr val="FF0000"/>
                </a:solidFill>
              </a:rPr>
              <a:t>機存取記憶體</a:t>
            </a:r>
            <a:r>
              <a:rPr lang="zh-TW"/>
              <a:t>（RAM）和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>
                <a:solidFill>
                  <a:srgbClr val="FF0000"/>
                </a:solidFill>
              </a:rPr>
              <a:t>讀記憶體</a:t>
            </a:r>
            <a:r>
              <a:rPr lang="zh-TW"/>
              <a:t>（ROM）</a:t>
            </a:r>
            <a:endParaRPr/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2537791"/>
            <a:ext cx="5091373" cy="413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RAM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562953" y="1256767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just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RAM可分為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需要週期性充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的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態記憶體（</a:t>
            </a:r>
            <a:r>
              <a:rPr lang="zh-TW">
                <a:solidFill>
                  <a:srgbClr val="92D050"/>
                </a:solidFill>
              </a:rPr>
              <a:t> ? </a:t>
            </a:r>
            <a:r>
              <a:rPr lang="zh-TW">
                <a:solidFill>
                  <a:srgbClr val="FF0000"/>
                </a:solidFill>
              </a:rPr>
              <a:t>RAM</a:t>
            </a:r>
            <a:r>
              <a:rPr lang="zh-TW"/>
              <a:t>）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不需要週期性充電的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態記憶體（</a:t>
            </a:r>
            <a:r>
              <a:rPr lang="zh-TW">
                <a:solidFill>
                  <a:srgbClr val="92D050"/>
                </a:solidFill>
              </a:rPr>
              <a:t> ? </a:t>
            </a:r>
            <a:r>
              <a:rPr lang="zh-TW">
                <a:solidFill>
                  <a:srgbClr val="FF0000"/>
                </a:solidFill>
              </a:rPr>
              <a:t>RAM</a:t>
            </a:r>
            <a:r>
              <a:rPr lang="zh-TW"/>
              <a:t>）</a:t>
            </a:r>
            <a:endParaRPr/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2478" y="3761246"/>
            <a:ext cx="4248150" cy="295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895600"/>
            <a:ext cx="6063811" cy="1731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ROM</a:t>
            </a:r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612648" y="1412776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just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ROM</a:t>
            </a:r>
            <a:r>
              <a:rPr lang="zh-TW">
                <a:solidFill>
                  <a:srgbClr val="92D050"/>
                </a:solidFill>
              </a:rPr>
              <a:t> ?</a:t>
            </a:r>
            <a:r>
              <a:rPr lang="zh-TW"/>
              <a:t>讀取但無法寫入資料，電源關閉後資料仍會保留</a:t>
            </a:r>
            <a:endParaRPr/>
          </a:p>
          <a:p>
            <a:pPr indent="-320040" lvl="0" marL="320040" rtl="0" algn="just">
              <a:spcBef>
                <a:spcPts val="90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適合用來存放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機自我測試程式與基本輸入輸出系統（Basic Input / Output System，</a:t>
            </a:r>
            <a:r>
              <a:rPr lang="zh-TW">
                <a:solidFill>
                  <a:srgbClr val="FF0000"/>
                </a:solidFill>
              </a:rPr>
              <a:t>BIOS</a:t>
            </a:r>
            <a:r>
              <a:rPr lang="zh-TW"/>
              <a:t>）</a:t>
            </a:r>
            <a:endParaRPr/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9857" y="3825044"/>
            <a:ext cx="4953000" cy="260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暫存器</a:t>
            </a:r>
            <a:endParaRPr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612648" y="1412776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just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CPU的組成除了算術邏輯單元與控制單元外，還包含</a:t>
            </a:r>
            <a:r>
              <a:rPr lang="zh-TW">
                <a:solidFill>
                  <a:srgbClr val="FF0000"/>
                </a:solidFill>
              </a:rPr>
              <a:t>暫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>
                <a:solidFill>
                  <a:srgbClr val="FF0000"/>
                </a:solidFill>
              </a:rPr>
              <a:t>器</a:t>
            </a:r>
            <a:r>
              <a:rPr lang="zh-TW"/>
              <a:t>（Register）</a:t>
            </a:r>
            <a:endParaRPr/>
          </a:p>
          <a:p>
            <a:pPr indent="-320040" lvl="0" marL="320040" rtl="0" algn="just">
              <a:spcBef>
                <a:spcPts val="900"/>
              </a:spcBef>
              <a:spcAft>
                <a:spcPts val="0"/>
              </a:spcAft>
              <a:buSzPts val="1920"/>
              <a:buChar char="◻"/>
            </a:pP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存器是CPU內部暫時存放資料的地方，屬於CPU內部的記憶體，</a:t>
            </a:r>
            <a:r>
              <a:rPr lang="zh-TW">
                <a:solidFill>
                  <a:srgbClr val="FF0000"/>
                </a:solidFill>
              </a:rPr>
              <a:t>容量</a:t>
            </a:r>
            <a:r>
              <a:rPr lang="zh-TW"/>
              <a:t>雖</a:t>
            </a:r>
            <a:r>
              <a:rPr lang="zh-TW">
                <a:solidFill>
                  <a:srgbClr val="FF0000"/>
                </a:solidFill>
              </a:rPr>
              <a:t>小</a:t>
            </a:r>
            <a:r>
              <a:rPr lang="zh-TW"/>
              <a:t>，卻是存取</a:t>
            </a:r>
            <a:r>
              <a:rPr lang="zh-TW">
                <a:solidFill>
                  <a:srgbClr val="FF0000"/>
                </a:solidFill>
              </a:rPr>
              <a:t>速度</a:t>
            </a:r>
            <a:r>
              <a:rPr lang="zh-TW"/>
              <a:t>最</a:t>
            </a:r>
            <a:r>
              <a:rPr lang="zh-TW">
                <a:solidFill>
                  <a:srgbClr val="FF0000"/>
                </a:solidFill>
              </a:rPr>
              <a:t>快</a:t>
            </a:r>
            <a:r>
              <a:rPr lang="zh-TW"/>
              <a:t>的記憶體</a:t>
            </a:r>
            <a:endParaRPr/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快取記憶體</a:t>
            </a:r>
            <a:endParaRPr/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612648" y="1412776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just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>
                <a:solidFill>
                  <a:srgbClr val="FF0000"/>
                </a:solidFill>
              </a:rPr>
              <a:t>取記憶體</a:t>
            </a:r>
            <a:r>
              <a:rPr lang="zh-TW"/>
              <a:t>（</a:t>
            </a:r>
            <a:r>
              <a:rPr lang="zh-TW">
                <a:solidFill>
                  <a:srgbClr val="FF0000"/>
                </a:solidFill>
              </a:rPr>
              <a:t>Cache</a:t>
            </a:r>
            <a:r>
              <a:rPr lang="zh-TW"/>
              <a:t> Memory）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CPU內或CPU與主記憶體之間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存放即將可能被執行的程式與資料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可減少CPU對主記憶體（DRAM）的存取次數，提昇電腦整體執行速度。</a:t>
            </a:r>
            <a:endParaRPr/>
          </a:p>
          <a:p>
            <a:pPr indent="-320040" lvl="0" marL="320040" rtl="0" algn="just">
              <a:spcBef>
                <a:spcPts val="90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快取記憶體容量雖比主記憶體小，但</a:t>
            </a:r>
            <a:r>
              <a:rPr lang="zh-TW">
                <a:solidFill>
                  <a:srgbClr val="FF0000"/>
                </a:solidFill>
              </a:rPr>
              <a:t>存取速度快於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>
                <a:solidFill>
                  <a:srgbClr val="FF0000"/>
                </a:solidFill>
              </a:rPr>
              <a:t>記憶體</a:t>
            </a:r>
            <a:endParaRPr>
              <a:solidFill>
                <a:srgbClr val="FF0000"/>
              </a:solidFill>
            </a:endParaRPr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612648" y="162366"/>
            <a:ext cx="8378952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wentieth Century"/>
              <a:buNone/>
            </a:pPr>
            <a:r>
              <a:rPr lang="zh-TW" sz="3959"/>
              <a:t>CPU、快取與主記憶體間的存取關係</a:t>
            </a:r>
            <a:endParaRPr sz="3959"/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0" y="3810000"/>
            <a:ext cx="6134100" cy="279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313972"/>
            <a:ext cx="3840726" cy="175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5800" y="1575903"/>
            <a:ext cx="4191000" cy="183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記憶體階層</a:t>
            </a:r>
            <a:endParaRPr/>
          </a:p>
        </p:txBody>
      </p:sp>
      <p:pic>
        <p:nvPicPr>
          <p:cNvPr id="188" name="Google Shape;188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076" y="1412875"/>
            <a:ext cx="8034797" cy="482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電腦的組成</a:t>
            </a:r>
            <a:endParaRPr/>
          </a:p>
        </p:txBody>
      </p:sp>
      <p:pic>
        <p:nvPicPr>
          <p:cNvPr id="70" name="Google Shape;7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75" y="2156174"/>
            <a:ext cx="8153400" cy="333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t/>
            </a:r>
            <a:endParaRPr/>
          </a:p>
        </p:txBody>
      </p:sp>
      <p:pic>
        <p:nvPicPr>
          <p:cNvPr id="194" name="Google Shape;194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75" y="1706005"/>
            <a:ext cx="8153400" cy="4238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609600" y="116632"/>
            <a:ext cx="81534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t/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0"/>
            <a:ext cx="9144000" cy="453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3575" y="1269169"/>
            <a:ext cx="538850" cy="50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609600" y="116632"/>
            <a:ext cx="81534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t/>
            </a:r>
            <a:endParaRPr/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747" y="1981200"/>
            <a:ext cx="8688506" cy="30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481149" y="5344777"/>
            <a:ext cx="66127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✓查詢位於CPU外部的快取的作法，通常跟查電腦規格（主機板）的方法一樣。</a:t>
            </a:r>
            <a:endParaRPr b="1" i="0" sz="14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7772400" y="5190888"/>
            <a:ext cx="914400" cy="3430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解</a:t>
            </a:r>
            <a:endParaRPr/>
          </a:p>
        </p:txBody>
      </p:sp>
      <p:sp>
        <p:nvSpPr>
          <p:cNvPr id="210" name="Google Shape;210;p28"/>
          <p:cNvSpPr txBox="1"/>
          <p:nvPr/>
        </p:nvSpPr>
        <p:spPr>
          <a:xfrm>
            <a:off x="457200" y="5037000"/>
            <a:ext cx="51860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✓查詢位於CPU內部的快取的作法，通常跟查CPU方法一樣。</a:t>
            </a:r>
            <a:endParaRPr b="1" i="0" sz="14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3575" y="1269169"/>
            <a:ext cx="538850" cy="50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電腦系統</a:t>
            </a:r>
            <a:endParaRPr/>
          </a:p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612648" y="1412776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just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zh-TW">
                <a:solidFill>
                  <a:srgbClr val="FF0000"/>
                </a:solidFill>
              </a:rPr>
              <a:t>電腦硬體</a:t>
            </a:r>
            <a:r>
              <a:rPr lang="zh-TW"/>
              <a:t>、</a:t>
            </a:r>
            <a:r>
              <a:rPr lang="zh-TW">
                <a:solidFill>
                  <a:srgbClr val="FF0000"/>
                </a:solidFill>
              </a:rPr>
              <a:t>作業系統</a:t>
            </a:r>
            <a:r>
              <a:rPr lang="zh-TW"/>
              <a:t>及</a:t>
            </a:r>
            <a:r>
              <a:rPr lang="zh-TW">
                <a:solidFill>
                  <a:srgbClr val="FF0000"/>
                </a:solidFill>
              </a:rPr>
              <a:t>應用軟體</a:t>
            </a:r>
            <a:endParaRPr/>
          </a:p>
          <a:p>
            <a:pPr indent="-320040" lvl="0" marL="320040" rtl="0" algn="just">
              <a:spcBef>
                <a:spcPts val="90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應用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體平時被儲存在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碟中，執行前必須先載入到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記憶體，等候CP</a:t>
            </a:r>
            <a:r>
              <a:rPr lang="zh-TW">
                <a:solidFill>
                  <a:srgbClr val="92D050"/>
                </a:solidFill>
              </a:rPr>
              <a:t> ?</a:t>
            </a:r>
            <a:r>
              <a:rPr lang="zh-TW"/>
              <a:t>來執行</a:t>
            </a:r>
            <a:endParaRPr/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3170586"/>
            <a:ext cx="7162800" cy="349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系統平台</a:t>
            </a:r>
            <a:endParaRPr/>
          </a:p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612648" y="1412776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just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>
                <a:solidFill>
                  <a:srgbClr val="FF0000"/>
                </a:solidFill>
              </a:rPr>
              <a:t>統平台</a:t>
            </a:r>
            <a:r>
              <a:rPr lang="zh-TW"/>
              <a:t>又稱為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>
                <a:solidFill>
                  <a:srgbClr val="FF0000"/>
                </a:solidFill>
              </a:rPr>
              <a:t>算平台</a:t>
            </a:r>
            <a:r>
              <a:rPr lang="zh-TW"/>
              <a:t>（Computing Platform）</a:t>
            </a:r>
            <a:endParaRPr/>
          </a:p>
          <a:p>
            <a:pPr indent="-320040" lvl="0" marL="320040" rtl="0" algn="just">
              <a:spcBef>
                <a:spcPts val="90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指的是電腦系統中讓應用軟體執行的環境，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包括硬體、應用軟體、及作業系統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有些還包括網際網路</a:t>
            </a:r>
            <a:endParaRPr/>
          </a:p>
          <a:p>
            <a:pPr indent="-320040" lvl="0" marL="320040" rtl="0" algn="just">
              <a:spcBef>
                <a:spcPts val="90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本地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運算平台</a:t>
            </a:r>
            <a:endParaRPr/>
          </a:p>
          <a:p>
            <a:pPr indent="-320040" lvl="0" marL="320040" rtl="0" algn="just">
              <a:spcBef>
                <a:spcPts val="900"/>
              </a:spcBef>
              <a:spcAft>
                <a:spcPts val="0"/>
              </a:spcAft>
              <a:buSzPts val="1920"/>
              <a:buChar char="◻"/>
            </a:pPr>
            <a:r>
              <a:rPr lang="zh-TW"/>
              <a:t>雲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運算平台</a:t>
            </a:r>
            <a:endParaRPr/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2590800"/>
            <a:ext cx="7375819" cy="381802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本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端系統平台的運作概念</a:t>
            </a:r>
            <a:endParaRPr/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 b="0" l="0" r="0" t="14460"/>
          <a:stretch/>
        </p:blipFill>
        <p:spPr>
          <a:xfrm>
            <a:off x="33130" y="1371601"/>
            <a:ext cx="3632256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704039"/>
            <a:ext cx="6766219" cy="350246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雲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系統平台的運作概念</a:t>
            </a:r>
            <a:endParaRPr/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7734" y="1371600"/>
            <a:ext cx="3482139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609600" y="116632"/>
            <a:ext cx="81534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處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器(CPU)</a:t>
            </a:r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314979"/>
            <a:ext cx="6793149" cy="55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/>
          <p:nvPr/>
        </p:nvSpPr>
        <p:spPr>
          <a:xfrm>
            <a:off x="1066800" y="5257800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</a:t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565868" y="6398292"/>
            <a:ext cx="304800" cy="3430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解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1066800" y="5513455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066800" y="5761400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</a:t>
            </a:r>
            <a:endParaRPr/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3575" y="1269169"/>
            <a:ext cx="538850" cy="50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處理器(CPU)的關鍵發展(1/3)</a:t>
            </a:r>
            <a:endParaRPr/>
          </a:p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612648" y="1412776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just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zh-TW">
                <a:solidFill>
                  <a:srgbClr val="FF0000"/>
                </a:solidFill>
              </a:rPr>
              <a:t>一台電腦有多個CPU，或一個CPU內有多個「</a:t>
            </a:r>
            <a:r>
              <a:rPr lang="zh-TW">
                <a:solidFill>
                  <a:srgbClr val="92D050"/>
                </a:solidFill>
              </a:rPr>
              <a:t> ?</a:t>
            </a:r>
            <a:r>
              <a:rPr lang="zh-TW">
                <a:solidFill>
                  <a:srgbClr val="FF0000"/>
                </a:solidFill>
              </a:rPr>
              <a:t>心」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超級電腦則有數千到數萬個CPU，構成數百萬個運算核心</a:t>
            </a:r>
            <a:endParaRPr/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3248" y="3514374"/>
            <a:ext cx="5483352" cy="334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612648" y="162366"/>
            <a:ext cx="8153400" cy="81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zh-TW"/>
              <a:t>處理器(CPU)的關鍵發展(2/3)</a:t>
            </a:r>
            <a:endParaRPr/>
          </a:p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612648" y="1412776"/>
            <a:ext cx="81534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just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zh-TW">
                <a:solidFill>
                  <a:srgbClr val="FF0000"/>
                </a:solidFill>
              </a:rPr>
              <a:t>網路連結了多台電腦，可以聯合多個CPU進行運算</a:t>
            </a:r>
            <a:endParaRPr/>
          </a:p>
          <a:p>
            <a:pPr indent="-274320" lvl="1" marL="640080" rtl="0" algn="just">
              <a:spcBef>
                <a:spcPts val="900"/>
              </a:spcBef>
              <a:spcAft>
                <a:spcPts val="0"/>
              </a:spcAft>
              <a:buSzPts val="1960"/>
              <a:buChar char="🞑"/>
            </a:pPr>
            <a:r>
              <a:rPr lang="zh-TW"/>
              <a:t>分</a:t>
            </a:r>
            <a:r>
              <a:rPr lang="zh-TW">
                <a:solidFill>
                  <a:srgbClr val="92D050"/>
                </a:solidFill>
              </a:rPr>
              <a:t>?</a:t>
            </a:r>
            <a:r>
              <a:rPr lang="zh-TW"/>
              <a:t>式系統，會把運算分散給許多網路上的電腦執行，例如：「</a:t>
            </a:r>
            <a:r>
              <a:rPr lang="zh-TW">
                <a:solidFill>
                  <a:srgbClr val="92D050"/>
                </a:solidFill>
              </a:rPr>
              <a:t> ?</a:t>
            </a:r>
            <a:r>
              <a:rPr lang="zh-TW"/>
              <a:t>端運算」平台</a:t>
            </a:r>
            <a:endParaRPr/>
          </a:p>
          <a:p>
            <a:pPr indent="-198120" lvl="0" marL="320040" rtl="0" algn="just">
              <a:spcBef>
                <a:spcPts val="9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4E78Sample">
  <a:themeElements>
    <a:clrScheme name="模組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