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6858000" cy="9906000" type="A4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4690" autoAdjust="0"/>
  </p:normalViewPr>
  <p:slideViewPr>
    <p:cSldViewPr>
      <p:cViewPr varScale="1">
        <p:scale>
          <a:sx n="61" d="100"/>
          <a:sy n="61" d="100"/>
        </p:scale>
        <p:origin x="2491" y="6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1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4D4E0-B6BC-4FF6-84F5-468D499FABE8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09C20-BAF1-4DF8-A1CB-7634160D4D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5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09C20-BAF1-4DF8-A1CB-7634160D4D6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70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22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66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95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39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01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20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31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32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06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34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6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BC55-016C-4306-B5C2-98BDA8EB086B}" type="datetimeFigureOut">
              <a:rPr lang="zh-TW" altLang="en-US" smtClean="0"/>
              <a:t>2020/9/6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9BAB-6138-4370-A0E5-49D1EEBF82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67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1" r="9106"/>
          <a:stretch/>
        </p:blipFill>
        <p:spPr>
          <a:xfrm>
            <a:off x="5877" y="0"/>
            <a:ext cx="6858000" cy="2201144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605277" y="12805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ea typeface="標楷體" panose="03000509000000000000" pitchFamily="65" charset="-120"/>
              </a:rPr>
              <a:t>履歷表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245167" y="2766290"/>
            <a:ext cx="6618710" cy="7107292"/>
            <a:chOff x="245167" y="2766290"/>
            <a:chExt cx="6618710" cy="7107292"/>
          </a:xfrm>
        </p:grpSpPr>
        <p:grpSp>
          <p:nvGrpSpPr>
            <p:cNvPr id="15" name="群組 14"/>
            <p:cNvGrpSpPr/>
            <p:nvPr/>
          </p:nvGrpSpPr>
          <p:grpSpPr>
            <a:xfrm>
              <a:off x="3415405" y="5784336"/>
              <a:ext cx="3168352" cy="301892"/>
              <a:chOff x="3077777" y="6483010"/>
              <a:chExt cx="3168352" cy="301892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3077777" y="6550621"/>
                <a:ext cx="3168352" cy="234281"/>
              </a:xfrm>
              <a:prstGeom prst="rect">
                <a:avLst/>
              </a:prstGeom>
              <a:solidFill>
                <a:srgbClr val="FFC000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文字方塊 16"/>
              <p:cNvSpPr txBox="1"/>
              <p:nvPr/>
            </p:nvSpPr>
            <p:spPr>
              <a:xfrm>
                <a:off x="3771519" y="6483010"/>
                <a:ext cx="14223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合格檢定</a:t>
                </a:r>
                <a:r>
                  <a:rPr lang="zh-TW" altLang="en-US" sz="12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、認證</a:t>
                </a: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3415405" y="2766290"/>
              <a:ext cx="3168352" cy="276999"/>
              <a:chOff x="3005019" y="6483010"/>
              <a:chExt cx="3168352" cy="276999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3005019" y="6525728"/>
                <a:ext cx="3168352" cy="234281"/>
              </a:xfrm>
              <a:prstGeom prst="rect">
                <a:avLst/>
              </a:prstGeom>
              <a:solidFill>
                <a:srgbClr val="FFC000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文字方塊 19"/>
              <p:cNvSpPr txBox="1"/>
              <p:nvPr/>
            </p:nvSpPr>
            <p:spPr>
              <a:xfrm>
                <a:off x="3771519" y="6483010"/>
                <a:ext cx="14223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曾任幹部</a:t>
                </a: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355402" y="3589132"/>
              <a:ext cx="3114316" cy="3411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姓名：李易鴻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性別：男    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出生日期：</a:t>
              </a:r>
              <a:r>
                <a:rPr lang="en-US" altLang="zh-TW" sz="1200" dirty="0" smtClean="0">
                  <a:ea typeface="微軟正黑體" panose="020B0604030504040204" pitchFamily="34" charset="-120"/>
                </a:rPr>
                <a:t>89.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年 </a:t>
              </a:r>
              <a:r>
                <a:rPr lang="en-US" altLang="zh-TW" sz="1200" dirty="0" smtClean="0">
                  <a:ea typeface="微軟正黑體" panose="020B0604030504040204" pitchFamily="34" charset="-120"/>
                </a:rPr>
                <a:t>05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月 </a:t>
              </a:r>
              <a:r>
                <a:rPr lang="en-US" altLang="zh-TW" sz="1200" dirty="0" smtClean="0">
                  <a:ea typeface="微軟正黑體" panose="020B0604030504040204" pitchFamily="34" charset="-120"/>
                </a:rPr>
                <a:t>01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日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>
                  <a:ea typeface="微軟正黑體" panose="020B0604030504040204" pitchFamily="34" charset="-120"/>
                </a:rPr>
                <a:t>聯絡方式：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0976890612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畢業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學校：國立恆春高級職業工商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住址：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恆春鎮德和里康林北路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85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巷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20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號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專長：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興趣：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endParaRPr lang="en-US" altLang="zh-TW" sz="1200" dirty="0" smtClean="0"/>
            </a:p>
            <a:p>
              <a:endParaRPr lang="zh-TW" altLang="en-US" sz="1200" dirty="0"/>
            </a:p>
          </p:txBody>
        </p:sp>
        <p:grpSp>
          <p:nvGrpSpPr>
            <p:cNvPr id="55" name="群組 54"/>
            <p:cNvGrpSpPr/>
            <p:nvPr/>
          </p:nvGrpSpPr>
          <p:grpSpPr>
            <a:xfrm>
              <a:off x="921588" y="5265426"/>
              <a:ext cx="2241295" cy="2554251"/>
              <a:chOff x="781504" y="5265426"/>
              <a:chExt cx="2241295" cy="2554251"/>
            </a:xfrm>
          </p:grpSpPr>
          <p:pic>
            <p:nvPicPr>
              <p:cNvPr id="22" name="Picture 4" descr="C:\Users\kuswave\Desktop\0306恆春工商備審資料講習\img\hobby\1489062681_General_-_Office_31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1550" y="6210326"/>
                <a:ext cx="559937" cy="5599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7" descr="C:\Users\kuswave\Desktop\0306恆春工商備審資料講習\img\hobby\1489062562_headphones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3259" y="6264917"/>
                <a:ext cx="458640" cy="4779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圖片 2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4889" y="7112911"/>
                <a:ext cx="372108" cy="372108"/>
              </a:xfrm>
              <a:prstGeom prst="rect">
                <a:avLst/>
              </a:prstGeom>
            </p:spPr>
          </p:pic>
          <p:pic>
            <p:nvPicPr>
              <p:cNvPr id="28" name="圖片 2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34593" y="5281923"/>
                <a:ext cx="687165" cy="687165"/>
              </a:xfrm>
              <a:prstGeom prst="rect">
                <a:avLst/>
              </a:prstGeom>
            </p:spPr>
          </p:pic>
          <p:pic>
            <p:nvPicPr>
              <p:cNvPr id="30" name="圖片 29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0397" y="5265426"/>
                <a:ext cx="416599" cy="416599"/>
              </a:xfrm>
              <a:prstGeom prst="rect">
                <a:avLst/>
              </a:prstGeom>
            </p:spPr>
          </p:pic>
          <p:sp>
            <p:nvSpPr>
              <p:cNvPr id="33" name="文字方塊 32"/>
              <p:cNvSpPr txBox="1"/>
              <p:nvPr/>
            </p:nvSpPr>
            <p:spPr>
              <a:xfrm>
                <a:off x="781504" y="5727385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200" dirty="0">
                    <a:ea typeface="微軟正黑體" panose="020B0604030504040204" pitchFamily="34" charset="-120"/>
                  </a:rPr>
                  <a:t>數理運算</a:t>
                </a:r>
              </a:p>
            </p:txBody>
          </p:sp>
          <p:sp>
            <p:nvSpPr>
              <p:cNvPr id="34" name="文字方塊 33"/>
              <p:cNvSpPr txBox="1"/>
              <p:nvPr/>
            </p:nvSpPr>
            <p:spPr>
              <a:xfrm>
                <a:off x="1560364" y="5732641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200" dirty="0">
                    <a:ea typeface="微軟正黑體" panose="020B0604030504040204" pitchFamily="34" charset="-120"/>
                  </a:rPr>
                  <a:t>文書處理</a:t>
                </a:r>
              </a:p>
            </p:txBody>
          </p:sp>
          <p:sp>
            <p:nvSpPr>
              <p:cNvPr id="35" name="文字方塊 34"/>
              <p:cNvSpPr txBox="1"/>
              <p:nvPr/>
            </p:nvSpPr>
            <p:spPr>
              <a:xfrm>
                <a:off x="845565" y="7527550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ea typeface="微軟正黑體" panose="020B0604030504040204" pitchFamily="34" charset="-120"/>
                  </a:rPr>
                  <a:t>打球</a:t>
                </a:r>
              </a:p>
            </p:txBody>
          </p:sp>
          <p:sp>
            <p:nvSpPr>
              <p:cNvPr id="36" name="文字方塊 35"/>
              <p:cNvSpPr txBox="1"/>
              <p:nvPr/>
            </p:nvSpPr>
            <p:spPr>
              <a:xfrm>
                <a:off x="834563" y="6679160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ea typeface="微軟正黑體" panose="020B0604030504040204" pitchFamily="34" charset="-120"/>
                  </a:rPr>
                  <a:t>旅行</a:t>
                </a: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1528580" y="6679160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 smtClean="0">
                    <a:ea typeface="微軟正黑體" panose="020B0604030504040204" pitchFamily="34" charset="-120"/>
                  </a:rPr>
                  <a:t>音樂</a:t>
                </a:r>
                <a:endParaRPr lang="zh-TW" altLang="en-US" sz="1200" dirty="0"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38" name="圖片 37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38119" y="6970634"/>
                <a:ext cx="701153" cy="701153"/>
              </a:xfrm>
              <a:prstGeom prst="rect">
                <a:avLst/>
              </a:prstGeom>
            </p:spPr>
          </p:pic>
          <p:pic>
            <p:nvPicPr>
              <p:cNvPr id="39" name="圖片 38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0394" y="7000322"/>
                <a:ext cx="430637" cy="430637"/>
              </a:xfrm>
              <a:prstGeom prst="rect">
                <a:avLst/>
              </a:prstGeom>
            </p:spPr>
          </p:pic>
          <p:pic>
            <p:nvPicPr>
              <p:cNvPr id="40" name="圖片 3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6283" y="6219205"/>
                <a:ext cx="493003" cy="493003"/>
              </a:xfrm>
              <a:prstGeom prst="rect">
                <a:avLst/>
              </a:prstGeom>
            </p:spPr>
          </p:pic>
          <p:sp>
            <p:nvSpPr>
              <p:cNvPr id="41" name="文字方塊 40"/>
              <p:cNvSpPr txBox="1"/>
              <p:nvPr/>
            </p:nvSpPr>
            <p:spPr>
              <a:xfrm>
                <a:off x="1512545" y="7541938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ea typeface="微軟正黑體" panose="020B0604030504040204" pitchFamily="34" charset="-120"/>
                  </a:rPr>
                  <a:t>跑步</a:t>
                </a:r>
              </a:p>
            </p:txBody>
          </p:sp>
          <p:sp>
            <p:nvSpPr>
              <p:cNvPr id="42" name="文字方塊 41"/>
              <p:cNvSpPr txBox="1"/>
              <p:nvPr/>
            </p:nvSpPr>
            <p:spPr>
              <a:xfrm>
                <a:off x="2222769" y="7542678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ea typeface="微軟正黑體" panose="020B0604030504040204" pitchFamily="34" charset="-120"/>
                  </a:rPr>
                  <a:t>腳踏車</a:t>
                </a:r>
              </a:p>
            </p:txBody>
          </p:sp>
          <p:sp>
            <p:nvSpPr>
              <p:cNvPr id="43" name="文字方塊 42"/>
              <p:cNvSpPr txBox="1"/>
              <p:nvPr/>
            </p:nvSpPr>
            <p:spPr>
              <a:xfrm>
                <a:off x="2222596" y="6679402"/>
                <a:ext cx="8000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ea typeface="微軟正黑體" panose="020B0604030504040204" pitchFamily="34" charset="-120"/>
                  </a:rPr>
                  <a:t>存錢</a:t>
                </a:r>
              </a:p>
            </p:txBody>
          </p:sp>
        </p:grpSp>
        <p:grpSp>
          <p:nvGrpSpPr>
            <p:cNvPr id="44" name="群組 43"/>
            <p:cNvGrpSpPr/>
            <p:nvPr/>
          </p:nvGrpSpPr>
          <p:grpSpPr>
            <a:xfrm>
              <a:off x="245167" y="7919939"/>
              <a:ext cx="3168352" cy="276999"/>
              <a:chOff x="3005019" y="6483010"/>
              <a:chExt cx="3168352" cy="276999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3005019" y="6525728"/>
                <a:ext cx="3168352" cy="234281"/>
              </a:xfrm>
              <a:prstGeom prst="rect">
                <a:avLst/>
              </a:prstGeom>
              <a:solidFill>
                <a:srgbClr val="FFC000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3771519" y="6483010"/>
                <a:ext cx="14223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教育程度</a:t>
                </a:r>
              </a:p>
            </p:txBody>
          </p:sp>
        </p:grpSp>
        <p:sp>
          <p:nvSpPr>
            <p:cNvPr id="47" name="文字方塊 46"/>
            <p:cNvSpPr txBox="1"/>
            <p:nvPr/>
          </p:nvSpPr>
          <p:spPr>
            <a:xfrm>
              <a:off x="626605" y="8409384"/>
              <a:ext cx="257190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zh-TW" altLang="en-US" sz="1200" dirty="0">
                  <a:ea typeface="微軟正黑體" panose="020B0604030504040204" pitchFamily="34" charset="-120"/>
                </a:rPr>
                <a:t>國小　　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國立恆春國民小學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>
                  <a:ea typeface="微軟正黑體" panose="020B0604030504040204" pitchFamily="34" charset="-120"/>
                </a:rPr>
                <a:t>國中　　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屏東縣立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恆春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國中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>
                  <a:ea typeface="微軟正黑體" panose="020B0604030504040204" pitchFamily="34" charset="-120"/>
                </a:rPr>
                <a:t>高中　　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國立恆春高級職業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工商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3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300" dirty="0" smtClean="0">
                  <a:ea typeface="微軟正黑體" panose="020B0604030504040204" pitchFamily="34" charset="-120"/>
                </a:rPr>
                <a:t>           </a:t>
              </a:r>
              <a:endParaRPr lang="en-US" altLang="zh-TW" sz="13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3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300" dirty="0" smtClean="0">
                  <a:ea typeface="微軟正黑體" panose="020B0604030504040204" pitchFamily="34" charset="-120"/>
                </a:rPr>
                <a:t>                    </a:t>
              </a:r>
              <a:endParaRPr lang="en-US" altLang="zh-TW" sz="1300" dirty="0">
                <a:ea typeface="微軟正黑體" panose="020B0604030504040204" pitchFamily="34" charset="-120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3521505" y="3096608"/>
              <a:ext cx="3263716" cy="2528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lang="en-US" altLang="zh-TW" sz="13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 smtClean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1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國文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小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老師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社團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副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社長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會計學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小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老師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1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班級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事務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股長</a:t>
              </a:r>
              <a:endParaRPr lang="en-US" altLang="zh-TW" sz="1200" dirty="0" smtClean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1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經濟學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小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老師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經濟學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小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老師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1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班級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班聯會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代表</a:t>
              </a:r>
              <a:endParaRPr lang="en-US" altLang="zh-TW" sz="1200" dirty="0" smtClean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班級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班聯會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代表</a:t>
              </a:r>
              <a:endParaRPr lang="en-US" altLang="zh-TW" sz="1200" dirty="0" smtClean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擔任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社團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副社長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	</a:t>
              </a:r>
              <a:endParaRPr lang="zh-TW" altLang="en-US" sz="1200" dirty="0">
                <a:ea typeface="微軟正黑體" panose="020B0604030504040204" pitchFamily="34" charset="-120"/>
              </a:endParaRPr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3511888" y="6190522"/>
              <a:ext cx="3351989" cy="3683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lang="en-US" altLang="zh-TW" sz="1300" dirty="0" smtClean="0">
                <a:solidFill>
                  <a:srgbClr val="00206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zh-TW" sz="1300" dirty="0" smtClean="0">
                  <a:solidFill>
                    <a:srgbClr val="002060"/>
                  </a:solidFill>
                  <a:ea typeface="微軟正黑體" panose="020B0604030504040204" pitchFamily="34" charset="-120"/>
                </a:rPr>
                <a:t>企業</a:t>
              </a:r>
              <a:r>
                <a:rPr lang="zh-TW" altLang="zh-TW" sz="1300" dirty="0">
                  <a:solidFill>
                    <a:srgbClr val="002060"/>
                  </a:solidFill>
                  <a:ea typeface="微軟正黑體" panose="020B0604030504040204" pitchFamily="34" charset="-120"/>
                </a:rPr>
                <a:t>人才技能證書</a:t>
              </a:r>
              <a:endParaRPr lang="en-US" altLang="zh-TW" sz="1300" dirty="0">
                <a:solidFill>
                  <a:srgbClr val="00206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300" dirty="0" smtClean="0">
                  <a:ea typeface="微軟正黑體" panose="020B0604030504040204" pitchFamily="34" charset="-120"/>
                </a:rPr>
                <a:t> </a:t>
              </a: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上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    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en-US" altLang="zh-TW" sz="1200" dirty="0" smtClean="0">
                  <a:ea typeface="微軟正黑體" panose="020B0604030504040204" pitchFamily="34" charset="-120"/>
                </a:rPr>
                <a:t>Word 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2010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  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進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階級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下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    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英文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輸入檢定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    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實用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上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    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en-US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PowerPoint </a:t>
              </a:r>
              <a:r>
                <a:rPr lang="en-US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2010 </a:t>
              </a:r>
              <a:r>
                <a:rPr lang="zh-TW" altLang="en-US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     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專業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u="sng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300" dirty="0">
                  <a:solidFill>
                    <a:srgbClr val="002060"/>
                  </a:solidFill>
                  <a:ea typeface="微軟正黑體" panose="020B0604030504040204" pitchFamily="34" charset="-120"/>
                </a:rPr>
                <a:t>國家證照檢定</a:t>
              </a:r>
              <a:endParaRPr lang="en-US" altLang="zh-TW" sz="1300" dirty="0">
                <a:solidFill>
                  <a:srgbClr val="00206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3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   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會計資訊</a:t>
              </a:r>
              <a:r>
                <a:rPr lang="zh-TW" altLang="en-US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乙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   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電腦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軟體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應用</a:t>
              </a:r>
              <a:r>
                <a:rPr lang="zh-TW" altLang="en-US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rPr>
                <a:t>乙</a:t>
              </a:r>
              <a:r>
                <a:rPr lang="zh-TW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solidFill>
                  <a:srgbClr val="FF000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會計事務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丙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1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會計資訊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丙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zh-TW" altLang="en-US" sz="1200" dirty="0" smtClean="0">
                  <a:ea typeface="微軟正黑體" panose="020B0604030504040204" pitchFamily="34" charset="-120"/>
                </a:rPr>
                <a:t> 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104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學年度第</a:t>
              </a:r>
              <a:r>
                <a:rPr lang="en-US" altLang="zh-TW" sz="1200" dirty="0">
                  <a:ea typeface="微軟正黑體" panose="020B0604030504040204" pitchFamily="34" charset="-120"/>
                </a:rPr>
                <a:t>2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學期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     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電腦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軟體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應用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  </a:t>
              </a:r>
              <a:r>
                <a:rPr lang="zh-TW" altLang="zh-TW" sz="1200" dirty="0" smtClean="0">
                  <a:ea typeface="微軟正黑體" panose="020B0604030504040204" pitchFamily="34" charset="-120"/>
                </a:rPr>
                <a:t>丙</a:t>
              </a:r>
              <a:r>
                <a:rPr lang="zh-TW" altLang="zh-TW" sz="1200" dirty="0">
                  <a:ea typeface="微軟正黑體" panose="020B0604030504040204" pitchFamily="34" charset="-120"/>
                </a:rPr>
                <a:t>級</a:t>
              </a: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 smtClean="0">
                <a:solidFill>
                  <a:srgbClr val="002060"/>
                </a:solidFill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zh-TW" altLang="en-US" sz="1300" dirty="0">
                <a:solidFill>
                  <a:srgbClr val="002060"/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98" y="272480"/>
            <a:ext cx="2201651" cy="30823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20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1" r="9106"/>
          <a:stretch/>
        </p:blipFill>
        <p:spPr>
          <a:xfrm>
            <a:off x="0" y="-31723"/>
            <a:ext cx="6876097" cy="220114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2" y="-31723"/>
            <a:ext cx="2880320" cy="2880320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3605277" y="12805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ea typeface="標楷體" panose="03000509000000000000" pitchFamily="65" charset="-120"/>
              </a:rPr>
              <a:t>履歷表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353068" y="3177577"/>
            <a:ext cx="6380874" cy="6511982"/>
            <a:chOff x="353068" y="3177577"/>
            <a:chExt cx="6380874" cy="6511982"/>
          </a:xfrm>
        </p:grpSpPr>
        <p:grpSp>
          <p:nvGrpSpPr>
            <p:cNvPr id="3" name="群組 2"/>
            <p:cNvGrpSpPr/>
            <p:nvPr/>
          </p:nvGrpSpPr>
          <p:grpSpPr>
            <a:xfrm>
              <a:off x="377112" y="3177577"/>
              <a:ext cx="3168352" cy="301892"/>
              <a:chOff x="3077777" y="6483010"/>
              <a:chExt cx="3168352" cy="301892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3077777" y="6550621"/>
                <a:ext cx="3168352" cy="234281"/>
              </a:xfrm>
              <a:prstGeom prst="rect">
                <a:avLst/>
              </a:prstGeom>
              <a:solidFill>
                <a:srgbClr val="FFC000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文字方塊 4"/>
              <p:cNvSpPr txBox="1"/>
              <p:nvPr/>
            </p:nvSpPr>
            <p:spPr>
              <a:xfrm>
                <a:off x="3771519" y="6483010"/>
                <a:ext cx="14223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曾獲獎項</a:t>
                </a:r>
                <a:endPara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11" name="群組 10"/>
            <p:cNvGrpSpPr/>
            <p:nvPr/>
          </p:nvGrpSpPr>
          <p:grpSpPr>
            <a:xfrm>
              <a:off x="3919933" y="3669940"/>
              <a:ext cx="2613727" cy="3310030"/>
              <a:chOff x="4142660" y="3367434"/>
              <a:chExt cx="2613727" cy="3310030"/>
            </a:xfrm>
          </p:grpSpPr>
          <p:sp>
            <p:nvSpPr>
              <p:cNvPr id="10" name="文字方塊 9"/>
              <p:cNvSpPr txBox="1"/>
              <p:nvPr/>
            </p:nvSpPr>
            <p:spPr>
              <a:xfrm>
                <a:off x="4142660" y="3507365"/>
                <a:ext cx="2613727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               班級</a:t>
                </a:r>
                <a:r>
                  <a:rPr lang="zh-TW" altLang="en-US" sz="1400" dirty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球類比賽</a:t>
                </a:r>
                <a:endParaRPr lang="en-US" altLang="zh-TW" sz="1400" dirty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105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班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際籃球賽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第三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名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106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班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際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籃球賽 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第一名</a:t>
                </a:r>
                <a:endParaRPr lang="en-US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106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班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際壘球賽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第四名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                水上</a:t>
                </a:r>
                <a:r>
                  <a:rPr lang="zh-TW" altLang="en-US" sz="1400" dirty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運動會</a:t>
                </a:r>
                <a:endParaRPr lang="en-US" altLang="zh-TW" sz="1400" dirty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泳界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三井壽 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   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第一名</a:t>
                </a:r>
                <a:endParaRPr lang="en-US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水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中接力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跑步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第二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名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zh-TW" altLang="en-US" dirty="0"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45185" y="5008866"/>
                <a:ext cx="430638" cy="430638"/>
              </a:xfrm>
              <a:prstGeom prst="rect">
                <a:avLst/>
              </a:prstGeom>
            </p:spPr>
          </p:pic>
          <p:pic>
            <p:nvPicPr>
              <p:cNvPr id="19" name="圖片 1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45185" y="3367434"/>
                <a:ext cx="380519" cy="380519"/>
              </a:xfrm>
              <a:prstGeom prst="rect">
                <a:avLst/>
              </a:prstGeom>
            </p:spPr>
          </p:pic>
        </p:grpSp>
        <p:grpSp>
          <p:nvGrpSpPr>
            <p:cNvPr id="7" name="群組 6"/>
            <p:cNvGrpSpPr/>
            <p:nvPr/>
          </p:nvGrpSpPr>
          <p:grpSpPr>
            <a:xfrm>
              <a:off x="353068" y="3702337"/>
              <a:ext cx="3341276" cy="5987222"/>
              <a:chOff x="376855" y="3381428"/>
              <a:chExt cx="3519243" cy="5987222"/>
            </a:xfrm>
          </p:grpSpPr>
          <p:sp>
            <p:nvSpPr>
              <p:cNvPr id="9" name="文字方塊 8"/>
              <p:cNvSpPr txBox="1"/>
              <p:nvPr/>
            </p:nvSpPr>
            <p:spPr>
              <a:xfrm>
                <a:off x="405808" y="3633747"/>
                <a:ext cx="3490290" cy="5734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              考試成績</a:t>
                </a:r>
                <a:endParaRPr lang="en-US" altLang="zh-TW" sz="1400" dirty="0" smtClean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400" dirty="0" smtClean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 smtClean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>
                    <a:ea typeface="微軟正黑體" panose="020B0604030504040204" pitchFamily="34" charset="-120"/>
                  </a:rPr>
                  <a:t>上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期中考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第一名</a:t>
                </a:r>
                <a:r>
                  <a:rPr lang="en-US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200" dirty="0" smtClean="0">
                    <a:ea typeface="微軟正黑體" panose="020B0604030504040204" pitchFamily="34" charset="-120"/>
                  </a:rPr>
                  <a:t>-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校頒獎狀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上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學業成績 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第二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名</a:t>
                </a:r>
                <a:r>
                  <a:rPr lang="en-US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-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校頒獎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狀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>
                    <a:ea typeface="微軟正黑體" panose="020B0604030504040204" pitchFamily="34" charset="-120"/>
                  </a:rPr>
                  <a:t>下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期中考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第三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名 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- 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校頒獎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狀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105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>
                    <a:ea typeface="微軟正黑體" panose="020B0604030504040204" pitchFamily="34" charset="-120"/>
                  </a:rPr>
                  <a:t>下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期中考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第二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名</a:t>
                </a:r>
                <a:r>
                  <a:rPr lang="en-US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- 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校頒獎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狀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              獎助學金</a:t>
                </a:r>
                <a:endParaRPr lang="en-US" altLang="zh-TW" sz="1400" dirty="0" smtClean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400" dirty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106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高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苑科技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大學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雙乙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級證照獎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助學金</a:t>
                </a:r>
                <a:endParaRPr lang="en-US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促進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電力發展營運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成績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優良獎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助學金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105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促進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電力發展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營運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成績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優良獎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助學金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家長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會長獎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助學金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105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學年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家長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會長獎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助學金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              科</a:t>
                </a:r>
                <a:r>
                  <a:rPr lang="zh-TW" altLang="en-US" sz="1400" dirty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內</a:t>
                </a:r>
                <a:r>
                  <a:rPr lang="zh-TW" altLang="en-US" sz="1400" dirty="0" smtClean="0">
                    <a:solidFill>
                      <a:srgbClr val="002060"/>
                    </a:solidFill>
                    <a:ea typeface="微軟正黑體" panose="020B0604030504040204" pitchFamily="34" charset="-120"/>
                  </a:rPr>
                  <a:t>競賽</a:t>
                </a:r>
                <a:endParaRPr lang="en-US" altLang="zh-TW" sz="1400" dirty="0" smtClean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400" dirty="0">
                  <a:solidFill>
                    <a:srgbClr val="00206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學年度第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2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會計</a:t>
                </a:r>
                <a:r>
                  <a:rPr lang="zh-TW" altLang="zh-TW" sz="1200" dirty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記帳 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第一名</a:t>
                </a:r>
                <a:endParaRPr lang="en-US" altLang="zh-TW" sz="1200" dirty="0">
                  <a:solidFill>
                    <a:srgbClr val="FF000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105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學年度第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會計記帳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 </a:t>
                </a:r>
                <a:r>
                  <a:rPr lang="zh-TW" altLang="zh-TW" sz="1200" dirty="0" smtClean="0">
                    <a:solidFill>
                      <a:srgbClr val="FF0000"/>
                    </a:solidFill>
                    <a:ea typeface="微軟正黑體" panose="020B0604030504040204" pitchFamily="34" charset="-120"/>
                  </a:rPr>
                  <a:t> 第二名</a:t>
                </a:r>
                <a:endParaRPr lang="en-US" altLang="zh-TW" sz="1200" dirty="0" smtClean="0">
                  <a:solidFill>
                    <a:srgbClr val="FF0000"/>
                  </a:solidFill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學年度第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電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競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  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第四名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</a:t>
                </a:r>
                <a:endParaRPr lang="en-US" altLang="zh-TW" sz="12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zh-TW" sz="1200" dirty="0" smtClean="0">
                    <a:ea typeface="微軟正黑體" panose="020B0604030504040204" pitchFamily="34" charset="-120"/>
                  </a:rPr>
                  <a:t>104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學年度第</a:t>
                </a:r>
                <a:r>
                  <a:rPr lang="en-US" altLang="zh-TW" sz="1200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學期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文書處理 </a:t>
                </a:r>
                <a:r>
                  <a:rPr lang="zh-TW" altLang="en-US" sz="1200" dirty="0" smtClean="0">
                    <a:ea typeface="微軟正黑體" panose="020B0604030504040204" pitchFamily="34" charset="-120"/>
                  </a:rPr>
                  <a:t>   </a:t>
                </a:r>
                <a:r>
                  <a:rPr lang="zh-TW" altLang="zh-TW" sz="1200" dirty="0" smtClean="0">
                    <a:ea typeface="微軟正黑體" panose="020B0604030504040204" pitchFamily="34" charset="-120"/>
                  </a:rPr>
                  <a:t>第六</a:t>
                </a:r>
                <a:r>
                  <a:rPr lang="zh-TW" altLang="zh-TW" sz="1200" dirty="0">
                    <a:ea typeface="微軟正黑體" panose="020B0604030504040204" pitchFamily="34" charset="-120"/>
                  </a:rPr>
                  <a:t>名</a:t>
                </a:r>
                <a:endParaRPr lang="en-US" altLang="zh-TW" sz="12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 smtClean="0">
                  <a:ea typeface="微軟正黑體" panose="020B0604030504040204" pitchFamily="34" charset="-120"/>
                </a:endParaRPr>
              </a:p>
              <a:p>
                <a:pPr>
                  <a:lnSpc>
                    <a:spcPts val="1000"/>
                  </a:lnSpc>
                </a:pPr>
                <a:endParaRPr lang="en-US" altLang="zh-TW" sz="1300" dirty="0">
                  <a:ea typeface="微軟正黑體" panose="020B0604030504040204" pitchFamily="34" charset="-120"/>
                </a:endParaRPr>
              </a:p>
            </p:txBody>
          </p:sp>
          <p:grpSp>
            <p:nvGrpSpPr>
              <p:cNvPr id="6" name="群組 5"/>
              <p:cNvGrpSpPr/>
              <p:nvPr/>
            </p:nvGrpSpPr>
            <p:grpSpPr>
              <a:xfrm>
                <a:off x="376855" y="3381428"/>
                <a:ext cx="761301" cy="4238046"/>
                <a:chOff x="376855" y="3381428"/>
                <a:chExt cx="761301" cy="4238046"/>
              </a:xfrm>
            </p:grpSpPr>
            <p:pic>
              <p:nvPicPr>
                <p:cNvPr id="18" name="圖片 17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1495" y="5004046"/>
                  <a:ext cx="440279" cy="440279"/>
                </a:xfrm>
                <a:prstGeom prst="rect">
                  <a:avLst/>
                </a:prstGeom>
              </p:spPr>
            </p:pic>
            <p:pic>
              <p:nvPicPr>
                <p:cNvPr id="20" name="圖片 19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9864" y="3381428"/>
                  <a:ext cx="435285" cy="435285"/>
                </a:xfrm>
                <a:prstGeom prst="rect">
                  <a:avLst/>
                </a:prstGeom>
              </p:spPr>
            </p:pic>
            <p:pic>
              <p:nvPicPr>
                <p:cNvPr id="21" name="圖片 20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6855" y="6858173"/>
                  <a:ext cx="761301" cy="761301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" name="群組 22"/>
            <p:cNvGrpSpPr/>
            <p:nvPr/>
          </p:nvGrpSpPr>
          <p:grpSpPr>
            <a:xfrm>
              <a:off x="3694344" y="7001328"/>
              <a:ext cx="3039598" cy="276999"/>
              <a:chOff x="3077777" y="6507903"/>
              <a:chExt cx="3168352" cy="276999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077777" y="6550621"/>
                <a:ext cx="3168352" cy="234281"/>
              </a:xfrm>
              <a:prstGeom prst="rect">
                <a:avLst/>
              </a:prstGeom>
              <a:solidFill>
                <a:srgbClr val="FFC000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" name="文字方塊 24"/>
              <p:cNvSpPr txBox="1"/>
              <p:nvPr/>
            </p:nvSpPr>
            <p:spPr>
              <a:xfrm>
                <a:off x="3891451" y="6507903"/>
                <a:ext cx="14223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2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研習活動</a:t>
                </a:r>
              </a:p>
            </p:txBody>
          </p:sp>
        </p:grpSp>
        <p:sp>
          <p:nvSpPr>
            <p:cNvPr id="12" name="文字方塊 11"/>
            <p:cNvSpPr txBox="1"/>
            <p:nvPr/>
          </p:nvSpPr>
          <p:spPr>
            <a:xfrm>
              <a:off x="3821392" y="7691412"/>
              <a:ext cx="2905454" cy="1374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學年上學期   模擬電子商城經營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實務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學年上學期   圖書館藝文參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訪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105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學年上學期  富爸爸現金流</a:t>
              </a:r>
              <a:r>
                <a:rPr lang="zh-TW" altLang="en-US" sz="1200" dirty="0" smtClean="0">
                  <a:ea typeface="微軟正黑體" panose="020B0604030504040204" pitchFamily="34" charset="-120"/>
                </a:rPr>
                <a:t>遊戲</a:t>
              </a:r>
              <a:endParaRPr lang="en-US" altLang="zh-TW" sz="1200" dirty="0" smtClean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endParaRPr lang="en-US" altLang="zh-TW" sz="1200" dirty="0">
                <a:ea typeface="微軟正黑體" panose="020B0604030504040204" pitchFamily="34" charset="-120"/>
              </a:endParaRPr>
            </a:p>
            <a:p>
              <a:pPr>
                <a:lnSpc>
                  <a:spcPts val="1000"/>
                </a:lnSpc>
              </a:pPr>
              <a:r>
                <a:rPr lang="en-US" altLang="zh-TW" sz="1200" dirty="0">
                  <a:ea typeface="微軟正黑體" panose="020B0604030504040204" pitchFamily="34" charset="-120"/>
                </a:rPr>
                <a:t>106</a:t>
              </a:r>
              <a:r>
                <a:rPr lang="zh-TW" altLang="en-US" sz="1200" dirty="0">
                  <a:ea typeface="微軟正黑體" panose="020B0604030504040204" pitchFamily="34" charset="-120"/>
                </a:rPr>
                <a:t>學年下學期   手工皂製作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6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000" b="1" dirty="0">
            <a:latin typeface="標楷體" pitchFamily="65" charset="-120"/>
            <a:ea typeface="標楷體" pitchFamily="65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2921</TotalTime>
  <Words>471</Words>
  <Application>Microsoft Office PowerPoint</Application>
  <PresentationFormat>A4 紙張 (210x297 公釐)</PresentationFormat>
  <Paragraphs>166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148</cp:revision>
  <cp:lastPrinted>2018-05-24T01:42:20Z</cp:lastPrinted>
  <dcterms:created xsi:type="dcterms:W3CDTF">2018-05-17T02:42:11Z</dcterms:created>
  <dcterms:modified xsi:type="dcterms:W3CDTF">2020-09-06T11:17:52Z</dcterms:modified>
</cp:coreProperties>
</file>