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1" r:id="rId1"/>
  </p:sldMasterIdLst>
  <p:notesMasterIdLst>
    <p:notesMasterId r:id="rId8"/>
  </p:notesMasterIdLst>
  <p:sldIdLst>
    <p:sldId id="256" r:id="rId2"/>
    <p:sldId id="266" r:id="rId3"/>
    <p:sldId id="267" r:id="rId4"/>
    <p:sldId id="269" r:id="rId5"/>
    <p:sldId id="263" r:id="rId6"/>
    <p:sldId id="264" r:id="rId7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0000"/>
    <a:srgbClr val="002060"/>
    <a:srgbClr val="FFFF00"/>
    <a:srgbClr val="FF993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04" autoAdjust="0"/>
    <p:restoredTop sz="77317" autoAdjust="0"/>
  </p:normalViewPr>
  <p:slideViewPr>
    <p:cSldViewPr>
      <p:cViewPr>
        <p:scale>
          <a:sx n="69" d="100"/>
          <a:sy n="69" d="100"/>
        </p:scale>
        <p:origin x="-64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D7185F-B1B9-4969-B756-F24480CD097F}" type="datetimeFigureOut">
              <a:rPr lang="zh-TW" altLang="en-US" smtClean="0"/>
              <a:t>2017/9/13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498F8B-575F-4754-943D-754B802695B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89721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TW" altLang="en-US" sz="12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TW" altLang="en-US" sz="12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498F8B-575F-4754-943D-754B802695B4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51464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498F8B-575F-4754-943D-754B802695B4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44609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F7680-E701-4A9B-9B6A-F8FDAE5568DB}" type="datetime1">
              <a:rPr lang="zh-TW" altLang="en-US" smtClean="0"/>
              <a:t>2017/9/13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06838-C46E-438B-A7B6-D35C89EEFD8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10461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1955D-9BF5-448B-BB5E-3F14B118316D}" type="datetime1">
              <a:rPr lang="zh-TW" altLang="en-US" smtClean="0"/>
              <a:t>2017/9/13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06838-C46E-438B-A7B6-D35C89EEFD8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98916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58491-6405-4387-B492-C618F62E2F08}" type="datetime1">
              <a:rPr lang="zh-TW" altLang="en-US" smtClean="0"/>
              <a:t>2017/9/13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06838-C46E-438B-A7B6-D35C89EEFD8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160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BD876-A100-4CD1-97AE-778A53FD7AEA}" type="datetime1">
              <a:rPr lang="zh-TW" altLang="en-US" smtClean="0"/>
              <a:t>2017/9/13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06838-C46E-438B-A7B6-D35C89EEFD8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47478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7CA5-4A09-41C3-BACA-3C0AB0E9E59F}" type="datetime1">
              <a:rPr lang="zh-TW" altLang="en-US" smtClean="0"/>
              <a:t>2017/9/13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06838-C46E-438B-A7B6-D35C89EEFD8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77471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12" y="-27384"/>
            <a:ext cx="8136000" cy="16611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>
              <a:defRPr sz="4000" b="1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011A0-A9A2-45E8-9BD3-98A3E2B9A07A}" type="datetime1">
              <a:rPr lang="zh-TW" altLang="en-US" smtClean="0"/>
              <a:t>2017/9/13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06838-C46E-438B-A7B6-D35C89EEFD8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26622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539552" y="1628800"/>
            <a:ext cx="7772400" cy="1470025"/>
          </a:xfrm>
        </p:spPr>
        <p:txBody>
          <a:bodyPr>
            <a:noAutofit/>
          </a:bodyPr>
          <a:lstStyle>
            <a:lvl1pPr>
              <a:defRPr sz="5400"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B6201-621E-478D-AC9B-B828F870FF0D}" type="datetime1">
              <a:rPr lang="zh-TW" altLang="en-US" smtClean="0"/>
              <a:t>2017/9/13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06838-C46E-438B-A7B6-D35C89EEFD8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91469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E7544F-D224-4CF3-8811-0713852017B9}" type="datetime1">
              <a:rPr lang="zh-TW" altLang="en-US" smtClean="0"/>
              <a:t>2017/9/13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902896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ED06838-C46E-438B-A7B6-D35C89EEFD8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3394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93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smtClean="0"/>
              <a:t>無人駕駛汽車</a:t>
            </a:r>
            <a:endParaRPr lang="zh-TW" altLang="en-US"/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06838-C46E-438B-A7B6-D35C89EEFD82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0042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mtClean="0"/>
              <a:t>無人駕駛與傳統車廠有何不同</a:t>
            </a:r>
            <a:endParaRPr lang="zh-TW" altLang="en-US"/>
          </a:p>
        </p:txBody>
      </p:sp>
      <p:sp>
        <p:nvSpPr>
          <p:cNvPr id="3" name="矩形 2"/>
          <p:cNvSpPr/>
          <p:nvPr/>
        </p:nvSpPr>
        <p:spPr>
          <a:xfrm>
            <a:off x="4716016" y="3113275"/>
            <a:ext cx="2952328" cy="144016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/>
              <a:t>擁有更精確的地圖</a:t>
            </a:r>
          </a:p>
          <a:p>
            <a:r>
              <a:rPr lang="zh-TW" altLang="en-US"/>
              <a:t>擁有更好的軟體技術</a:t>
            </a:r>
          </a:p>
          <a:p>
            <a:r>
              <a:rPr lang="zh-TW" altLang="en-US"/>
              <a:t>涉及廣泛的科研領域</a:t>
            </a:r>
          </a:p>
          <a:p>
            <a:r>
              <a:rPr lang="zh-TW" altLang="en-US"/>
              <a:t>擁有一支頂尖的團隊</a:t>
            </a:r>
          </a:p>
        </p:txBody>
      </p:sp>
      <p:pic>
        <p:nvPicPr>
          <p:cNvPr id="6" name="圖片 5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746" y="2780928"/>
            <a:ext cx="2907492" cy="1944216"/>
          </a:xfrm>
          <a:prstGeom prst="rect">
            <a:avLst/>
          </a:prstGeom>
        </p:spPr>
      </p:pic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06838-C46E-438B-A7B6-D35C89EEFD82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659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自動駕駛哪家強</a:t>
            </a:r>
            <a:r>
              <a:rPr lang="zh-TW" altLang="en-US" smtClean="0"/>
              <a:t>？</a:t>
            </a:r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06838-C46E-438B-A7B6-D35C89EEFD82}" type="slidenum">
              <a:rPr lang="zh-TW" altLang="en-US" smtClean="0"/>
              <a:t>3</a:t>
            </a:fld>
            <a:endParaRPr lang="zh-TW" altLang="en-US"/>
          </a:p>
        </p:txBody>
      </p:sp>
      <p:graphicFrame>
        <p:nvGraphicFramePr>
          <p:cNvPr id="16" name="表格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6346999"/>
              </p:ext>
            </p:extLst>
          </p:nvPr>
        </p:nvGraphicFramePr>
        <p:xfrm>
          <a:off x="1175792" y="1845264"/>
          <a:ext cx="6792417" cy="3960000"/>
        </p:xfrm>
        <a:graphic>
          <a:graphicData uri="http://schemas.openxmlformats.org/drawingml/2006/table">
            <a:tbl>
              <a:tblPr bandRow="1">
                <a:solidFill>
                  <a:srgbClr val="002060"/>
                </a:solidFill>
                <a:tableStyleId>{5C22544A-7EE6-4342-B048-85BDC9FD1C3A}</a:tableStyleId>
              </a:tblPr>
              <a:tblGrid>
                <a:gridCol w="2264139">
                  <a:extLst>
                    <a:ext uri="{9D8B030D-6E8A-4147-A177-3AD203B41FA5}">
                      <a16:colId xmlns:a16="http://schemas.microsoft.com/office/drawing/2014/main" xmlns="" val="1958316840"/>
                    </a:ext>
                  </a:extLst>
                </a:gridCol>
                <a:gridCol w="2264139">
                  <a:extLst>
                    <a:ext uri="{9D8B030D-6E8A-4147-A177-3AD203B41FA5}">
                      <a16:colId xmlns:a16="http://schemas.microsoft.com/office/drawing/2014/main" xmlns="" val="1153662757"/>
                    </a:ext>
                  </a:extLst>
                </a:gridCol>
                <a:gridCol w="2264139">
                  <a:extLst>
                    <a:ext uri="{9D8B030D-6E8A-4147-A177-3AD203B41FA5}">
                      <a16:colId xmlns:a16="http://schemas.microsoft.com/office/drawing/2014/main" xmlns="" val="2559174556"/>
                    </a:ext>
                  </a:extLst>
                </a:gridCol>
              </a:tblGrid>
              <a:tr h="1440000">
                <a:tc>
                  <a:txBody>
                    <a:bodyPr/>
                    <a:lstStyle/>
                    <a:p>
                      <a:endParaRPr lang="zh-TW" altLang="en-US" sz="2400" b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400" b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400" b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093023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400" b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Google</a:t>
                      </a:r>
                      <a:endParaRPr lang="zh-TW" altLang="en-US" sz="2400" b="1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b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Mercedes-Benz</a:t>
                      </a: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400" b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Delphi</a:t>
                      </a:r>
                      <a:endParaRPr lang="zh-TW" altLang="en-US" sz="2400" b="1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289098434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endParaRPr lang="zh-TW" altLang="en-US" sz="2400" b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400" b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400" b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68992957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400" b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Bosch</a:t>
                      </a:r>
                      <a:endParaRPr lang="zh-TW" altLang="en-US" sz="2400" b="1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b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Nissan</a:t>
                      </a: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b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Volkswagen</a:t>
                      </a: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603013639"/>
                  </a:ext>
                </a:extLst>
              </a:tr>
            </a:tbl>
          </a:graphicData>
        </a:graphic>
      </p:graphicFrame>
      <p:sp>
        <p:nvSpPr>
          <p:cNvPr id="17" name="矩形 16"/>
          <p:cNvSpPr>
            <a:spLocks noChangeAspect="1"/>
          </p:cNvSpPr>
          <p:nvPr/>
        </p:nvSpPr>
        <p:spPr>
          <a:xfrm>
            <a:off x="3136417" y="5978325"/>
            <a:ext cx="1251072" cy="839675"/>
          </a:xfrm>
          <a:prstGeom prst="rect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9000" r="-9000"/>
            </a:stretch>
          </a:blipFill>
          <a:ln w="28575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7425384" y="5978325"/>
            <a:ext cx="1251072" cy="839675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9000" r="-9000"/>
            </a:stretch>
          </a:blipFill>
          <a:ln w="28575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0" name="矩形 29"/>
          <p:cNvSpPr>
            <a:spLocks noChangeAspect="1"/>
          </p:cNvSpPr>
          <p:nvPr/>
        </p:nvSpPr>
        <p:spPr>
          <a:xfrm>
            <a:off x="5996521" y="5978325"/>
            <a:ext cx="1251072" cy="839675"/>
          </a:xfrm>
          <a:prstGeom prst="rect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9000" r="-9000"/>
            </a:stretch>
          </a:blipFill>
          <a:ln w="28575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1" name="矩形 30"/>
          <p:cNvSpPr>
            <a:spLocks noChangeAspect="1"/>
          </p:cNvSpPr>
          <p:nvPr/>
        </p:nvSpPr>
        <p:spPr>
          <a:xfrm>
            <a:off x="1707552" y="5978325"/>
            <a:ext cx="1251072" cy="839675"/>
          </a:xfrm>
          <a:prstGeom prst="rect">
            <a:avLst/>
          </a:prstGeom>
          <a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9000" r="-9000"/>
            </a:stretch>
          </a:blipFill>
          <a:ln w="28575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2" name="矩形 31"/>
          <p:cNvSpPr>
            <a:spLocks noChangeAspect="1"/>
          </p:cNvSpPr>
          <p:nvPr/>
        </p:nvSpPr>
        <p:spPr>
          <a:xfrm>
            <a:off x="278687" y="5978325"/>
            <a:ext cx="1251072" cy="839675"/>
          </a:xfrm>
          <a:prstGeom prst="rect">
            <a:avLst/>
          </a:prstGeom>
          <a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9000" r="-9000"/>
            </a:stretch>
          </a:blipFill>
          <a:ln w="28575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33" name="圖片 3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65282" y="5978325"/>
            <a:ext cx="1253446" cy="838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327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zh-TW" altLang="en-US"/>
              <a:t>看數據說話</a:t>
            </a:r>
            <a:endParaRPr lang="en-US" altLang="zh-TW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8191115"/>
              </p:ext>
            </p:extLst>
          </p:nvPr>
        </p:nvGraphicFramePr>
        <p:xfrm>
          <a:off x="2855894" y="2708920"/>
          <a:ext cx="3432212" cy="2585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933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5288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自動駕駛車</a:t>
                      </a:r>
                      <a:endParaRPr lang="zh-TW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累計路程</a:t>
                      </a:r>
                      <a:endParaRPr lang="zh-TW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Google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0" i="0" u="none" strike="noStrike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1244</a:t>
                      </a:r>
                      <a:endParaRPr lang="en-US" altLang="zh-TW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Delphi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0" i="0" u="none" strike="noStrike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41</a:t>
                      </a:r>
                      <a:endParaRPr lang="en-US" altLang="zh-TW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Volkswagen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0" i="0" u="none" strike="noStrike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58</a:t>
                      </a:r>
                      <a:endParaRPr lang="en-US" altLang="zh-TW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Nissan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0" i="0" u="none" strike="noStrike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14</a:t>
                      </a:r>
                      <a:endParaRPr lang="en-US" altLang="zh-TW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Mercedes-Benz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0" i="0" u="none" strike="noStrike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</a:t>
                      </a:r>
                      <a:endParaRPr lang="en-US" altLang="zh-TW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Bosch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0" i="0" u="none" strike="noStrike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</a:t>
                      </a:r>
                      <a:endParaRPr lang="en-US" altLang="zh-TW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8" name="矩形 7"/>
          <p:cNvSpPr/>
          <p:nvPr/>
        </p:nvSpPr>
        <p:spPr>
          <a:xfrm>
            <a:off x="791580" y="1689019"/>
            <a:ext cx="756084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92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altLang="zh-TW" sz="2200" dirty="0">
                <a:solidFill>
                  <a:srgbClr val="002060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2015</a:t>
            </a:r>
            <a:r>
              <a:rPr lang="zh-TW" altLang="zh-TW" sz="2200" dirty="0">
                <a:solidFill>
                  <a:srgbClr val="002060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年</a:t>
            </a:r>
            <a:r>
              <a:rPr lang="en-US" altLang="zh-TW" sz="2200" dirty="0">
                <a:solidFill>
                  <a:srgbClr val="002060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6</a:t>
            </a:r>
            <a:r>
              <a:rPr lang="zh-TW" altLang="zh-TW" sz="2200" dirty="0">
                <a:solidFill>
                  <a:srgbClr val="002060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間企業自動駕駛車無人干預單次行駛里程</a:t>
            </a:r>
            <a:r>
              <a:rPr lang="en-US" altLang="zh-TW" sz="2200" dirty="0">
                <a:solidFill>
                  <a:srgbClr val="002060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(</a:t>
            </a:r>
            <a:r>
              <a:rPr lang="zh-TW" altLang="zh-TW" sz="2200" dirty="0">
                <a:solidFill>
                  <a:srgbClr val="002060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英里</a:t>
            </a:r>
            <a:r>
              <a:rPr lang="en-US" altLang="zh-TW" sz="2200" dirty="0">
                <a:solidFill>
                  <a:srgbClr val="002060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)</a:t>
            </a:r>
            <a:endParaRPr lang="zh-TW" altLang="zh-TW" sz="2200" dirty="0">
              <a:solidFill>
                <a:srgbClr val="002060"/>
              </a:solidFill>
              <a:latin typeface="Arial" panose="020B0604020202020204" pitchFamily="34" charset="0"/>
              <a:ea typeface="微軟正黑體" panose="020B0604030504040204" pitchFamily="34" charset="-120"/>
              <a:cs typeface="Arial" panose="020B0604020202020204" pitchFamily="34" charset="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06838-C46E-438B-A7B6-D35C89EEFD82}" type="slidenum">
              <a:rPr lang="zh-TW" altLang="en-US" smtClean="0"/>
              <a:t>4</a:t>
            </a:fld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1187624" y="6495532"/>
            <a:ext cx="7872536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6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Google</a:t>
            </a:r>
            <a:r>
              <a:rPr lang="zh-TW" altLang="en-US" sz="16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在自動駕駛里程數的累積上，以壓倒性</a:t>
            </a:r>
            <a:r>
              <a:rPr lang="en-US" altLang="zh-TW" sz="16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424331</a:t>
            </a:r>
            <a:r>
              <a:rPr lang="zh-TW" altLang="en-US" sz="16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英里佔據排行榜第一</a:t>
            </a:r>
          </a:p>
        </p:txBody>
      </p:sp>
    </p:spTree>
    <p:extLst>
      <p:ext uri="{BB962C8B-B14F-4D97-AF65-F5344CB8AC3E}">
        <p14:creationId xmlns:p14="http://schemas.microsoft.com/office/powerpoint/2010/main" val="278280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mtClean="0"/>
              <a:t>無人駕駛車解構</a:t>
            </a:r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06838-C46E-438B-A7B6-D35C89EEFD82}" type="slidenum">
              <a:rPr lang="zh-TW" altLang="en-US" smtClean="0"/>
              <a:t>5</a:t>
            </a:fld>
            <a:endParaRPr lang="zh-TW" altLang="en-US"/>
          </a:p>
        </p:txBody>
      </p:sp>
      <p:grpSp>
        <p:nvGrpSpPr>
          <p:cNvPr id="67" name="群組 66"/>
          <p:cNvGrpSpPr/>
          <p:nvPr/>
        </p:nvGrpSpPr>
        <p:grpSpPr>
          <a:xfrm>
            <a:off x="728397" y="2249254"/>
            <a:ext cx="7366655" cy="3687753"/>
            <a:chOff x="728397" y="2249254"/>
            <a:chExt cx="7366655" cy="3687753"/>
          </a:xfrm>
        </p:grpSpPr>
        <p:grpSp>
          <p:nvGrpSpPr>
            <p:cNvPr id="68" name="群組 67"/>
            <p:cNvGrpSpPr/>
            <p:nvPr/>
          </p:nvGrpSpPr>
          <p:grpSpPr>
            <a:xfrm>
              <a:off x="934200" y="2249254"/>
              <a:ext cx="3861962" cy="523220"/>
              <a:chOff x="934200" y="2249254"/>
              <a:chExt cx="3861962" cy="523220"/>
            </a:xfrm>
          </p:grpSpPr>
          <p:sp>
            <p:nvSpPr>
              <p:cNvPr id="80" name="文字方塊 79"/>
              <p:cNvSpPr txBox="1"/>
              <p:nvPr/>
            </p:nvSpPr>
            <p:spPr>
              <a:xfrm>
                <a:off x="934200" y="2249254"/>
                <a:ext cx="2520000" cy="523220"/>
              </a:xfrm>
              <a:prstGeom prst="rect">
                <a:avLst/>
              </a:prstGeom>
              <a:solidFill>
                <a:srgbClr val="FF00FF"/>
              </a:solidFill>
              <a:ln>
                <a:solidFill>
                  <a:srgbClr val="002060"/>
                </a:solidFill>
              </a:ln>
            </p:spPr>
            <p:txBody>
              <a:bodyPr wrap="square" rtlCol="0" anchor="ctr">
                <a:spAutoFit/>
              </a:bodyPr>
              <a:lstStyle/>
              <a:p>
                <a:r>
                  <a:rPr lang="zh-TW" altLang="en-US" sz="14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車頂感應系統：不斷轉的感應器描鄰近地區</a:t>
                </a:r>
              </a:p>
            </p:txBody>
          </p:sp>
          <p:cxnSp>
            <p:nvCxnSpPr>
              <p:cNvPr id="81" name="直線單箭頭接點 80"/>
              <p:cNvCxnSpPr>
                <a:stCxn id="60" idx="1"/>
              </p:cNvCxnSpPr>
              <p:nvPr/>
            </p:nvCxnSpPr>
            <p:spPr>
              <a:xfrm flipH="1" flipV="1">
                <a:off x="3454200" y="2518690"/>
                <a:ext cx="1341962" cy="1257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" name="群組 68"/>
            <p:cNvGrpSpPr/>
            <p:nvPr/>
          </p:nvGrpSpPr>
          <p:grpSpPr>
            <a:xfrm>
              <a:off x="728397" y="2907657"/>
              <a:ext cx="3482027" cy="612293"/>
              <a:chOff x="728397" y="2907657"/>
              <a:chExt cx="3482027" cy="612293"/>
            </a:xfrm>
          </p:grpSpPr>
          <p:sp>
            <p:nvSpPr>
              <p:cNvPr id="78" name="文字方塊 77"/>
              <p:cNvSpPr txBox="1"/>
              <p:nvPr/>
            </p:nvSpPr>
            <p:spPr>
              <a:xfrm>
                <a:off x="728397" y="3212173"/>
                <a:ext cx="1224136" cy="307777"/>
              </a:xfrm>
              <a:prstGeom prst="rect">
                <a:avLst/>
              </a:prstGeom>
              <a:solidFill>
                <a:srgbClr val="FF00FF"/>
              </a:solidFill>
              <a:ln>
                <a:solidFill>
                  <a:srgbClr val="002060"/>
                </a:solidFill>
              </a:ln>
            </p:spPr>
            <p:txBody>
              <a:bodyPr wrap="square" rtlCol="0" anchor="ctr">
                <a:spAutoFit/>
              </a:bodyPr>
              <a:lstStyle>
                <a:defPPr>
                  <a:defRPr lang="zh-TW"/>
                </a:defPPr>
                <a:lvl1pPr>
                  <a:defRPr sz="14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軟正黑體" panose="020B0604030504040204" pitchFamily="34" charset="-120"/>
                    <a:ea typeface="微軟正黑體" panose="020B0604030504040204" pitchFamily="34" charset="-120"/>
                  </a:defRPr>
                </a:lvl1pPr>
              </a:lstStyle>
              <a:p>
                <a:pPr algn="ctr"/>
                <a:r>
                  <a:rPr lang="zh-TW" altLang="en-US"/>
                  <a:t>前方攝影機</a:t>
                </a:r>
              </a:p>
            </p:txBody>
          </p:sp>
          <p:cxnSp>
            <p:nvCxnSpPr>
              <p:cNvPr id="79" name="肘形接點 78"/>
              <p:cNvCxnSpPr>
                <a:endCxn id="65" idx="2"/>
              </p:cNvCxnSpPr>
              <p:nvPr/>
            </p:nvCxnSpPr>
            <p:spPr>
              <a:xfrm flipV="1">
                <a:off x="1952533" y="2907657"/>
                <a:ext cx="2257891" cy="458405"/>
              </a:xfrm>
              <a:prstGeom prst="bentConnector3">
                <a:avLst/>
              </a:prstGeom>
              <a:ln w="19050">
                <a:solidFill>
                  <a:srgbClr val="00206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群組 69"/>
            <p:cNvGrpSpPr/>
            <p:nvPr/>
          </p:nvGrpSpPr>
          <p:grpSpPr>
            <a:xfrm>
              <a:off x="5286740" y="4298656"/>
              <a:ext cx="2520000" cy="1638351"/>
              <a:chOff x="5286740" y="4267664"/>
              <a:chExt cx="2520000" cy="1638351"/>
            </a:xfrm>
          </p:grpSpPr>
          <p:sp>
            <p:nvSpPr>
              <p:cNvPr id="76" name="文字方塊 75"/>
              <p:cNvSpPr txBox="1"/>
              <p:nvPr/>
            </p:nvSpPr>
            <p:spPr>
              <a:xfrm>
                <a:off x="5286740" y="5167351"/>
                <a:ext cx="2520000" cy="738664"/>
              </a:xfrm>
              <a:prstGeom prst="rect">
                <a:avLst/>
              </a:prstGeom>
              <a:solidFill>
                <a:srgbClr val="FF00FF"/>
              </a:solidFill>
              <a:ln>
                <a:solidFill>
                  <a:srgbClr val="002060"/>
                </a:solidFill>
              </a:ln>
            </p:spPr>
            <p:txBody>
              <a:bodyPr wrap="square" rtlCol="0" anchor="ctr">
                <a:spAutoFit/>
              </a:bodyPr>
              <a:lstStyle>
                <a:defPPr>
                  <a:defRPr lang="zh-TW"/>
                </a:defPPr>
                <a:lvl1pPr>
                  <a:defRPr sz="14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軟正黑體" panose="020B0604030504040204" pitchFamily="34" charset="-120"/>
                    <a:ea typeface="微軟正黑體" panose="020B0604030504040204" pitchFamily="34" charset="-120"/>
                  </a:defRPr>
                </a:lvl1pPr>
              </a:lstStyle>
              <a:p>
                <a:r>
                  <a:rPr lang="zh-TW" altLang="en-US"/>
                  <a:t>電腦：處理地圖和鄰近地區的資訊，確定自駕車位置與其他物體的相對位置</a:t>
                </a:r>
              </a:p>
            </p:txBody>
          </p:sp>
          <p:cxnSp>
            <p:nvCxnSpPr>
              <p:cNvPr id="77" name="肘形接點 76"/>
              <p:cNvCxnSpPr>
                <a:endCxn id="62" idx="2"/>
              </p:cNvCxnSpPr>
              <p:nvPr/>
            </p:nvCxnSpPr>
            <p:spPr>
              <a:xfrm rot="16200000" flipV="1">
                <a:off x="5828632" y="4413652"/>
                <a:ext cx="864096" cy="572120"/>
              </a:xfrm>
              <a:prstGeom prst="bentConnector3">
                <a:avLst/>
              </a:prstGeom>
              <a:ln w="19050">
                <a:solidFill>
                  <a:srgbClr val="00206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群組 71"/>
            <p:cNvGrpSpPr/>
            <p:nvPr/>
          </p:nvGrpSpPr>
          <p:grpSpPr>
            <a:xfrm>
              <a:off x="6226648" y="2803252"/>
              <a:ext cx="1868404" cy="600316"/>
              <a:chOff x="6226648" y="2803252"/>
              <a:chExt cx="1868404" cy="600316"/>
            </a:xfrm>
          </p:grpSpPr>
          <p:sp>
            <p:nvSpPr>
              <p:cNvPr id="74" name="文字方塊 73"/>
              <p:cNvSpPr txBox="1"/>
              <p:nvPr/>
            </p:nvSpPr>
            <p:spPr>
              <a:xfrm>
                <a:off x="6870916" y="2803252"/>
                <a:ext cx="1224136" cy="307777"/>
              </a:xfrm>
              <a:prstGeom prst="rect">
                <a:avLst/>
              </a:prstGeom>
              <a:solidFill>
                <a:srgbClr val="FF00FF"/>
              </a:solidFill>
              <a:ln>
                <a:solidFill>
                  <a:srgbClr val="002060"/>
                </a:solidFill>
              </a:ln>
            </p:spPr>
            <p:txBody>
              <a:bodyPr wrap="square" rtlCol="0" anchor="ctr">
                <a:spAutoFit/>
              </a:bodyPr>
              <a:lstStyle>
                <a:defPPr>
                  <a:defRPr lang="zh-TW"/>
                </a:defPPr>
                <a:lvl1pPr>
                  <a:defRPr sz="14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軟正黑體" panose="020B0604030504040204" pitchFamily="34" charset="-120"/>
                    <a:ea typeface="微軟正黑體" panose="020B0604030504040204" pitchFamily="34" charset="-120"/>
                  </a:defRPr>
                </a:lvl1pPr>
              </a:lstStyle>
              <a:p>
                <a:pPr algn="ctr"/>
                <a:r>
                  <a:rPr lang="zh-TW" altLang="en-US"/>
                  <a:t>後方感應器</a:t>
                </a:r>
              </a:p>
            </p:txBody>
          </p:sp>
          <p:cxnSp>
            <p:nvCxnSpPr>
              <p:cNvPr id="75" name="肘形接點 74"/>
              <p:cNvCxnSpPr>
                <a:stCxn id="61" idx="6"/>
              </p:cNvCxnSpPr>
              <p:nvPr/>
            </p:nvCxnSpPr>
            <p:spPr>
              <a:xfrm flipV="1">
                <a:off x="6226648" y="3151968"/>
                <a:ext cx="1256336" cy="251600"/>
              </a:xfrm>
              <a:prstGeom prst="bentConnector2">
                <a:avLst/>
              </a:prstGeom>
              <a:ln w="19050">
                <a:solidFill>
                  <a:srgbClr val="00206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3" name="文字方塊 72"/>
            <p:cNvSpPr txBox="1"/>
            <p:nvPr/>
          </p:nvSpPr>
          <p:spPr>
            <a:xfrm>
              <a:off x="1726288" y="5157192"/>
              <a:ext cx="2520000" cy="738664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002060"/>
              </a:solidFill>
            </a:ln>
          </p:spPr>
          <p:txBody>
            <a:bodyPr wrap="square" rtlCol="0" anchor="ctr">
              <a:spAutoFit/>
            </a:bodyPr>
            <a:lstStyle>
              <a:defPPr>
                <a:defRPr lang="zh-TW"/>
              </a:defPPr>
              <a:lvl1pPr>
                <a:defRPr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defRPr>
              </a:lvl1pPr>
            </a:lstStyle>
            <a:p>
              <a:r>
                <a:rPr lang="zh-TW" altLang="en-US"/>
                <a:t>前後雷達、攝影機和超音波感應器會將車和行人的警訊，送到電腦</a:t>
              </a:r>
            </a:p>
          </p:txBody>
        </p:sp>
      </p:grpSp>
      <p:grpSp>
        <p:nvGrpSpPr>
          <p:cNvPr id="6" name="群組 5"/>
          <p:cNvGrpSpPr/>
          <p:nvPr/>
        </p:nvGrpSpPr>
        <p:grpSpPr>
          <a:xfrm>
            <a:off x="1952533" y="2251440"/>
            <a:ext cx="5040560" cy="2803457"/>
            <a:chOff x="1952533" y="2251440"/>
            <a:chExt cx="5040560" cy="2803457"/>
          </a:xfrm>
        </p:grpSpPr>
        <p:pic>
          <p:nvPicPr>
            <p:cNvPr id="59" name="圖片 5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2533" y="2251440"/>
              <a:ext cx="5040560" cy="2803457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" name="群組 3"/>
            <p:cNvGrpSpPr/>
            <p:nvPr/>
          </p:nvGrpSpPr>
          <p:grpSpPr>
            <a:xfrm>
              <a:off x="2194200" y="2374674"/>
              <a:ext cx="4032448" cy="1969756"/>
              <a:chOff x="2194200" y="2374674"/>
              <a:chExt cx="4032448" cy="1969756"/>
            </a:xfrm>
          </p:grpSpPr>
          <p:sp>
            <p:nvSpPr>
              <p:cNvPr id="60" name="矩形 59"/>
              <p:cNvSpPr/>
              <p:nvPr/>
            </p:nvSpPr>
            <p:spPr>
              <a:xfrm rot="-60000">
                <a:off x="4796151" y="2374674"/>
                <a:ext cx="144016" cy="288032"/>
              </a:xfrm>
              <a:prstGeom prst="rect">
                <a:avLst/>
              </a:prstGeom>
              <a:solidFill>
                <a:srgbClr val="FF9933">
                  <a:alpha val="40000"/>
                </a:srgbClr>
              </a:solidFill>
              <a:ln>
                <a:solidFill>
                  <a:srgbClr val="FFFF00">
                    <a:alpha val="40000"/>
                  </a:srgbClr>
                </a:solidFill>
              </a:ln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61" name="橢圓 60"/>
              <p:cNvSpPr/>
              <p:nvPr/>
            </p:nvSpPr>
            <p:spPr>
              <a:xfrm>
                <a:off x="6082632" y="3331560"/>
                <a:ext cx="144016" cy="144016"/>
              </a:xfrm>
              <a:prstGeom prst="ellipse">
                <a:avLst/>
              </a:prstGeom>
              <a:solidFill>
                <a:srgbClr val="FF9933">
                  <a:alpha val="40000"/>
                </a:srgbClr>
              </a:solidFill>
              <a:ln>
                <a:solidFill>
                  <a:srgbClr val="FFFF00">
                    <a:alpha val="40000"/>
                  </a:srgbClr>
                </a:solidFill>
              </a:ln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62" name="矩形 61"/>
              <p:cNvSpPr/>
              <p:nvPr/>
            </p:nvSpPr>
            <p:spPr>
              <a:xfrm>
                <a:off x="5794600" y="3979632"/>
                <a:ext cx="360040" cy="288032"/>
              </a:xfrm>
              <a:prstGeom prst="rect">
                <a:avLst/>
              </a:prstGeom>
              <a:solidFill>
                <a:srgbClr val="FF9933">
                  <a:alpha val="40000"/>
                </a:srgbClr>
              </a:solidFill>
              <a:ln>
                <a:solidFill>
                  <a:srgbClr val="FFFF00">
                    <a:alpha val="40000"/>
                  </a:srgbClr>
                </a:solidFill>
              </a:ln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63" name="橢圓 62"/>
              <p:cNvSpPr/>
              <p:nvPr/>
            </p:nvSpPr>
            <p:spPr>
              <a:xfrm>
                <a:off x="2914280" y="4195656"/>
                <a:ext cx="144016" cy="144016"/>
              </a:xfrm>
              <a:prstGeom prst="ellipse">
                <a:avLst/>
              </a:prstGeom>
              <a:solidFill>
                <a:srgbClr val="FF9933">
                  <a:alpha val="40000"/>
                </a:srgbClr>
              </a:solidFill>
              <a:ln>
                <a:solidFill>
                  <a:srgbClr val="FFFF00">
                    <a:alpha val="40000"/>
                  </a:srgbClr>
                </a:solidFill>
              </a:ln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64" name="橢圓 63"/>
              <p:cNvSpPr/>
              <p:nvPr/>
            </p:nvSpPr>
            <p:spPr>
              <a:xfrm>
                <a:off x="2194200" y="4195656"/>
                <a:ext cx="144016" cy="144016"/>
              </a:xfrm>
              <a:prstGeom prst="ellipse">
                <a:avLst/>
              </a:prstGeom>
              <a:solidFill>
                <a:srgbClr val="FF9933">
                  <a:alpha val="40000"/>
                </a:srgbClr>
              </a:solidFill>
              <a:ln>
                <a:solidFill>
                  <a:srgbClr val="FFFF00">
                    <a:alpha val="40000"/>
                  </a:srgbClr>
                </a:solidFill>
              </a:ln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65" name="橢圓 64"/>
              <p:cNvSpPr/>
              <p:nvPr/>
            </p:nvSpPr>
            <p:spPr>
              <a:xfrm>
                <a:off x="4210424" y="2835649"/>
                <a:ext cx="144016" cy="144016"/>
              </a:xfrm>
              <a:prstGeom prst="ellipse">
                <a:avLst/>
              </a:prstGeom>
              <a:solidFill>
                <a:srgbClr val="FF9933">
                  <a:alpha val="40000"/>
                </a:srgbClr>
              </a:solidFill>
              <a:ln>
                <a:solidFill>
                  <a:srgbClr val="FFFF00">
                    <a:alpha val="40000"/>
                  </a:srgbClr>
                </a:solidFill>
              </a:ln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66" name="橢圓 65"/>
              <p:cNvSpPr/>
              <p:nvPr/>
            </p:nvSpPr>
            <p:spPr>
              <a:xfrm>
                <a:off x="4206620" y="4200414"/>
                <a:ext cx="144016" cy="144016"/>
              </a:xfrm>
              <a:prstGeom prst="ellipse">
                <a:avLst/>
              </a:prstGeom>
              <a:solidFill>
                <a:srgbClr val="FF9933">
                  <a:alpha val="40000"/>
                </a:srgbClr>
              </a:solidFill>
              <a:ln>
                <a:solidFill>
                  <a:srgbClr val="FFFF00">
                    <a:alpha val="40000"/>
                  </a:srgbClr>
                </a:solidFill>
              </a:ln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37463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無人車技術</a:t>
            </a:r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06838-C46E-438B-A7B6-D35C89EEFD82}" type="slidenum">
              <a:rPr lang="zh-TW" altLang="en-US" smtClean="0"/>
              <a:t>6</a:t>
            </a:fld>
            <a:endParaRPr lang="zh-TW" altLang="en-US"/>
          </a:p>
        </p:txBody>
      </p:sp>
      <p:sp>
        <p:nvSpPr>
          <p:cNvPr id="18" name="圓角矩形 17"/>
          <p:cNvSpPr/>
          <p:nvPr/>
        </p:nvSpPr>
        <p:spPr>
          <a:xfrm>
            <a:off x="827584" y="1700808"/>
            <a:ext cx="7488832" cy="2519030"/>
          </a:xfrm>
          <a:prstGeom prst="roundRect">
            <a:avLst>
              <a:gd name="adj" fmla="val 8486"/>
            </a:avLst>
          </a:prstGeom>
          <a:solidFill>
            <a:schemeClr val="tx1"/>
          </a:solidFill>
          <a:scene3d>
            <a:camera prst="orthographicFront"/>
            <a:lightRig rig="threePt" dir="t"/>
          </a:scene3d>
          <a:sp3d extrusionH="1270000">
            <a:extrusionClr>
              <a:schemeClr val="tx1"/>
            </a:extrusionClr>
          </a:sp3d>
        </p:spPr>
        <p:txBody>
          <a:bodyPr wrap="square" lIns="90000" tIns="46800" rIns="90000" bIns="46800">
            <a:spAutoFit/>
          </a:bodyPr>
          <a:lstStyle/>
          <a:p>
            <a:pPr algn="just" eaLnBrk="0" hangingPunct="0">
              <a:lnSpc>
                <a:spcPct val="150000"/>
              </a:lnSpc>
              <a:spcBef>
                <a:spcPts val="2400"/>
              </a:spcBef>
            </a:pPr>
            <a:r>
              <a:rPr lang="zh-TW" alt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無人駕駛汽車利用感測器、訊號處理、機器視覺、電腦運算、機器學習等技術，辨識汽車所處的環境和狀態</a:t>
            </a:r>
            <a:r>
              <a:rPr lang="zh-TW" altLang="en-US" sz="2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，根據</a:t>
            </a:r>
            <a:r>
              <a:rPr lang="zh-TW" alt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所獲得的道路、交通號誌、車輛位置和障礙物等數據做出分析和</a:t>
            </a:r>
            <a:r>
              <a:rPr lang="zh-TW" altLang="en-US" sz="2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判斷，由</a:t>
            </a:r>
            <a:r>
              <a:rPr lang="zh-TW" alt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主控電腦控制車輛轉向和速度，從而實現無人駕駛車輛依據自身意圖和環境的擬人駕駛。</a:t>
            </a:r>
          </a:p>
        </p:txBody>
      </p:sp>
      <p:pic>
        <p:nvPicPr>
          <p:cNvPr id="20" name="圖片 1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06" b="3457"/>
          <a:stretch/>
        </p:blipFill>
        <p:spPr>
          <a:xfrm>
            <a:off x="3923926" y="3861048"/>
            <a:ext cx="3208262" cy="2952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31564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1243</TotalTime>
  <Words>245</Words>
  <Application>Microsoft Office PowerPoint</Application>
  <PresentationFormat>如螢幕大小 (4:3)</PresentationFormat>
  <Paragraphs>47</Paragraphs>
  <Slides>6</Slides>
  <Notes>2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7" baseType="lpstr">
      <vt:lpstr>Office 佈景主題</vt:lpstr>
      <vt:lpstr>無人駕駛汽車</vt:lpstr>
      <vt:lpstr>無人駕駛與傳統車廠有何不同</vt:lpstr>
      <vt:lpstr>自動駕駛哪家強？</vt:lpstr>
      <vt:lpstr>看數據說話</vt:lpstr>
      <vt:lpstr>無人駕駛車解構</vt:lpstr>
      <vt:lpstr>無人車技術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無人駕駛汽車</dc:title>
  <dc:creator>mayling</dc:creator>
  <cp:lastModifiedBy>user</cp:lastModifiedBy>
  <cp:revision>68</cp:revision>
  <dcterms:created xsi:type="dcterms:W3CDTF">2017-06-15T20:05:23Z</dcterms:created>
  <dcterms:modified xsi:type="dcterms:W3CDTF">2017-09-13T02:33:38Z</dcterms:modified>
</cp:coreProperties>
</file>