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86" r:id="rId1"/>
  </p:sldMasterIdLst>
  <p:notesMasterIdLst>
    <p:notesMasterId r:id="rId9"/>
  </p:notesMasterIdLst>
  <p:sldIdLst>
    <p:sldId id="256" r:id="rId2"/>
    <p:sldId id="258" r:id="rId3"/>
    <p:sldId id="279" r:id="rId4"/>
    <p:sldId id="264" r:id="rId5"/>
    <p:sldId id="262" r:id="rId6"/>
    <p:sldId id="265" r:id="rId7"/>
    <p:sldId id="28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46" autoAdjust="0"/>
  </p:normalViewPr>
  <p:slideViewPr>
    <p:cSldViewPr>
      <p:cViewPr>
        <p:scale>
          <a:sx n="70" d="100"/>
          <a:sy n="70" d="100"/>
        </p:scale>
        <p:origin x="-426" y="-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3A984-97A7-4F03-AAB1-815589256542}" type="datetimeFigureOut">
              <a:rPr lang="zh-TW" altLang="en-US" smtClean="0"/>
              <a:t>2017/9/7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2CF97-7A0E-452C-937D-261E7D0BF4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90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cap="none" spc="5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電腦視覺</a:t>
            </a:r>
            <a:endParaRPr lang="en-US" altLang="zh-TW" sz="1200" cap="none" spc="50" smtClean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cap="none" spc="5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專家系統</a:t>
            </a:r>
            <a:endParaRPr lang="en-US" altLang="zh-TW" sz="1200" cap="none" spc="50" smtClean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cap="none" spc="5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問題解決和計畫</a:t>
            </a:r>
            <a:endParaRPr lang="en-US" altLang="zh-TW" sz="1200" cap="none" spc="50" smtClean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cap="none" spc="5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自然語言處理</a:t>
            </a:r>
            <a:endParaRPr lang="en-US" altLang="zh-TW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2CF97-7A0E-452C-937D-261E7D0BF4F6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611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9/7/2017</a:t>
            </a:fld>
            <a:endParaRPr 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橢圓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9/7/2017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橢圓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9/7/2017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9/7/2017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橢圓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橢圓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9/7/2017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內容版面配置區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2" name="內容版面配置區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接點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9/7/2017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內容版面配置區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6" name="內容版面配置區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橢圓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橢圓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3" name="標題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9/7/2017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9/7/2017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內容版面配置區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0" name="橢圓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橢圓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9/7/2017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直線接點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橢圓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橢圓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9/7/2017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9/7/2017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橢圓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橢圓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7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mtClean="0"/>
              <a:t>Artificial Intelligence</a:t>
            </a: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7200" smtClean="0"/>
              <a:t>人工智慧時代的來臨</a:t>
            </a:r>
            <a:endParaRPr lang="zh-TW" altLang="en-US" sz="7200"/>
          </a:p>
        </p:txBody>
      </p:sp>
    </p:spTree>
    <p:extLst>
      <p:ext uri="{BB962C8B-B14F-4D97-AF65-F5344CB8AC3E}">
        <p14:creationId xmlns:p14="http://schemas.microsoft.com/office/powerpoint/2010/main" val="12492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什麼是人工智慧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zh-TW" altLang="zh-TW" smtClean="0"/>
              <a:t>由人工製造出來的系統所表現出來的智慧</a:t>
            </a:r>
            <a:r>
              <a:rPr lang="zh-TW" altLang="en-US" smtClean="0"/>
              <a:t>使機器智能化</a:t>
            </a:r>
          </a:p>
          <a:p>
            <a:endParaRPr lang="zh-TW" altLang="en-US" smtClean="0"/>
          </a:p>
          <a:p>
            <a:endParaRPr lang="zh-TW" altLang="en-US"/>
          </a:p>
        </p:txBody>
      </p:sp>
      <p:pic>
        <p:nvPicPr>
          <p:cNvPr id="10" name="內容版面配置區 9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739" y="1445722"/>
            <a:ext cx="4827722" cy="3890356"/>
          </a:xfrm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178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文字版面配置區 1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TW" altLang="en-US" smtClean="0"/>
              <a:t>人工智慧的核心架構</a:t>
            </a:r>
            <a:endParaRPr lang="zh-TW" altLang="en-US"/>
          </a:p>
        </p:txBody>
      </p:sp>
      <p:grpSp>
        <p:nvGrpSpPr>
          <p:cNvPr id="33" name="群組 32"/>
          <p:cNvGrpSpPr/>
          <p:nvPr/>
        </p:nvGrpSpPr>
        <p:grpSpPr>
          <a:xfrm rot="2700000">
            <a:off x="1086650" y="922392"/>
            <a:ext cx="4572000" cy="4571999"/>
            <a:chOff x="3050932" y="376312"/>
            <a:chExt cx="5849344" cy="5849343"/>
          </a:xfrm>
        </p:grpSpPr>
        <p:sp>
          <p:nvSpPr>
            <p:cNvPr id="38" name="手繪多邊形 37"/>
            <p:cNvSpPr/>
            <p:nvPr/>
          </p:nvSpPr>
          <p:spPr>
            <a:xfrm>
              <a:off x="3050932" y="376312"/>
              <a:ext cx="2858652" cy="2858652"/>
            </a:xfrm>
            <a:custGeom>
              <a:avLst/>
              <a:gdLst>
                <a:gd name="connsiteX0" fmla="*/ 0 w 2858652"/>
                <a:gd name="connsiteY0" fmla="*/ 2858652 h 2858652"/>
                <a:gd name="connsiteX1" fmla="*/ 2858652 w 2858652"/>
                <a:gd name="connsiteY1" fmla="*/ 0 h 2858652"/>
                <a:gd name="connsiteX2" fmla="*/ 2858652 w 2858652"/>
                <a:gd name="connsiteY2" fmla="*/ 2858652 h 2858652"/>
                <a:gd name="connsiteX3" fmla="*/ 0 w 2858652"/>
                <a:gd name="connsiteY3" fmla="*/ 2858652 h 285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652" h="2858652">
                  <a:moveTo>
                    <a:pt x="0" y="2858652"/>
                  </a:moveTo>
                  <a:cubicBezTo>
                    <a:pt x="0" y="1279862"/>
                    <a:pt x="1279862" y="0"/>
                    <a:pt x="2858652" y="0"/>
                  </a:cubicBezTo>
                  <a:lnTo>
                    <a:pt x="2858652" y="2858652"/>
                  </a:lnTo>
                  <a:lnTo>
                    <a:pt x="0" y="2858652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99560" tIns="1299560" rIns="462280" bIns="462280" numCol="1" spcCol="1270" anchor="ctr" anchorCtr="0">
              <a:noAutofit/>
            </a:bodyPr>
            <a:lstStyle>
              <a:defPPr>
                <a:defRPr lang="zh-TW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6500" kern="1200" smtClean="0"/>
                <a:t> </a:t>
              </a:r>
              <a:endParaRPr lang="zh-TW" altLang="en-US" sz="6500" kern="1200"/>
            </a:p>
          </p:txBody>
        </p:sp>
        <p:sp>
          <p:nvSpPr>
            <p:cNvPr id="39" name="手繪多邊形 38"/>
            <p:cNvSpPr/>
            <p:nvPr/>
          </p:nvSpPr>
          <p:spPr>
            <a:xfrm>
              <a:off x="6041623" y="376312"/>
              <a:ext cx="2858653" cy="2858652"/>
            </a:xfrm>
            <a:custGeom>
              <a:avLst/>
              <a:gdLst>
                <a:gd name="connsiteX0" fmla="*/ 0 w 2858652"/>
                <a:gd name="connsiteY0" fmla="*/ 2858652 h 2858652"/>
                <a:gd name="connsiteX1" fmla="*/ 2858652 w 2858652"/>
                <a:gd name="connsiteY1" fmla="*/ 0 h 2858652"/>
                <a:gd name="connsiteX2" fmla="*/ 2858652 w 2858652"/>
                <a:gd name="connsiteY2" fmla="*/ 2858652 h 2858652"/>
                <a:gd name="connsiteX3" fmla="*/ 0 w 2858652"/>
                <a:gd name="connsiteY3" fmla="*/ 2858652 h 285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652" h="2858652">
                  <a:moveTo>
                    <a:pt x="0" y="0"/>
                  </a:moveTo>
                  <a:cubicBezTo>
                    <a:pt x="1578790" y="0"/>
                    <a:pt x="2858652" y="1279862"/>
                    <a:pt x="2858652" y="2858652"/>
                  </a:cubicBezTo>
                  <a:lnTo>
                    <a:pt x="0" y="28586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62280" tIns="1299560" rIns="1299561" bIns="462280" numCol="1" spcCol="1270" anchor="ctr" anchorCtr="0">
              <a:noAutofit/>
            </a:bodyPr>
            <a:lstStyle>
              <a:defPPr>
                <a:defRPr lang="zh-TW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6500" kern="1200" smtClean="0"/>
                <a:t> </a:t>
              </a:r>
              <a:endParaRPr lang="zh-TW" altLang="en-US" sz="6500" kern="1200"/>
            </a:p>
          </p:txBody>
        </p:sp>
        <p:sp>
          <p:nvSpPr>
            <p:cNvPr id="40" name="手繪多邊形 39"/>
            <p:cNvSpPr/>
            <p:nvPr/>
          </p:nvSpPr>
          <p:spPr>
            <a:xfrm rot="21600000">
              <a:off x="6041623" y="3367002"/>
              <a:ext cx="2858653" cy="2858653"/>
            </a:xfrm>
            <a:custGeom>
              <a:avLst/>
              <a:gdLst>
                <a:gd name="connsiteX0" fmla="*/ 0 w 2858652"/>
                <a:gd name="connsiteY0" fmla="*/ 2858652 h 2858652"/>
                <a:gd name="connsiteX1" fmla="*/ 2858652 w 2858652"/>
                <a:gd name="connsiteY1" fmla="*/ 0 h 2858652"/>
                <a:gd name="connsiteX2" fmla="*/ 2858652 w 2858652"/>
                <a:gd name="connsiteY2" fmla="*/ 2858652 h 2858652"/>
                <a:gd name="connsiteX3" fmla="*/ 0 w 2858652"/>
                <a:gd name="connsiteY3" fmla="*/ 2858652 h 285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652" h="2858652">
                  <a:moveTo>
                    <a:pt x="2858652" y="0"/>
                  </a:moveTo>
                  <a:cubicBezTo>
                    <a:pt x="2858652" y="1578790"/>
                    <a:pt x="1578790" y="2858652"/>
                    <a:pt x="0" y="2858652"/>
                  </a:cubicBezTo>
                  <a:lnTo>
                    <a:pt x="0" y="0"/>
                  </a:lnTo>
                  <a:lnTo>
                    <a:pt x="2858652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62280" tIns="462281" rIns="1299561" bIns="1299560" numCol="1" spcCol="1270" anchor="ctr" anchorCtr="0">
              <a:noAutofit/>
            </a:bodyPr>
            <a:lstStyle>
              <a:defPPr>
                <a:defRPr lang="zh-TW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6500" kern="1200" smtClean="0"/>
                <a:t> </a:t>
              </a:r>
              <a:endParaRPr lang="zh-TW" altLang="en-US" sz="6500" kern="1200"/>
            </a:p>
          </p:txBody>
        </p:sp>
        <p:sp>
          <p:nvSpPr>
            <p:cNvPr id="47" name="手繪多邊形 46"/>
            <p:cNvSpPr/>
            <p:nvPr/>
          </p:nvSpPr>
          <p:spPr>
            <a:xfrm rot="21600000">
              <a:off x="3050932" y="3367003"/>
              <a:ext cx="2858652" cy="2858652"/>
            </a:xfrm>
            <a:custGeom>
              <a:avLst/>
              <a:gdLst>
                <a:gd name="connsiteX0" fmla="*/ 0 w 2858652"/>
                <a:gd name="connsiteY0" fmla="*/ 2858652 h 2858652"/>
                <a:gd name="connsiteX1" fmla="*/ 2858652 w 2858652"/>
                <a:gd name="connsiteY1" fmla="*/ 0 h 2858652"/>
                <a:gd name="connsiteX2" fmla="*/ 2858652 w 2858652"/>
                <a:gd name="connsiteY2" fmla="*/ 2858652 h 2858652"/>
                <a:gd name="connsiteX3" fmla="*/ 0 w 2858652"/>
                <a:gd name="connsiteY3" fmla="*/ 2858652 h 285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652" h="2858652">
                  <a:moveTo>
                    <a:pt x="2858652" y="2858652"/>
                  </a:moveTo>
                  <a:cubicBezTo>
                    <a:pt x="1279862" y="2858652"/>
                    <a:pt x="0" y="1578790"/>
                    <a:pt x="0" y="0"/>
                  </a:cubicBezTo>
                  <a:lnTo>
                    <a:pt x="2858652" y="0"/>
                  </a:lnTo>
                  <a:lnTo>
                    <a:pt x="2858652" y="285865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99560" tIns="462280" rIns="462280" bIns="1299560" numCol="1" spcCol="1270" anchor="ctr" anchorCtr="0">
              <a:noAutofit/>
            </a:bodyPr>
            <a:lstStyle>
              <a:defPPr>
                <a:defRPr lang="zh-TW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6500" kern="1200" smtClean="0"/>
                <a:t> </a:t>
              </a:r>
              <a:endParaRPr lang="zh-TW" altLang="en-US" sz="6500" kern="1200"/>
            </a:p>
          </p:txBody>
        </p:sp>
        <p:sp>
          <p:nvSpPr>
            <p:cNvPr id="48" name="圓形箭號 47"/>
            <p:cNvSpPr/>
            <p:nvPr/>
          </p:nvSpPr>
          <p:spPr>
            <a:xfrm>
              <a:off x="5482106" y="2706806"/>
              <a:ext cx="986994" cy="858255"/>
            </a:xfrm>
            <a:prstGeom prst="circularArrow">
              <a:avLst/>
            </a:prstGeom>
            <a:no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TW" altLang="en-US"/>
            </a:p>
          </p:txBody>
        </p:sp>
        <p:sp>
          <p:nvSpPr>
            <p:cNvPr id="51" name="圓形箭號 50"/>
            <p:cNvSpPr/>
            <p:nvPr/>
          </p:nvSpPr>
          <p:spPr>
            <a:xfrm rot="10800000">
              <a:off x="5482106" y="3036905"/>
              <a:ext cx="986994" cy="858255"/>
            </a:xfrm>
            <a:prstGeom prst="circularArrow">
              <a:avLst/>
            </a:prstGeom>
            <a:no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TW" altLang="en-US"/>
            </a:p>
          </p:txBody>
        </p:sp>
      </p:grpSp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4" t="8947" r="8441" b="6601"/>
          <a:stretch/>
        </p:blipFill>
        <p:spPr bwMode="auto">
          <a:xfrm>
            <a:off x="1662053" y="1498391"/>
            <a:ext cx="3421195" cy="34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圖片 35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44"/>
          <a:stretch/>
        </p:blipFill>
        <p:spPr>
          <a:xfrm>
            <a:off x="2778615" y="2520727"/>
            <a:ext cx="1188072" cy="1188072"/>
          </a:xfrm>
          <a:prstGeom prst="ellipse">
            <a:avLst/>
          </a:prstGeom>
          <a:ln w="38100">
            <a:solidFill>
              <a:schemeClr val="bg1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6182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人工智慧研究的趨勢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大規模機器學習</a:t>
            </a:r>
          </a:p>
          <a:p>
            <a:pPr lvl="0"/>
            <a:r>
              <a:rPr lang="zh-TW" altLang="en-US" smtClean="0"/>
              <a:t>深度學習</a:t>
            </a:r>
          </a:p>
          <a:p>
            <a:pPr lvl="0"/>
            <a:r>
              <a:rPr lang="zh-TW" altLang="en-US" smtClean="0"/>
              <a:t>強化學習</a:t>
            </a:r>
          </a:p>
          <a:p>
            <a:pPr lvl="0"/>
            <a:r>
              <a:rPr lang="zh-TW" altLang="en-US" smtClean="0"/>
              <a:t>機器人</a:t>
            </a:r>
          </a:p>
          <a:p>
            <a:pPr lvl="0"/>
            <a:r>
              <a:rPr lang="zh-TW" altLang="en-US" smtClean="0"/>
              <a:t>自然語言處理</a:t>
            </a:r>
          </a:p>
          <a:p>
            <a:pPr lvl="0"/>
            <a:r>
              <a:rPr lang="zh-TW" altLang="en-US" smtClean="0"/>
              <a:t>協同系統</a:t>
            </a:r>
          </a:p>
          <a:p>
            <a:pPr lvl="0"/>
            <a:r>
              <a:rPr lang="zh-TW" altLang="en-US" smtClean="0"/>
              <a:t>眾包和人類計算</a:t>
            </a:r>
          </a:p>
          <a:p>
            <a:pPr lvl="0"/>
            <a:r>
              <a:rPr lang="zh-TW" altLang="en-US" smtClean="0"/>
              <a:t>神經形態計算</a:t>
            </a:r>
          </a:p>
          <a:p>
            <a:pPr lvl="0"/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134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人工智慧發展</a:t>
            </a:r>
            <a:r>
              <a:rPr lang="zh-TW" altLang="en-US" smtClean="0"/>
              <a:t>的大事</a:t>
            </a:r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zh-TW" smtClean="0"/>
              <a:t>1943</a:t>
            </a:r>
            <a:r>
              <a:rPr lang="zh-TW" altLang="en-US" smtClean="0"/>
              <a:t>年  形式神經元的數學模型被提出，開創類神經網路研究時代。</a:t>
            </a:r>
            <a:endParaRPr lang="en-US" altLang="zh-TW" smtClean="0"/>
          </a:p>
          <a:p>
            <a:r>
              <a:rPr lang="en-US" altLang="zh-TW" smtClean="0"/>
              <a:t>1950</a:t>
            </a:r>
            <a:r>
              <a:rPr lang="zh-TW" altLang="en-US" smtClean="0"/>
              <a:t>年  艾倫</a:t>
            </a:r>
            <a:r>
              <a:rPr lang="zh-TW" altLang="en-US" sz="2800" smtClean="0">
                <a:sym typeface="Wingdings"/>
              </a:rPr>
              <a:t></a:t>
            </a:r>
            <a:r>
              <a:rPr lang="zh-TW" altLang="en-US" smtClean="0"/>
              <a:t>圖靈在論文中預言人工智慧機器的可能，並設計圖靈測試。</a:t>
            </a:r>
            <a:endParaRPr lang="en-US" altLang="zh-TW" smtClean="0"/>
          </a:p>
          <a:p>
            <a:r>
              <a:rPr lang="en-US" altLang="zh-TW" smtClean="0"/>
              <a:t>1956</a:t>
            </a:r>
            <a:r>
              <a:rPr lang="zh-TW" altLang="en-US" smtClean="0"/>
              <a:t>年  約翰</a:t>
            </a:r>
            <a:r>
              <a:rPr lang="zh-TW" altLang="en-US" sz="2800">
                <a:sym typeface="Wingdings"/>
              </a:rPr>
              <a:t></a:t>
            </a:r>
            <a:r>
              <a:rPr lang="zh-TW" altLang="en-US" smtClean="0"/>
              <a:t>麥卡錫在達特茅斯研討會首次提出人工智慧一詞。</a:t>
            </a:r>
            <a:endParaRPr lang="en-US" altLang="zh-TW" smtClean="0"/>
          </a:p>
          <a:p>
            <a:r>
              <a:rPr lang="en-US" altLang="zh-TW" smtClean="0"/>
              <a:t>1959</a:t>
            </a:r>
            <a:r>
              <a:rPr lang="zh-TW" altLang="en-US" smtClean="0"/>
              <a:t>年  麥卡錫、閔斯基在麻省理工學院創立第一個人工智慧實驗室，開啟人工智慧計畫。亞瑟</a:t>
            </a:r>
            <a:r>
              <a:rPr lang="zh-TW" altLang="en-US" sz="2800">
                <a:sym typeface="Wingdings"/>
              </a:rPr>
              <a:t></a:t>
            </a:r>
            <a:r>
              <a:rPr lang="zh-TW" altLang="en-US" smtClean="0"/>
              <a:t>塞繆爾設計出全球第一個自動學習的西洋跳棋系統，機器學習和遊戲</a:t>
            </a:r>
            <a:r>
              <a:rPr lang="en-US" altLang="zh-TW" smtClean="0"/>
              <a:t>AI</a:t>
            </a:r>
            <a:r>
              <a:rPr lang="zh-TW" altLang="en-US" smtClean="0"/>
              <a:t>開始發展。</a:t>
            </a:r>
            <a:endParaRPr lang="en-US" altLang="zh-TW" smtClean="0"/>
          </a:p>
          <a:p>
            <a:r>
              <a:rPr lang="en-US" altLang="zh-TW" smtClean="0"/>
              <a:t>1980</a:t>
            </a:r>
            <a:r>
              <a:rPr lang="zh-TW" altLang="en-US" smtClean="0"/>
              <a:t>年  專家系統</a:t>
            </a:r>
            <a:r>
              <a:rPr lang="en-US" altLang="zh-TW" smtClean="0"/>
              <a:t>R1</a:t>
            </a:r>
            <a:r>
              <a:rPr lang="zh-TW" altLang="en-US" smtClean="0"/>
              <a:t>（</a:t>
            </a:r>
            <a:r>
              <a:rPr lang="en-US" altLang="zh-TW" smtClean="0"/>
              <a:t>XCON</a:t>
            </a:r>
            <a:r>
              <a:rPr lang="zh-TW" altLang="en-US" smtClean="0"/>
              <a:t>）出現，全球公司開始研發專家系統。</a:t>
            </a:r>
            <a:endParaRPr lang="en-US" altLang="zh-TW" smtClean="0"/>
          </a:p>
          <a:p>
            <a:r>
              <a:rPr lang="en-US" altLang="zh-TW" smtClean="0"/>
              <a:t>1986</a:t>
            </a:r>
            <a:r>
              <a:rPr lang="zh-TW" altLang="en-US" smtClean="0"/>
              <a:t>年  大衛</a:t>
            </a:r>
            <a:r>
              <a:rPr lang="zh-TW" altLang="en-US" sz="2400">
                <a:sym typeface="Wingdings"/>
              </a:rPr>
              <a:t></a:t>
            </a:r>
            <a:r>
              <a:rPr lang="zh-TW" altLang="en-US" smtClean="0"/>
              <a:t>魯姆哈特等人發明倒傳導網路，類神經網路研究沉寂多時再度活躍。</a:t>
            </a:r>
            <a:endParaRPr lang="en-US" altLang="zh-TW" smtClean="0"/>
          </a:p>
          <a:p>
            <a:r>
              <a:rPr lang="en-US" altLang="zh-TW" smtClean="0"/>
              <a:t>1997</a:t>
            </a:r>
            <a:r>
              <a:rPr lang="zh-TW" altLang="en-US" smtClean="0"/>
              <a:t>年  </a:t>
            </a:r>
            <a:r>
              <a:rPr lang="en-US" altLang="zh-TW" smtClean="0"/>
              <a:t>IBM</a:t>
            </a:r>
            <a:r>
              <a:rPr lang="zh-TW" altLang="en-US" smtClean="0"/>
              <a:t>超級電腦深藍打敗全球西洋棋冠軍蓋瑞</a:t>
            </a:r>
            <a:r>
              <a:rPr lang="zh-TW" altLang="en-US" sz="2800">
                <a:sym typeface="Wingdings"/>
              </a:rPr>
              <a:t></a:t>
            </a:r>
            <a:r>
              <a:rPr lang="zh-TW" altLang="en-US" smtClean="0"/>
              <a:t>卡斯帕洛夫。</a:t>
            </a:r>
          </a:p>
          <a:p>
            <a:r>
              <a:rPr lang="en-US" altLang="zh-TW" smtClean="0"/>
              <a:t>2005</a:t>
            </a:r>
            <a:r>
              <a:rPr lang="zh-TW" altLang="en-US" smtClean="0"/>
              <a:t>年  史丹佛大學開發出自動行駛機器人，贏得</a:t>
            </a:r>
            <a:r>
              <a:rPr lang="en-US" altLang="zh-TW" smtClean="0"/>
              <a:t>DARPA</a:t>
            </a:r>
            <a:r>
              <a:rPr lang="zh-TW" altLang="en-US" smtClean="0"/>
              <a:t>挑戰大賽頭獎。</a:t>
            </a:r>
            <a:endParaRPr lang="en-US" altLang="zh-TW" smtClean="0"/>
          </a:p>
          <a:p>
            <a:r>
              <a:rPr lang="en-US" altLang="zh-TW" smtClean="0"/>
              <a:t>2007</a:t>
            </a:r>
            <a:r>
              <a:rPr lang="zh-TW" altLang="en-US" smtClean="0"/>
              <a:t>年  </a:t>
            </a:r>
            <a:r>
              <a:rPr lang="en-US" altLang="zh-TW" smtClean="0"/>
              <a:t>Siri</a:t>
            </a:r>
            <a:r>
              <a:rPr lang="zh-TW" altLang="en-US" smtClean="0"/>
              <a:t>用自然語言處理技術開發</a:t>
            </a:r>
            <a:r>
              <a:rPr lang="en-US" altLang="zh-TW" smtClean="0"/>
              <a:t>iOS</a:t>
            </a:r>
            <a:r>
              <a:rPr lang="zh-TW" altLang="en-US" smtClean="0"/>
              <a:t>人工智慧助理軟體，</a:t>
            </a:r>
            <a:r>
              <a:rPr lang="en-US" altLang="zh-TW" smtClean="0"/>
              <a:t>2010</a:t>
            </a:r>
            <a:r>
              <a:rPr lang="zh-TW" altLang="en-US" smtClean="0"/>
              <a:t>年被蘋果收購。</a:t>
            </a:r>
            <a:endParaRPr lang="en-US" altLang="zh-TW" smtClean="0"/>
          </a:p>
          <a:p>
            <a:r>
              <a:rPr lang="en-US" altLang="zh-TW" smtClean="0"/>
              <a:t>2010</a:t>
            </a:r>
            <a:r>
              <a:rPr lang="zh-TW" altLang="en-US" smtClean="0"/>
              <a:t>年  </a:t>
            </a:r>
            <a:r>
              <a:rPr lang="en-US" altLang="zh-TW" smtClean="0"/>
              <a:t>Google</a:t>
            </a:r>
            <a:r>
              <a:rPr lang="zh-TW" altLang="en-US" smtClean="0"/>
              <a:t>實驗室</a:t>
            </a:r>
            <a:r>
              <a:rPr lang="en-US" altLang="zh-TW" smtClean="0"/>
              <a:t>Google X</a:t>
            </a:r>
            <a:r>
              <a:rPr lang="zh-TW" altLang="en-US" smtClean="0"/>
              <a:t>發表自動駕駛車專案。</a:t>
            </a:r>
            <a:endParaRPr lang="en-US" altLang="zh-TW" smtClean="0"/>
          </a:p>
          <a:p>
            <a:r>
              <a:rPr lang="en-US" altLang="zh-TW" smtClean="0"/>
              <a:t>2011</a:t>
            </a:r>
            <a:r>
              <a:rPr lang="zh-TW" altLang="en-US" smtClean="0"/>
              <a:t>年  </a:t>
            </a:r>
            <a:r>
              <a:rPr lang="en-US" altLang="zh-TW" smtClean="0"/>
              <a:t>IBM</a:t>
            </a:r>
            <a:r>
              <a:rPr lang="zh-TW" altLang="en-US" smtClean="0"/>
              <a:t>超級電腦華生在益智搶答競賽中打敗節目史上最強冠軍。</a:t>
            </a:r>
            <a:endParaRPr lang="en-US" altLang="zh-TW" smtClean="0"/>
          </a:p>
          <a:p>
            <a:r>
              <a:rPr lang="en-US" altLang="zh-TW" smtClean="0"/>
              <a:t>2012</a:t>
            </a:r>
            <a:r>
              <a:rPr lang="zh-TW" altLang="en-US" smtClean="0"/>
              <a:t>年  </a:t>
            </a:r>
            <a:r>
              <a:rPr lang="en-US" altLang="zh-TW" smtClean="0"/>
              <a:t>Google Brain</a:t>
            </a:r>
            <a:r>
              <a:rPr lang="zh-TW" altLang="en-US" smtClean="0"/>
              <a:t>成立，用</a:t>
            </a:r>
            <a:r>
              <a:rPr lang="en-US" altLang="zh-TW" smtClean="0"/>
              <a:t>YouTube</a:t>
            </a:r>
            <a:r>
              <a:rPr lang="zh-TW" altLang="en-US" smtClean="0"/>
              <a:t>的</a:t>
            </a:r>
            <a:r>
              <a:rPr lang="en-US" altLang="zh-TW" smtClean="0"/>
              <a:t>1</a:t>
            </a:r>
            <a:r>
              <a:rPr lang="zh-TW" altLang="en-US" smtClean="0"/>
              <a:t>千萬張相片自動學習辨識貓臉。</a:t>
            </a:r>
            <a:endParaRPr lang="en-US" altLang="zh-TW" smtClean="0"/>
          </a:p>
          <a:p>
            <a:r>
              <a:rPr lang="en-US" altLang="zh-TW" smtClean="0"/>
              <a:t>2015</a:t>
            </a:r>
            <a:r>
              <a:rPr lang="zh-TW" altLang="en-US" smtClean="0"/>
              <a:t>年  </a:t>
            </a:r>
            <a:r>
              <a:rPr lang="en-US" altLang="zh-TW" smtClean="0"/>
              <a:t>MIT</a:t>
            </a:r>
            <a:r>
              <a:rPr lang="zh-TW" altLang="en-US" smtClean="0"/>
              <a:t>、紐約大學及多倫多大學開發出貝葉斯程式學習</a:t>
            </a:r>
            <a:r>
              <a:rPr lang="en-US" altLang="zh-TW" smtClean="0"/>
              <a:t>BPL</a:t>
            </a:r>
            <a:r>
              <a:rPr lang="zh-TW" altLang="en-US" smtClean="0"/>
              <a:t>，讓電腦終於能舉一反三。</a:t>
            </a:r>
            <a:endParaRPr lang="en-US" altLang="zh-TW" smtClean="0"/>
          </a:p>
          <a:p>
            <a:r>
              <a:rPr lang="en-US" altLang="zh-TW" smtClean="0"/>
              <a:t>2016</a:t>
            </a:r>
            <a:r>
              <a:rPr lang="zh-TW" altLang="en-US" smtClean="0"/>
              <a:t>年  </a:t>
            </a:r>
            <a:r>
              <a:rPr lang="en-US" altLang="zh-TW" smtClean="0"/>
              <a:t>Google</a:t>
            </a:r>
            <a:r>
              <a:rPr lang="zh-TW" altLang="en-US" smtClean="0"/>
              <a:t>子公司</a:t>
            </a:r>
            <a:r>
              <a:rPr lang="en-US" altLang="zh-TW" smtClean="0"/>
              <a:t>DeepMind</a:t>
            </a:r>
            <a:r>
              <a:rPr lang="zh-TW" altLang="en-US" smtClean="0"/>
              <a:t>的</a:t>
            </a:r>
            <a:r>
              <a:rPr lang="en-US" altLang="zh-TW" smtClean="0"/>
              <a:t>AlphaGo</a:t>
            </a:r>
            <a:r>
              <a:rPr lang="zh-TW" altLang="en-US" smtClean="0"/>
              <a:t>系統用深度學習打敗歐洲圍棋冠軍。</a:t>
            </a:r>
          </a:p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184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mtClean="0"/>
              <a:t>人工智慧發展的</a:t>
            </a:r>
            <a:r>
              <a:rPr lang="en-US" altLang="zh-TW" smtClean="0"/>
              <a:t/>
            </a:r>
            <a:br>
              <a:rPr lang="en-US" altLang="zh-TW" smtClean="0"/>
            </a:br>
            <a:r>
              <a:rPr lang="zh-TW" altLang="en-US" smtClean="0"/>
              <a:t>重要領域</a:t>
            </a:r>
            <a:endParaRPr lang="zh-TW" altLang="en-US"/>
          </a:p>
        </p:txBody>
      </p:sp>
      <p:sp>
        <p:nvSpPr>
          <p:cNvPr id="7" name="直排文字版面配置區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dirty="0" err="1" smtClean="0"/>
              <a:t>專家系統</a:t>
            </a:r>
            <a:r>
              <a:rPr lang="en-US" altLang="zh-TW" dirty="0" smtClean="0"/>
              <a:t> Expert System</a:t>
            </a:r>
          </a:p>
          <a:p>
            <a:r>
              <a:rPr lang="en-US" altLang="zh-TW" dirty="0" err="1" smtClean="0"/>
              <a:t>自然語言處理</a:t>
            </a:r>
            <a:r>
              <a:rPr lang="en-US" altLang="zh-TW" dirty="0" smtClean="0"/>
              <a:t> Natural Language Understanding</a:t>
            </a:r>
          </a:p>
          <a:p>
            <a:r>
              <a:rPr lang="en-US" altLang="zh-TW" dirty="0" err="1" smtClean="0"/>
              <a:t>電腦視覺</a:t>
            </a:r>
            <a:r>
              <a:rPr lang="zh-TW" altLang="en-US" dirty="0" smtClean="0"/>
              <a:t> </a:t>
            </a:r>
            <a:r>
              <a:rPr lang="en-US" altLang="zh-TW" dirty="0" smtClean="0"/>
              <a:t>Computer Vision</a:t>
            </a:r>
          </a:p>
          <a:p>
            <a:r>
              <a:rPr lang="en-US" altLang="zh-TW" dirty="0" err="1" smtClean="0"/>
              <a:t>語音辨識</a:t>
            </a:r>
            <a:r>
              <a:rPr lang="zh-TW" altLang="en-US" dirty="0" smtClean="0"/>
              <a:t> </a:t>
            </a:r>
            <a:r>
              <a:rPr lang="en-US" altLang="zh-TW" dirty="0" smtClean="0"/>
              <a:t>Speech</a:t>
            </a:r>
            <a:r>
              <a:rPr lang="zh-TW" altLang="en-US" dirty="0" smtClean="0"/>
              <a:t> </a:t>
            </a:r>
            <a:r>
              <a:rPr lang="en-US" altLang="zh-TW" dirty="0" smtClean="0"/>
              <a:t>Understanding</a:t>
            </a:r>
          </a:p>
          <a:p>
            <a:r>
              <a:rPr lang="en-US" altLang="zh-TW" dirty="0" err="1" smtClean="0"/>
              <a:t>機器人應用</a:t>
            </a:r>
            <a:r>
              <a:rPr lang="en-US" altLang="zh-TW" smtClean="0"/>
              <a:t> Robotic Application</a:t>
            </a:r>
            <a:endParaRPr lang="en-US" altLang="zh-TW" dirty="0" smtClean="0"/>
          </a:p>
          <a:p>
            <a:r>
              <a:rPr lang="en-US" altLang="zh-TW" dirty="0" err="1" smtClean="0"/>
              <a:t>類神經網路</a:t>
            </a:r>
            <a:r>
              <a:rPr lang="en-US" altLang="zh-TW" dirty="0" smtClean="0"/>
              <a:t> Artificial Neural Network</a:t>
            </a:r>
          </a:p>
          <a:p>
            <a:r>
              <a:rPr lang="en-US" altLang="zh-TW" dirty="0" err="1" smtClean="0"/>
              <a:t>智慧型代理人Intelligent</a:t>
            </a:r>
            <a:r>
              <a:rPr lang="en-US" altLang="zh-TW" dirty="0" smtClean="0"/>
              <a:t> Agent</a:t>
            </a:r>
            <a:endParaRPr lang="zh-TW" altLang="en-US" dirty="0" smtClean="0"/>
          </a:p>
          <a:p>
            <a:endParaRPr lang="zh-TW" altLang="en-US" dirty="0"/>
          </a:p>
        </p:txBody>
      </p:sp>
      <p:sp>
        <p:nvSpPr>
          <p:cNvPr id="3" name="矩形 2"/>
          <p:cNvSpPr/>
          <p:nvPr/>
        </p:nvSpPr>
        <p:spPr>
          <a:xfrm>
            <a:off x="949505" y="874307"/>
            <a:ext cx="4657725" cy="5076825"/>
          </a:xfrm>
          <a:prstGeom prst="rect">
            <a:avLst/>
          </a:prstGeom>
        </p:spPr>
        <p:txBody>
          <a:bodyPr/>
          <a:lstStyle/>
          <a:p>
            <a:pPr>
              <a:buChar char="•"/>
            </a:pPr>
            <a:endParaRPr lang="zh-TW" altLang="en-US" sz="16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570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排文字版面配置區 3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TW" altLang="en-US"/>
              <a:t>人工智慧</a:t>
            </a:r>
            <a:r>
              <a:rPr lang="zh-TW" altLang="en-US" smtClean="0"/>
              <a:t>應用的產品</a:t>
            </a:r>
            <a:endParaRPr lang="zh-TW" altLang="en-US"/>
          </a:p>
        </p:txBody>
      </p:sp>
      <p:grpSp>
        <p:nvGrpSpPr>
          <p:cNvPr id="47" name="群組 46"/>
          <p:cNvGrpSpPr/>
          <p:nvPr/>
        </p:nvGrpSpPr>
        <p:grpSpPr>
          <a:xfrm rot="20715267">
            <a:off x="1146970" y="976019"/>
            <a:ext cx="4809522" cy="5079924"/>
            <a:chOff x="1290145" y="1046200"/>
            <a:chExt cx="4809522" cy="5079924"/>
          </a:xfrm>
        </p:grpSpPr>
        <p:sp>
          <p:nvSpPr>
            <p:cNvPr id="48" name="圓角矩形 47"/>
            <p:cNvSpPr/>
            <p:nvPr/>
          </p:nvSpPr>
          <p:spPr>
            <a:xfrm>
              <a:off x="1290145" y="1046200"/>
              <a:ext cx="1502936" cy="1035523"/>
            </a:xfrm>
            <a:prstGeom prst="roundRect">
              <a:avLst/>
            </a:prstGeom>
            <a:blipFill rotWithShape="1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手繪多邊形 48"/>
            <p:cNvSpPr/>
            <p:nvPr/>
          </p:nvSpPr>
          <p:spPr>
            <a:xfrm>
              <a:off x="1290145" y="2081723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細明體" panose="02020509000000000000" pitchFamily="49" charset="-120"/>
                  <a:ea typeface="細明體" panose="02020509000000000000" pitchFamily="49" charset="-120"/>
                </a:rPr>
                <a:t>智慧手機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0" name="圓角矩形 49"/>
            <p:cNvSpPr/>
            <p:nvPr/>
          </p:nvSpPr>
          <p:spPr>
            <a:xfrm>
              <a:off x="2943438" y="1046200"/>
              <a:ext cx="1502936" cy="1035523"/>
            </a:xfrm>
            <a:prstGeom prst="roundRect">
              <a:avLst/>
            </a:prstGeom>
            <a:blipFill rotWithShape="1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手繪多邊形 50"/>
            <p:cNvSpPr/>
            <p:nvPr/>
          </p:nvSpPr>
          <p:spPr>
            <a:xfrm>
              <a:off x="2943438" y="2081723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細明體" panose="02020509000000000000" pitchFamily="49" charset="-120"/>
                  <a:ea typeface="細明體" panose="02020509000000000000" pitchFamily="49" charset="-120"/>
                </a:rPr>
                <a:t>智慧家電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2" name="圓角矩形 51"/>
            <p:cNvSpPr/>
            <p:nvPr/>
          </p:nvSpPr>
          <p:spPr>
            <a:xfrm>
              <a:off x="4596731" y="1046200"/>
              <a:ext cx="1502936" cy="1035523"/>
            </a:xfrm>
            <a:prstGeom prst="roundRect">
              <a:avLst/>
            </a:prstGeom>
            <a:blipFill rotWithShape="1">
              <a:blip r:embed="rId4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手繪多邊形 52"/>
            <p:cNvSpPr/>
            <p:nvPr/>
          </p:nvSpPr>
          <p:spPr>
            <a:xfrm>
              <a:off x="4596731" y="2081723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細明體" panose="02020509000000000000" pitchFamily="49" charset="-120"/>
                  <a:ea typeface="細明體" panose="02020509000000000000" pitchFamily="49" charset="-120"/>
                </a:rPr>
                <a:t>機器人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4" name="圓角矩形 53"/>
            <p:cNvSpPr/>
            <p:nvPr/>
          </p:nvSpPr>
          <p:spPr>
            <a:xfrm>
              <a:off x="1290145" y="2789606"/>
              <a:ext cx="1502936" cy="1035523"/>
            </a:xfrm>
            <a:prstGeom prst="roundRect">
              <a:avLst/>
            </a:prstGeom>
            <a:blipFill rotWithShape="1">
              <a:blip r:embed="rId5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5" name="手繪多邊形 54"/>
            <p:cNvSpPr/>
            <p:nvPr/>
          </p:nvSpPr>
          <p:spPr>
            <a:xfrm>
              <a:off x="1290145" y="3825129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細明體" panose="02020509000000000000" pitchFamily="49" charset="-120"/>
                  <a:ea typeface="細明體" panose="02020509000000000000" pitchFamily="49" charset="-120"/>
                </a:rPr>
                <a:t>自動駕駛車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6" name="圓角矩形 55"/>
            <p:cNvSpPr/>
            <p:nvPr/>
          </p:nvSpPr>
          <p:spPr>
            <a:xfrm>
              <a:off x="2943438" y="2789606"/>
              <a:ext cx="1502936" cy="1035523"/>
            </a:xfrm>
            <a:prstGeom prst="roundRect">
              <a:avLst/>
            </a:prstGeom>
            <a:blipFill rotWithShape="1">
              <a:blip r:embed="rId6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7" name="手繪多邊形 56"/>
            <p:cNvSpPr/>
            <p:nvPr/>
          </p:nvSpPr>
          <p:spPr>
            <a:xfrm>
              <a:off x="2943438" y="3825129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細明體" panose="02020509000000000000" pitchFamily="49" charset="-120"/>
                  <a:ea typeface="細明體" panose="02020509000000000000" pitchFamily="49" charset="-120"/>
                </a:rPr>
                <a:t>無人機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8" name="圓角矩形 57"/>
            <p:cNvSpPr/>
            <p:nvPr/>
          </p:nvSpPr>
          <p:spPr>
            <a:xfrm>
              <a:off x="4596731" y="2789606"/>
              <a:ext cx="1502936" cy="1035523"/>
            </a:xfrm>
            <a:prstGeom prst="roundRect">
              <a:avLst/>
            </a:prstGeom>
            <a:blipFill rotWithShape="1">
              <a:blip r:embed="rId7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手繪多邊形 58"/>
            <p:cNvSpPr/>
            <p:nvPr/>
          </p:nvSpPr>
          <p:spPr>
            <a:xfrm>
              <a:off x="4596731" y="3825129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細明體" panose="02020509000000000000" pitchFamily="49" charset="-120"/>
                  <a:ea typeface="細明體" panose="02020509000000000000" pitchFamily="49" charset="-120"/>
                </a:rPr>
                <a:t>穿戴裝置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0" name="圓角矩形 59"/>
            <p:cNvSpPr/>
            <p:nvPr/>
          </p:nvSpPr>
          <p:spPr>
            <a:xfrm>
              <a:off x="2943438" y="4533012"/>
              <a:ext cx="1502936" cy="1035523"/>
            </a:xfrm>
            <a:prstGeom prst="roundRect">
              <a:avLst/>
            </a:prstGeom>
            <a:blipFill rotWithShape="1">
              <a:blip r:embed="rId8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1" name="手繪多邊形 60"/>
            <p:cNvSpPr/>
            <p:nvPr/>
          </p:nvSpPr>
          <p:spPr>
            <a:xfrm>
              <a:off x="2943438" y="5568535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細明體" panose="02020509000000000000" pitchFamily="49" charset="-120"/>
                  <a:ea typeface="細明體" panose="02020509000000000000" pitchFamily="49" charset="-120"/>
                </a:rPr>
                <a:t>遠距照護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561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市鎮">
  <a:themeElements>
    <a:clrScheme name="市鎮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市鎮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市鎮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883</TotalTime>
  <Words>414</Words>
  <Application>Microsoft Office PowerPoint</Application>
  <PresentationFormat>如螢幕大小 (4:3)</PresentationFormat>
  <Paragraphs>60</Paragraphs>
  <Slides>7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市鎮</vt:lpstr>
      <vt:lpstr>人工智慧時代的來臨</vt:lpstr>
      <vt:lpstr>什麼是人工智慧</vt:lpstr>
      <vt:lpstr>人工智慧的核心架構</vt:lpstr>
      <vt:lpstr>人工智慧研究的趨勢</vt:lpstr>
      <vt:lpstr>人工智慧發展的大事</vt:lpstr>
      <vt:lpstr>人工智慧發展的 重要領域</vt:lpstr>
      <vt:lpstr>人工智慧應用的產品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AI人工智慧時代來臨  改變人類生活</dc:title>
  <dc:creator>mayling</dc:creator>
  <cp:lastModifiedBy>user</cp:lastModifiedBy>
  <cp:revision>68</cp:revision>
  <dcterms:created xsi:type="dcterms:W3CDTF">2017-06-14T02:16:45Z</dcterms:created>
  <dcterms:modified xsi:type="dcterms:W3CDTF">2017-09-07T09:34:50Z</dcterms:modified>
</cp:coreProperties>
</file>