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8" r:id="rId2"/>
    <p:sldId id="258" r:id="rId3"/>
    <p:sldId id="269" r:id="rId4"/>
    <p:sldId id="266" r:id="rId5"/>
    <p:sldId id="261" r:id="rId6"/>
    <p:sldId id="262" r:id="rId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7096" autoAdjust="0"/>
  </p:normalViewPr>
  <p:slideViewPr>
    <p:cSldViewPr snapToGrid="0">
      <p:cViewPr>
        <p:scale>
          <a:sx n="60" d="100"/>
          <a:sy n="60" d="100"/>
        </p:scale>
        <p:origin x="-150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需求比重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Pt>
            <c:idx val="3"/>
            <c:bubble3D val="0"/>
            <c:explosion val="20"/>
          </c:dPt>
          <c:dLbls>
            <c:dLbl>
              <c:idx val="4"/>
              <c:layout>
                <c:manualLayout>
                  <c:x val="0"/>
                  <c:y val="-0.1058333333333333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txPr>
              <a:bodyPr/>
              <a:lstStyle/>
              <a:p>
                <a:pPr>
                  <a:defRPr sz="1400" b="1">
                    <a:latin typeface="微軟正黑體" pitchFamily="34" charset="-120"/>
                    <a:ea typeface="微軟正黑體" pitchFamily="34" charset="-120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</c:dLbls>
          <c:cat>
            <c:strRef>
              <c:f>工作表1!$A$2:$A$8</c:f>
              <c:strCache>
                <c:ptCount val="7"/>
                <c:pt idx="0">
                  <c:v>家庭資訊</c:v>
                </c:pt>
                <c:pt idx="1">
                  <c:v>家庭學習</c:v>
                </c:pt>
                <c:pt idx="2">
                  <c:v>家庭控制</c:v>
                </c:pt>
                <c:pt idx="3">
                  <c:v>家庭影音</c:v>
                </c:pt>
                <c:pt idx="4">
                  <c:v>家庭照護</c:v>
                </c:pt>
                <c:pt idx="5">
                  <c:v>家庭安全</c:v>
                </c:pt>
                <c:pt idx="6">
                  <c:v>其他</c:v>
                </c:pt>
              </c:strCache>
            </c:strRef>
          </c:cat>
          <c:val>
            <c:numRef>
              <c:f>工作表1!$B$2:$B$8</c:f>
              <c:numCache>
                <c:formatCode>0%</c:formatCode>
                <c:ptCount val="7"/>
                <c:pt idx="0">
                  <c:v>0.16</c:v>
                </c:pt>
                <c:pt idx="1">
                  <c:v>0.09</c:v>
                </c:pt>
                <c:pt idx="2">
                  <c:v>0.15</c:v>
                </c:pt>
                <c:pt idx="3">
                  <c:v>0.3</c:v>
                </c:pt>
                <c:pt idx="4">
                  <c:v>7.0000000000000007E-2</c:v>
                </c:pt>
                <c:pt idx="5">
                  <c:v>0.21</c:v>
                </c:pt>
                <c:pt idx="6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75678C-7586-4CDC-A76C-43F392521472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AC3459D2-1308-4102-B10F-FC3BDF0027FC}">
      <dgm:prSet phldrT="[文字]" custT="1"/>
      <dgm:spPr>
        <a:solidFill>
          <a:srgbClr val="7030A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社區</a:t>
          </a:r>
          <a: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系統</a:t>
          </a:r>
          <a:endParaRPr lang="zh-TW" altLang="en-US" sz="24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ECB5CB9-C5B6-43F0-A85E-70A362665EB2}" type="parTrans" cxnId="{37B67430-A77D-4A13-83CA-0F5CAFAF4C97}">
      <dgm:prSet/>
      <dgm:spPr>
        <a:ln w="38100">
          <a:solidFill>
            <a:schemeClr val="accent5"/>
          </a:solidFill>
        </a:ln>
      </dgm:spPr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8966070-4918-4C87-B569-B6AAF77640EC}" type="sibTrans" cxnId="{37B67430-A77D-4A13-83CA-0F5CAFAF4C97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FFE0BD5-08B1-4BE6-B563-A136154B9395}">
      <dgm:prSet phldrT="[文字]" phldr="1" custT="1"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369440A-E88E-4BE4-8583-61F4EAFB8916}" type="parTrans" cxnId="{1F044B6F-54FC-4BAC-933E-A2FA4908EBB0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526A1AB-770A-4CFB-995E-186F00EF2874}" type="sibTrans" cxnId="{1F044B6F-54FC-4BAC-933E-A2FA4908EBB0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CBE7FB3-EA52-4125-9947-5DB814709D34}">
      <dgm:prSet phldrT="[文字]" phldr="1" custT="1"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10BC0EA-A5A9-4344-B7B7-E8C6BF8C87DA}" type="parTrans" cxnId="{B6185A44-CDBD-40E0-A180-E3D2F61AD8EB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8066D82-195A-47E7-9DED-80CE46172CCE}" type="sibTrans" cxnId="{B6185A44-CDBD-40E0-A180-E3D2F61AD8EB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0BDAF08-DC9E-4859-B0B1-429F069CB9DD}">
      <dgm:prSet phldrT="[文字]" custT="1"/>
      <dgm:spPr>
        <a:solidFill>
          <a:srgbClr val="00206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住宅</a:t>
          </a:r>
          <a: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系統</a:t>
          </a:r>
          <a:endParaRPr lang="zh-TW" altLang="en-US" sz="24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22C0DDC-B4D4-4512-BB37-42285627D973}" type="parTrans" cxnId="{5C6A7E8F-EF68-483C-9C8C-AA931E75BA91}">
      <dgm:prSet/>
      <dgm:spPr>
        <a:ln w="38100">
          <a:solidFill>
            <a:schemeClr val="accent5"/>
          </a:solidFill>
        </a:ln>
      </dgm:spPr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CCAD8E7-EA58-484A-8654-3F569B3AA9C1}" type="sibTrans" cxnId="{5C6A7E8F-EF68-483C-9C8C-AA931E75BA91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579BC5-C785-4EEF-96B5-C209F2095637}">
      <dgm:prSet phldrT="[文字]" custT="1"/>
      <dgm:spPr>
        <a:solidFill>
          <a:srgbClr val="0070C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雲端服</a:t>
          </a:r>
          <a: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務系統</a:t>
          </a:r>
          <a:endParaRPr lang="zh-TW" altLang="en-US" sz="24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A3E2DD8-8C2C-4133-AE78-885AD00225AF}" type="parTrans" cxnId="{503CD259-1E60-47DF-9695-3D4DBE78546E}">
      <dgm:prSet/>
      <dgm:spPr>
        <a:ln w="38100">
          <a:solidFill>
            <a:schemeClr val="accent5"/>
          </a:solidFill>
        </a:ln>
      </dgm:spPr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F624FDA-70DD-45A9-9A85-F1B851ADB8CD}" type="sibTrans" cxnId="{503CD259-1E60-47DF-9695-3D4DBE78546E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6740706-F162-4825-84D3-B3680D86A7D7}">
      <dgm:prSet phldrT="[文字]" phldr="1" custT="1"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8DDDA85-17B3-44E7-81FB-1E3281055DA6}" type="parTrans" cxnId="{2C5AC1F7-25CC-412F-B103-41F3518D6E93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CB0BECF-7646-48BE-8F4A-ED1A80E91EAC}" type="sibTrans" cxnId="{2C5AC1F7-25CC-412F-B103-41F3518D6E93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951367F-A2C0-4D76-A503-74A96B277639}">
      <dgm:prSet phldrT="[文字]" phldr="1" custT="1"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8719AF1-3C8B-42E3-832D-125FBB0A2607}" type="parTrans" cxnId="{0A373EC2-BD57-47DC-8324-FB8E24F1CDA7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FA8F974-73F2-4CAF-9298-D0A3C7EA55C1}" type="sibTrans" cxnId="{0A373EC2-BD57-47DC-8324-FB8E24F1CDA7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2C0ED9B-3E67-431E-B6AC-A79B0AEE9F9D}" type="pres">
      <dgm:prSet presAssocID="{E175678C-7586-4CDC-A76C-43F392521472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8906A1F-88DB-4FE8-8858-37D8FED69F9D}" type="pres">
      <dgm:prSet presAssocID="{E175678C-7586-4CDC-A76C-43F392521472}" presName="cycle" presStyleCnt="0"/>
      <dgm:spPr/>
    </dgm:pt>
    <dgm:pt modelId="{0DF27E8D-707A-4A4D-BAFB-5712CCD0D7C7}" type="pres">
      <dgm:prSet presAssocID="{E175678C-7586-4CDC-A76C-43F392521472}" presName="centerShape" presStyleCnt="0"/>
      <dgm:spPr/>
    </dgm:pt>
    <dgm:pt modelId="{C16EF1A1-598E-4E9E-BFBD-0A80D42C5B71}" type="pres">
      <dgm:prSet presAssocID="{E175678C-7586-4CDC-A76C-43F392521472}" presName="connSite" presStyleLbl="node1" presStyleIdx="0" presStyleCnt="4"/>
      <dgm:spPr/>
    </dgm:pt>
    <dgm:pt modelId="{4AD2F68A-3F93-4D89-BA02-F1BB19F9F30B}" type="pres">
      <dgm:prSet presAssocID="{E175678C-7586-4CDC-A76C-43F392521472}" presName="visible" presStyleLbl="node1" presStyleIdx="0" presStyleCnt="4" custScaleX="82965" custScaleY="82965" custLinFactNeighborX="-993" custLinFactNeighborY="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C86BF068-3B5A-43C9-84B2-29721606E28E}" type="pres">
      <dgm:prSet presAssocID="{DECB5CB9-C5B6-43F0-A85E-70A362665EB2}" presName="Name25" presStyleLbl="parChTrans1D1" presStyleIdx="0" presStyleCnt="3"/>
      <dgm:spPr/>
      <dgm:t>
        <a:bodyPr/>
        <a:lstStyle/>
        <a:p>
          <a:endParaRPr lang="zh-TW" altLang="en-US"/>
        </a:p>
      </dgm:t>
    </dgm:pt>
    <dgm:pt modelId="{7E51A308-CD28-436E-94DB-B278846FEE73}" type="pres">
      <dgm:prSet presAssocID="{AC3459D2-1308-4102-B10F-FC3BDF0027FC}" presName="node" presStyleCnt="0"/>
      <dgm:spPr/>
    </dgm:pt>
    <dgm:pt modelId="{7E7ED956-ECCE-4C3D-ADCB-2006BC8F8F2D}" type="pres">
      <dgm:prSet presAssocID="{AC3459D2-1308-4102-B10F-FC3BDF0027FC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A49AC9-C1A3-4DC3-ABF7-4217571C55D7}" type="pres">
      <dgm:prSet presAssocID="{AC3459D2-1308-4102-B10F-FC3BDF0027FC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22E4ABC-02EF-4545-A710-880255D22167}" type="pres">
      <dgm:prSet presAssocID="{D22C0DDC-B4D4-4512-BB37-42285627D973}" presName="Name25" presStyleLbl="parChTrans1D1" presStyleIdx="1" presStyleCnt="3"/>
      <dgm:spPr/>
      <dgm:t>
        <a:bodyPr/>
        <a:lstStyle/>
        <a:p>
          <a:endParaRPr lang="zh-TW" altLang="en-US"/>
        </a:p>
      </dgm:t>
    </dgm:pt>
    <dgm:pt modelId="{5C8B1A01-4D49-4275-9DC3-2E7CB607E235}" type="pres">
      <dgm:prSet presAssocID="{A0BDAF08-DC9E-4859-B0B1-429F069CB9DD}" presName="node" presStyleCnt="0"/>
      <dgm:spPr/>
    </dgm:pt>
    <dgm:pt modelId="{7EE1C963-D8A6-4310-A53D-BABC70D1031C}" type="pres">
      <dgm:prSet presAssocID="{A0BDAF08-DC9E-4859-B0B1-429F069CB9DD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4D9B579-8CC1-4DB6-BCC0-E6D7827E8665}" type="pres">
      <dgm:prSet presAssocID="{A0BDAF08-DC9E-4859-B0B1-429F069CB9DD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EDAABB4-821B-4E65-92C0-9FF064923BBC}" type="pres">
      <dgm:prSet presAssocID="{0A3E2DD8-8C2C-4133-AE78-885AD00225AF}" presName="Name25" presStyleLbl="parChTrans1D1" presStyleIdx="2" presStyleCnt="3"/>
      <dgm:spPr/>
      <dgm:t>
        <a:bodyPr/>
        <a:lstStyle/>
        <a:p>
          <a:endParaRPr lang="zh-TW" altLang="en-US"/>
        </a:p>
      </dgm:t>
    </dgm:pt>
    <dgm:pt modelId="{BB791C1F-CEE0-4782-9FE5-3C0FB3CA31AA}" type="pres">
      <dgm:prSet presAssocID="{D3579BC5-C785-4EEF-96B5-C209F2095637}" presName="node" presStyleCnt="0"/>
      <dgm:spPr/>
    </dgm:pt>
    <dgm:pt modelId="{89219AE6-FB7C-4C21-A4DB-CFDA8D1E931D}" type="pres">
      <dgm:prSet presAssocID="{D3579BC5-C785-4EEF-96B5-C209F2095637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BE18C1A-8727-4EC2-98C0-139C1471E25F}" type="pres">
      <dgm:prSet presAssocID="{D3579BC5-C785-4EEF-96B5-C209F2095637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3CD259-1E60-47DF-9695-3D4DBE78546E}" srcId="{E175678C-7586-4CDC-A76C-43F392521472}" destId="{D3579BC5-C785-4EEF-96B5-C209F2095637}" srcOrd="2" destOrd="0" parTransId="{0A3E2DD8-8C2C-4133-AE78-885AD00225AF}" sibTransId="{2F624FDA-70DD-45A9-9A85-F1B851ADB8CD}"/>
    <dgm:cxn modelId="{CC2BF8F3-7252-4E79-8CC3-5838E014C4D3}" type="presOf" srcId="{A0BDAF08-DC9E-4859-B0B1-429F069CB9DD}" destId="{7EE1C963-D8A6-4310-A53D-BABC70D1031C}" srcOrd="0" destOrd="0" presId="urn:microsoft.com/office/officeart/2005/8/layout/radial2"/>
    <dgm:cxn modelId="{5C6A7E8F-EF68-483C-9C8C-AA931E75BA91}" srcId="{E175678C-7586-4CDC-A76C-43F392521472}" destId="{A0BDAF08-DC9E-4859-B0B1-429F069CB9DD}" srcOrd="1" destOrd="0" parTransId="{D22C0DDC-B4D4-4512-BB37-42285627D973}" sibTransId="{CCCAD8E7-EA58-484A-8654-3F569B3AA9C1}"/>
    <dgm:cxn modelId="{39D54842-4A2F-451F-BDCF-DAB63AB0D646}" type="presOf" srcId="{D22C0DDC-B4D4-4512-BB37-42285627D973}" destId="{922E4ABC-02EF-4545-A710-880255D22167}" srcOrd="0" destOrd="0" presId="urn:microsoft.com/office/officeart/2005/8/layout/radial2"/>
    <dgm:cxn modelId="{89D117ED-2FE2-4639-AF1F-F33D7F6F879B}" type="presOf" srcId="{6951367F-A2C0-4D76-A503-74A96B277639}" destId="{5BE18C1A-8727-4EC2-98C0-139C1471E25F}" srcOrd="0" destOrd="1" presId="urn:microsoft.com/office/officeart/2005/8/layout/radial2"/>
    <dgm:cxn modelId="{37B67430-A77D-4A13-83CA-0F5CAFAF4C97}" srcId="{E175678C-7586-4CDC-A76C-43F392521472}" destId="{AC3459D2-1308-4102-B10F-FC3BDF0027FC}" srcOrd="0" destOrd="0" parTransId="{DECB5CB9-C5B6-43F0-A85E-70A362665EB2}" sibTransId="{98966070-4918-4C87-B569-B6AAF77640EC}"/>
    <dgm:cxn modelId="{EC457DF9-45E7-4F00-851B-A24FA645FDAE}" type="presOf" srcId="{0FFE0BD5-08B1-4BE6-B563-A136154B9395}" destId="{75A49AC9-C1A3-4DC3-ABF7-4217571C55D7}" srcOrd="0" destOrd="0" presId="urn:microsoft.com/office/officeart/2005/8/layout/radial2"/>
    <dgm:cxn modelId="{821854C1-89AF-4351-811D-59EAA5524380}" type="presOf" srcId="{26740706-F162-4825-84D3-B3680D86A7D7}" destId="{5BE18C1A-8727-4EC2-98C0-139C1471E25F}" srcOrd="0" destOrd="0" presId="urn:microsoft.com/office/officeart/2005/8/layout/radial2"/>
    <dgm:cxn modelId="{7EACC690-C90A-4F63-8991-365B47F5FFF7}" type="presOf" srcId="{0A3E2DD8-8C2C-4133-AE78-885AD00225AF}" destId="{4EDAABB4-821B-4E65-92C0-9FF064923BBC}" srcOrd="0" destOrd="0" presId="urn:microsoft.com/office/officeart/2005/8/layout/radial2"/>
    <dgm:cxn modelId="{1F044B6F-54FC-4BAC-933E-A2FA4908EBB0}" srcId="{AC3459D2-1308-4102-B10F-FC3BDF0027FC}" destId="{0FFE0BD5-08B1-4BE6-B563-A136154B9395}" srcOrd="0" destOrd="0" parTransId="{A369440A-E88E-4BE4-8583-61F4EAFB8916}" sibTransId="{C526A1AB-770A-4CFB-995E-186F00EF2874}"/>
    <dgm:cxn modelId="{E5FC20BB-BF1B-419A-9CDE-6C4E52998B93}" type="presOf" srcId="{E175678C-7586-4CDC-A76C-43F392521472}" destId="{52C0ED9B-3E67-431E-B6AC-A79B0AEE9F9D}" srcOrd="0" destOrd="0" presId="urn:microsoft.com/office/officeart/2005/8/layout/radial2"/>
    <dgm:cxn modelId="{B6185A44-CDBD-40E0-A180-E3D2F61AD8EB}" srcId="{AC3459D2-1308-4102-B10F-FC3BDF0027FC}" destId="{DCBE7FB3-EA52-4125-9947-5DB814709D34}" srcOrd="1" destOrd="0" parTransId="{D10BC0EA-A5A9-4344-B7B7-E8C6BF8C87DA}" sibTransId="{28066D82-195A-47E7-9DED-80CE46172CCE}"/>
    <dgm:cxn modelId="{F9E88A81-3E84-466F-BE7B-8F334022F9FF}" type="presOf" srcId="{DCBE7FB3-EA52-4125-9947-5DB814709D34}" destId="{75A49AC9-C1A3-4DC3-ABF7-4217571C55D7}" srcOrd="0" destOrd="1" presId="urn:microsoft.com/office/officeart/2005/8/layout/radial2"/>
    <dgm:cxn modelId="{7AAFDA67-F12A-42F3-930B-62877A36B1AC}" type="presOf" srcId="{D3579BC5-C785-4EEF-96B5-C209F2095637}" destId="{89219AE6-FB7C-4C21-A4DB-CFDA8D1E931D}" srcOrd="0" destOrd="0" presId="urn:microsoft.com/office/officeart/2005/8/layout/radial2"/>
    <dgm:cxn modelId="{B71885A5-4169-4125-AB54-20785BC5FCC5}" type="presOf" srcId="{DECB5CB9-C5B6-43F0-A85E-70A362665EB2}" destId="{C86BF068-3B5A-43C9-84B2-29721606E28E}" srcOrd="0" destOrd="0" presId="urn:microsoft.com/office/officeart/2005/8/layout/radial2"/>
    <dgm:cxn modelId="{5A82250A-BE1E-4426-A190-290255B19AA7}" type="presOf" srcId="{AC3459D2-1308-4102-B10F-FC3BDF0027FC}" destId="{7E7ED956-ECCE-4C3D-ADCB-2006BC8F8F2D}" srcOrd="0" destOrd="0" presId="urn:microsoft.com/office/officeart/2005/8/layout/radial2"/>
    <dgm:cxn modelId="{0A373EC2-BD57-47DC-8324-FB8E24F1CDA7}" srcId="{D3579BC5-C785-4EEF-96B5-C209F2095637}" destId="{6951367F-A2C0-4D76-A503-74A96B277639}" srcOrd="1" destOrd="0" parTransId="{D8719AF1-3C8B-42E3-832D-125FBB0A2607}" sibTransId="{0FA8F974-73F2-4CAF-9298-D0A3C7EA55C1}"/>
    <dgm:cxn modelId="{2C5AC1F7-25CC-412F-B103-41F3518D6E93}" srcId="{D3579BC5-C785-4EEF-96B5-C209F2095637}" destId="{26740706-F162-4825-84D3-B3680D86A7D7}" srcOrd="0" destOrd="0" parTransId="{D8DDDA85-17B3-44E7-81FB-1E3281055DA6}" sibTransId="{2CB0BECF-7646-48BE-8F4A-ED1A80E91EAC}"/>
    <dgm:cxn modelId="{5FAD380B-604E-4B88-B296-DD57B66E21F5}" type="presParOf" srcId="{52C0ED9B-3E67-431E-B6AC-A79B0AEE9F9D}" destId="{E8906A1F-88DB-4FE8-8858-37D8FED69F9D}" srcOrd="0" destOrd="0" presId="urn:microsoft.com/office/officeart/2005/8/layout/radial2"/>
    <dgm:cxn modelId="{DEF6C290-8BE9-4FBC-8B28-72BB58E07B39}" type="presParOf" srcId="{E8906A1F-88DB-4FE8-8858-37D8FED69F9D}" destId="{0DF27E8D-707A-4A4D-BAFB-5712CCD0D7C7}" srcOrd="0" destOrd="0" presId="urn:microsoft.com/office/officeart/2005/8/layout/radial2"/>
    <dgm:cxn modelId="{26B6EB5A-D908-4D0B-929A-A6D0053AF121}" type="presParOf" srcId="{0DF27E8D-707A-4A4D-BAFB-5712CCD0D7C7}" destId="{C16EF1A1-598E-4E9E-BFBD-0A80D42C5B71}" srcOrd="0" destOrd="0" presId="urn:microsoft.com/office/officeart/2005/8/layout/radial2"/>
    <dgm:cxn modelId="{4A7AF731-1496-46BF-B4CF-5763ABC5BD88}" type="presParOf" srcId="{0DF27E8D-707A-4A4D-BAFB-5712CCD0D7C7}" destId="{4AD2F68A-3F93-4D89-BA02-F1BB19F9F30B}" srcOrd="1" destOrd="0" presId="urn:microsoft.com/office/officeart/2005/8/layout/radial2"/>
    <dgm:cxn modelId="{EA82A100-DFFC-4921-8984-6E26D690D05B}" type="presParOf" srcId="{E8906A1F-88DB-4FE8-8858-37D8FED69F9D}" destId="{C86BF068-3B5A-43C9-84B2-29721606E28E}" srcOrd="1" destOrd="0" presId="urn:microsoft.com/office/officeart/2005/8/layout/radial2"/>
    <dgm:cxn modelId="{476B1F69-AA3B-4388-A219-B63A7DB80016}" type="presParOf" srcId="{E8906A1F-88DB-4FE8-8858-37D8FED69F9D}" destId="{7E51A308-CD28-436E-94DB-B278846FEE73}" srcOrd="2" destOrd="0" presId="urn:microsoft.com/office/officeart/2005/8/layout/radial2"/>
    <dgm:cxn modelId="{2B273253-E966-4F95-B1D2-02A6621C678F}" type="presParOf" srcId="{7E51A308-CD28-436E-94DB-B278846FEE73}" destId="{7E7ED956-ECCE-4C3D-ADCB-2006BC8F8F2D}" srcOrd="0" destOrd="0" presId="urn:microsoft.com/office/officeart/2005/8/layout/radial2"/>
    <dgm:cxn modelId="{744B3D53-3255-411E-9FA4-342BA2270B89}" type="presParOf" srcId="{7E51A308-CD28-436E-94DB-B278846FEE73}" destId="{75A49AC9-C1A3-4DC3-ABF7-4217571C55D7}" srcOrd="1" destOrd="0" presId="urn:microsoft.com/office/officeart/2005/8/layout/radial2"/>
    <dgm:cxn modelId="{5C3DF4B5-FCE1-465F-BDFC-B00A7D6D3470}" type="presParOf" srcId="{E8906A1F-88DB-4FE8-8858-37D8FED69F9D}" destId="{922E4ABC-02EF-4545-A710-880255D22167}" srcOrd="3" destOrd="0" presId="urn:microsoft.com/office/officeart/2005/8/layout/radial2"/>
    <dgm:cxn modelId="{6AACCC34-9956-4506-8DBE-A9977BD59F47}" type="presParOf" srcId="{E8906A1F-88DB-4FE8-8858-37D8FED69F9D}" destId="{5C8B1A01-4D49-4275-9DC3-2E7CB607E235}" srcOrd="4" destOrd="0" presId="urn:microsoft.com/office/officeart/2005/8/layout/radial2"/>
    <dgm:cxn modelId="{DF8861D2-C633-4E68-9CE2-0E6C377A54D6}" type="presParOf" srcId="{5C8B1A01-4D49-4275-9DC3-2E7CB607E235}" destId="{7EE1C963-D8A6-4310-A53D-BABC70D1031C}" srcOrd="0" destOrd="0" presId="urn:microsoft.com/office/officeart/2005/8/layout/radial2"/>
    <dgm:cxn modelId="{203FC610-B3A0-4244-B97E-1BC810B7A847}" type="presParOf" srcId="{5C8B1A01-4D49-4275-9DC3-2E7CB607E235}" destId="{F4D9B579-8CC1-4DB6-BCC0-E6D7827E8665}" srcOrd="1" destOrd="0" presId="urn:microsoft.com/office/officeart/2005/8/layout/radial2"/>
    <dgm:cxn modelId="{522F9BB0-4F23-436C-A917-99389130F62A}" type="presParOf" srcId="{E8906A1F-88DB-4FE8-8858-37D8FED69F9D}" destId="{4EDAABB4-821B-4E65-92C0-9FF064923BBC}" srcOrd="5" destOrd="0" presId="urn:microsoft.com/office/officeart/2005/8/layout/radial2"/>
    <dgm:cxn modelId="{96873909-5863-4D7B-9C98-1B2A7D2D0790}" type="presParOf" srcId="{E8906A1F-88DB-4FE8-8858-37D8FED69F9D}" destId="{BB791C1F-CEE0-4782-9FE5-3C0FB3CA31AA}" srcOrd="6" destOrd="0" presId="urn:microsoft.com/office/officeart/2005/8/layout/radial2"/>
    <dgm:cxn modelId="{0FA01B74-2524-48EE-A879-F491F9A9A8F7}" type="presParOf" srcId="{BB791C1F-CEE0-4782-9FE5-3C0FB3CA31AA}" destId="{89219AE6-FB7C-4C21-A4DB-CFDA8D1E931D}" srcOrd="0" destOrd="0" presId="urn:microsoft.com/office/officeart/2005/8/layout/radial2"/>
    <dgm:cxn modelId="{FBB47AE2-566E-499B-927B-C2B3FCDFE320}" type="presParOf" srcId="{BB791C1F-CEE0-4782-9FE5-3C0FB3CA31AA}" destId="{5BE18C1A-8727-4EC2-98C0-139C1471E25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DAABB4-821B-4E65-92C0-9FF064923BBC}">
      <dsp:nvSpPr>
        <dsp:cNvPr id="0" name=""/>
        <dsp:cNvSpPr/>
      </dsp:nvSpPr>
      <dsp:spPr>
        <a:xfrm rot="2561543">
          <a:off x="1951254" y="3439801"/>
          <a:ext cx="745777" cy="62402"/>
        </a:xfrm>
        <a:custGeom>
          <a:avLst/>
          <a:gdLst/>
          <a:ahLst/>
          <a:cxnLst/>
          <a:rect l="0" t="0" r="0" b="0"/>
          <a:pathLst>
            <a:path>
              <a:moveTo>
                <a:pt x="0" y="31201"/>
              </a:moveTo>
              <a:lnTo>
                <a:pt x="745777" y="31201"/>
              </a:lnTo>
            </a:path>
          </a:pathLst>
        </a:custGeom>
        <a:noFill/>
        <a:ln w="381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E4ABC-02EF-4545-A710-880255D22167}">
      <dsp:nvSpPr>
        <dsp:cNvPr id="0" name=""/>
        <dsp:cNvSpPr/>
      </dsp:nvSpPr>
      <dsp:spPr>
        <a:xfrm>
          <a:off x="2050068" y="2425246"/>
          <a:ext cx="828787" cy="62402"/>
        </a:xfrm>
        <a:custGeom>
          <a:avLst/>
          <a:gdLst/>
          <a:ahLst/>
          <a:cxnLst/>
          <a:rect l="0" t="0" r="0" b="0"/>
          <a:pathLst>
            <a:path>
              <a:moveTo>
                <a:pt x="0" y="31201"/>
              </a:moveTo>
              <a:lnTo>
                <a:pt x="828787" y="31201"/>
              </a:lnTo>
            </a:path>
          </a:pathLst>
        </a:custGeom>
        <a:noFill/>
        <a:ln w="381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BF068-3B5A-43C9-84B2-29721606E28E}">
      <dsp:nvSpPr>
        <dsp:cNvPr id="0" name=""/>
        <dsp:cNvSpPr/>
      </dsp:nvSpPr>
      <dsp:spPr>
        <a:xfrm rot="19038457">
          <a:off x="1951254" y="1410690"/>
          <a:ext cx="745777" cy="62402"/>
        </a:xfrm>
        <a:custGeom>
          <a:avLst/>
          <a:gdLst/>
          <a:ahLst/>
          <a:cxnLst/>
          <a:rect l="0" t="0" r="0" b="0"/>
          <a:pathLst>
            <a:path>
              <a:moveTo>
                <a:pt x="0" y="31201"/>
              </a:moveTo>
              <a:lnTo>
                <a:pt x="745777" y="31201"/>
              </a:lnTo>
            </a:path>
          </a:pathLst>
        </a:custGeom>
        <a:noFill/>
        <a:ln w="381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2F68A-3F93-4D89-BA02-F1BB19F9F30B}">
      <dsp:nvSpPr>
        <dsp:cNvPr id="0" name=""/>
        <dsp:cNvSpPr/>
      </dsp:nvSpPr>
      <dsp:spPr>
        <a:xfrm>
          <a:off x="222350" y="1477837"/>
          <a:ext cx="1957219" cy="195721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7ED956-ECCE-4C3D-ADCB-2006BC8F8F2D}">
      <dsp:nvSpPr>
        <dsp:cNvPr id="0" name=""/>
        <dsp:cNvSpPr/>
      </dsp:nvSpPr>
      <dsp:spPr>
        <a:xfrm>
          <a:off x="2410673" y="1440"/>
          <a:ext cx="1415454" cy="1415454"/>
        </a:xfrm>
        <a:prstGeom prst="ellipse">
          <a:avLst/>
        </a:prstGeom>
        <a:solidFill>
          <a:srgbClr val="7030A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社區</a:t>
          </a:r>
          <a: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系統</a:t>
          </a:r>
          <a:endParaRPr lang="zh-TW" altLang="en-US" sz="2400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17961" y="208728"/>
        <a:ext cx="1000878" cy="1000878"/>
      </dsp:txXfrm>
    </dsp:sp>
    <dsp:sp modelId="{75A49AC9-C1A3-4DC3-ABF7-4217571C55D7}">
      <dsp:nvSpPr>
        <dsp:cNvPr id="0" name=""/>
        <dsp:cNvSpPr/>
      </dsp:nvSpPr>
      <dsp:spPr>
        <a:xfrm>
          <a:off x="3967673" y="1440"/>
          <a:ext cx="2123181" cy="1415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2400" kern="12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2400" kern="12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67673" y="1440"/>
        <a:ext cx="2123181" cy="1415454"/>
      </dsp:txXfrm>
    </dsp:sp>
    <dsp:sp modelId="{7EE1C963-D8A6-4310-A53D-BABC70D1031C}">
      <dsp:nvSpPr>
        <dsp:cNvPr id="0" name=""/>
        <dsp:cNvSpPr/>
      </dsp:nvSpPr>
      <dsp:spPr>
        <a:xfrm>
          <a:off x="2878855" y="1748720"/>
          <a:ext cx="1415454" cy="1415454"/>
        </a:xfrm>
        <a:prstGeom prst="ellipse">
          <a:avLst/>
        </a:prstGeom>
        <a:solidFill>
          <a:srgbClr val="00206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住宅</a:t>
          </a:r>
          <a: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系統</a:t>
          </a:r>
          <a:endParaRPr lang="zh-TW" altLang="en-US" sz="2400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086143" y="1956008"/>
        <a:ext cx="1000878" cy="1000878"/>
      </dsp:txXfrm>
    </dsp:sp>
    <dsp:sp modelId="{89219AE6-FB7C-4C21-A4DB-CFDA8D1E931D}">
      <dsp:nvSpPr>
        <dsp:cNvPr id="0" name=""/>
        <dsp:cNvSpPr/>
      </dsp:nvSpPr>
      <dsp:spPr>
        <a:xfrm>
          <a:off x="2410673" y="3496000"/>
          <a:ext cx="1415454" cy="1415454"/>
        </a:xfrm>
        <a:prstGeom prst="ellipse">
          <a:avLst/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雲端服</a:t>
          </a:r>
          <a: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務系統</a:t>
          </a:r>
          <a:endParaRPr lang="zh-TW" altLang="en-US" sz="2400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17961" y="3703288"/>
        <a:ext cx="1000878" cy="1000878"/>
      </dsp:txXfrm>
    </dsp:sp>
    <dsp:sp modelId="{5BE18C1A-8727-4EC2-98C0-139C1471E25F}">
      <dsp:nvSpPr>
        <dsp:cNvPr id="0" name=""/>
        <dsp:cNvSpPr/>
      </dsp:nvSpPr>
      <dsp:spPr>
        <a:xfrm>
          <a:off x="3967673" y="3496000"/>
          <a:ext cx="2123181" cy="1415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2400" kern="12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2400" kern="12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67673" y="3496000"/>
        <a:ext cx="2123181" cy="1415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1A0D0-9446-49FE-B126-3D4481E4FD8C}" type="datetimeFigureOut">
              <a:rPr lang="zh-TW" altLang="en-US" smtClean="0"/>
              <a:t>2016/8/15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CC5F8-8689-4E7E-968B-9B1DA4BAD0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166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安全監控</a:t>
            </a:r>
            <a:r>
              <a:rPr lang="en-US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</a:p>
          <a:p>
            <a:r>
              <a:rPr lang="zh-TW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家庭娛樂</a:t>
            </a:r>
            <a:endParaRPr lang="en-US" altLang="zh-TW" sz="1200" b="1" kern="1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新細明體" panose="02020500000000000000" pitchFamily="18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zh-TW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居家照顧</a:t>
            </a:r>
            <a:endParaRPr lang="en-US" altLang="zh-TW" sz="1200" b="1" kern="1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新細明體" panose="02020500000000000000" pitchFamily="18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zh-TW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智慧家電</a:t>
            </a:r>
            <a:r>
              <a:rPr lang="en-US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CC5F8-8689-4E7E-968B-9B1DA4BAD093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0915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系統架構</a:t>
            </a:r>
            <a:endParaRPr lang="zh-TW" altLang="en-US" sz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社區系統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門禁管理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社區對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講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社區資訊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社區聯防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公共監視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中央監控</a:t>
            </a:r>
          </a:p>
          <a:p>
            <a:pPr lvl="1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住宅系統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防災防盜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通訊整合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居家情資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生活資訊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節能管理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健康護理</a:t>
            </a:r>
          </a:p>
          <a:p>
            <a:pPr lvl="1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雲端服務系統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遠端管理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物業管理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服務供裝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異業服務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加值服務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數位服務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CC5F8-8689-4E7E-968B-9B1DA4BAD093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666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CC5F8-8689-4E7E-968B-9B1DA4BAD093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065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CC5F8-8689-4E7E-968B-9B1DA4BAD093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8517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節能環保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最常見的包括：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(1)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關閉非使用中的設備電源。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(2)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換用能源效率高的電器產品。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(3)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即時因天候、溫度的改變，調整家中電器設備的使用狀態 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如冷暖氣、除濕機等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透過電能管理來減少不必要的能源浪費，節省成本。</a:t>
            </a:r>
          </a:p>
          <a:p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智慧居家照護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包括：智慧聲控、空調、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WSN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居家環境監視、氣體偵測及辨識系統、壓力感測陣列、跌倒感知、浴室滑濕警示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個人健康醫療系統、遠距醫療診斷系統、兒童安全監測、無線生理監測整合等項目，則將為未來醫療服務目標。</a:t>
            </a:r>
          </a:p>
          <a:p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居家品質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太陽能追蹤控制、電池最大功率追蹤、節能隔熱板、優質通風系統等項目，則為綠建築與居家生活發展方向。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CC5F8-8689-4E7E-968B-9B1DA4BAD093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425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060" y="458534"/>
            <a:ext cx="955657" cy="5459766"/>
          </a:xfrm>
        </p:spPr>
        <p:txBody>
          <a:bodyPr vert="eaVert" anchor="t">
            <a:normAutofit/>
          </a:bodyPr>
          <a:lstStyle>
            <a:lvl1pPr algn="l">
              <a:defRPr lang="zh-TW" altLang="en-US" sz="4800" b="1" kern="1200" cap="none" spc="50" dirty="0">
                <a:ln w="0"/>
                <a:solidFill>
                  <a:schemeClr val="bg1"/>
                </a:solidFill>
                <a:effectLst>
                  <a:glow rad="139700">
                    <a:srgbClr val="C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9" name="文字版面配置區 8"/>
          <p:cNvSpPr>
            <a:spLocks noGrp="1"/>
          </p:cNvSpPr>
          <p:nvPr>
            <p:ph type="body" sz="quarter" idx="10"/>
          </p:nvPr>
        </p:nvSpPr>
        <p:spPr>
          <a:xfrm>
            <a:off x="1615735" y="581890"/>
            <a:ext cx="10147178" cy="5694219"/>
          </a:xfrm>
          <a:prstGeom prst="roundRect">
            <a:avLst>
              <a:gd name="adj" fmla="val 1632"/>
            </a:avLst>
          </a:prstGeom>
          <a:solidFill>
            <a:srgbClr val="FFFFFF">
              <a:alpha val="60000"/>
            </a:srgbClr>
          </a:solidFill>
          <a:ln>
            <a:noFill/>
          </a:ln>
          <a:effectLst>
            <a:softEdge rad="63500"/>
          </a:effectLst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1200"/>
              </a:spcBef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sz="2000"/>
            </a:lvl2pPr>
            <a:lvl3pPr marL="914400" indent="0">
              <a:lnSpc>
                <a:spcPct val="100000"/>
              </a:lnSpc>
              <a:spcBef>
                <a:spcPts val="600"/>
              </a:spcBef>
              <a:buFontTx/>
              <a:buNone/>
              <a:defRPr sz="1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4055084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圓角矩形 3"/>
          <p:cNvSpPr/>
          <p:nvPr userDrawn="1"/>
        </p:nvSpPr>
        <p:spPr>
          <a:xfrm>
            <a:off x="1615735" y="581890"/>
            <a:ext cx="10147178" cy="5694219"/>
          </a:xfrm>
          <a:prstGeom prst="roundRect">
            <a:avLst>
              <a:gd name="adj" fmla="val 2251"/>
            </a:avLst>
          </a:prstGeom>
          <a:solidFill>
            <a:srgbClr val="FFFFFF">
              <a:alpha val="60000"/>
            </a:srgb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060" y="458534"/>
            <a:ext cx="955657" cy="5459766"/>
          </a:xfrm>
        </p:spPr>
        <p:txBody>
          <a:bodyPr vert="eaVert" anchor="t">
            <a:normAutofit/>
          </a:bodyPr>
          <a:lstStyle>
            <a:lvl1pPr algn="l">
              <a:defRPr sz="4800" b="1" cap="none" spc="50">
                <a:ln w="0"/>
                <a:solidFill>
                  <a:schemeClr val="bg1"/>
                </a:solidFill>
                <a:effectLst>
                  <a:glow rad="139700">
                    <a:srgbClr val="C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13051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3" name="圓角矩形 2"/>
          <p:cNvSpPr/>
          <p:nvPr userDrawn="1"/>
        </p:nvSpPr>
        <p:spPr>
          <a:xfrm>
            <a:off x="1615735" y="581890"/>
            <a:ext cx="10147178" cy="5694219"/>
          </a:xfrm>
          <a:prstGeom prst="roundRect">
            <a:avLst>
              <a:gd name="adj" fmla="val 2251"/>
            </a:avLst>
          </a:prstGeom>
          <a:solidFill>
            <a:srgbClr val="FFFFFF">
              <a:alpha val="60000"/>
            </a:srgb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188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526915" y="142043"/>
            <a:ext cx="11138170" cy="9410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38783" y="1233996"/>
            <a:ext cx="10914434" cy="4811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</p:txBody>
      </p:sp>
      <p:sp>
        <p:nvSpPr>
          <p:cNvPr id="6" name="橢圓 5"/>
          <p:cNvSpPr/>
          <p:nvPr userDrawn="1"/>
        </p:nvSpPr>
        <p:spPr>
          <a:xfrm>
            <a:off x="11702304" y="6203602"/>
            <a:ext cx="360000" cy="36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4"/>
          </p:nvPr>
        </p:nvSpPr>
        <p:spPr>
          <a:xfrm>
            <a:off x="11665085" y="6165498"/>
            <a:ext cx="434439" cy="43620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800" b="1">
                <a:solidFill>
                  <a:schemeClr val="tx1"/>
                </a:solidFill>
              </a:defRPr>
            </a:lvl1pPr>
          </a:lstStyle>
          <a:p>
            <a:fld id="{C6C8653D-46A7-44D4-AC93-8546DF5A8A04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0797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7" r:id="rId2"/>
    <p:sldLayoutId id="214748365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effectLst>
            <a:glow rad="101600">
              <a:schemeClr val="accent1">
                <a:alpha val="60000"/>
              </a:schemeClr>
            </a:glow>
            <a:outerShdw blurRad="38100" dist="38100" dir="2700000" algn="tl">
              <a:srgbClr val="000000">
                <a:alpha val="43137"/>
              </a:srgbClr>
            </a:outerShdw>
          </a:effectLst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 cap="none" spc="50">
          <a:ln w="0"/>
          <a:solidFill>
            <a:schemeClr val="accent5"/>
          </a:solidFill>
          <a:effectLst>
            <a:innerShdw blurRad="63500" dist="50800" dir="13500000">
              <a:srgbClr val="000000">
                <a:alpha val="50000"/>
              </a:srgbClr>
            </a:innerShdw>
          </a:effectLst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6">
              <a:lumMod val="50000"/>
            </a:schemeClr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1</a:t>
            </a:fld>
            <a:endParaRPr lang="zh-TW" altLang="en-US" dirty="0"/>
          </a:p>
        </p:txBody>
      </p:sp>
      <p:pic>
        <p:nvPicPr>
          <p:cNvPr id="4" name="下層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9344" y1="3957" x2="72825" y2="10312"/>
                        <a14:foregroundMark x1="72825" y1="10312" x2="89273" y2="26019"/>
                        <a14:foregroundMark x1="89273" y1="26019" x2="95590" y2="46882"/>
                        <a14:foregroundMark x1="95590" y1="46882" x2="94398" y2="64508"/>
                        <a14:foregroundMark x1="94398" y1="64988" x2="80691" y2="85012"/>
                        <a14:foregroundMark x1="80691" y1="85372" x2="59952" y2="94844"/>
                        <a14:foregroundMark x1="60310" y1="94844" x2="36830" y2="94484"/>
                        <a14:foregroundMark x1="36830" y1="94484" x2="17282" y2="82614"/>
                        <a14:foregroundMark x1="18117" y1="83453" x2="5244" y2="65348"/>
                        <a14:foregroundMark x1="5244" y1="65348" x2="4768" y2="35851"/>
                        <a14:foregroundMark x1="5244" y1="37050" x2="13349" y2="19305"/>
                        <a14:foregroundMark x1="14184" y1="19305" x2="33373" y2="5156"/>
                        <a14:foregroundMark x1="33373" y1="5156" x2="53635" y2="3237"/>
                        <a14:backgroundMark x1="48629" y1="9472" x2="67819" y2="13429"/>
                        <a14:backgroundMark x1="68176" y1="13429" x2="83075" y2="26379"/>
                        <a14:backgroundMark x1="83075" y1="26379" x2="90107" y2="46043"/>
                        <a14:backgroundMark x1="90107" y1="46043" x2="86889" y2="66187"/>
                        <a14:backgroundMark x1="86889" y1="66187" x2="72825" y2="83094"/>
                        <a14:backgroundMark x1="72825" y1="83094" x2="49821" y2="91367"/>
                        <a14:backgroundMark x1="49821" y1="91367" x2="22765" y2="79856"/>
                        <a14:backgroundMark x1="22765" y1="79856" x2="11085" y2="57914"/>
                        <a14:backgroundMark x1="11085" y1="58273" x2="12992" y2="35492"/>
                        <a14:backgroundMark x1="12992" y1="35492" x2="25507" y2="17746"/>
                        <a14:backgroundMark x1="25507" y1="17746" x2="49344" y2="9472"/>
                        <a14:backgroundMark x1="48987" y1="9113" x2="50536" y2="91367"/>
                        <a14:backgroundMark x1="49344" y1="52398" x2="88081" y2="48801"/>
                        <a14:backgroundMark x1="51728" y1="51918" x2="11800" y2="46523"/>
                        <a14:backgroundMark x1="52920" y1="49281" x2="75924" y2="22902"/>
                        <a14:backgroundMark x1="23957" y1="23981" x2="44338" y2="44844"/>
                        <a14:backgroundMark x1="51371" y1="53957" x2="76400" y2="77578"/>
                        <a14:backgroundMark x1="47795" y1="52398" x2="24315" y2="75180"/>
                        <a14:backgroundMark x1="27533" y1="67746" x2="57211" y2="84652"/>
                        <a14:backgroundMark x1="62694" y1="75540" x2="80334" y2="46523"/>
                        <a14:backgroundMark x1="76758" y1="63429" x2="69726" y2="22422"/>
                        <a14:backgroundMark x1="71633" y1="24820" x2="32539" y2="27218"/>
                        <a14:backgroundMark x1="32539" y1="27218" x2="16925" y2="49281"/>
                        <a14:backgroundMark x1="16925" y1="49281" x2="30989" y2="68945"/>
                        <a14:backgroundMark x1="53635" y1="84293" x2="64601" y2="72782"/>
                        <a14:backgroundMark x1="66627" y1="67746" x2="89273" y2="53118"/>
                        <a14:backgroundMark x1="43504" y1="77578" x2="22050" y2="73981"/>
                        <a14:backgroundMark x1="39213" y1="30695" x2="34923" y2="12590"/>
                        <a14:backgroundMark x1="72110" y1="43285" x2="85340" y2="342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169" y="1922400"/>
            <a:ext cx="3489420" cy="3468228"/>
          </a:xfrm>
          <a:prstGeom prst="rect">
            <a:avLst/>
          </a:prstGeom>
          <a:effectLst>
            <a:glow rad="228600">
              <a:schemeClr val="bg1">
                <a:alpha val="40000"/>
              </a:schemeClr>
            </a:glow>
            <a:innerShdw blurRad="114300">
              <a:prstClr val="black"/>
            </a:innerShdw>
          </a:effectLst>
        </p:spPr>
      </p:pic>
      <p:sp>
        <p:nvSpPr>
          <p:cNvPr id="7" name="矩形 6"/>
          <p:cNvSpPr/>
          <p:nvPr/>
        </p:nvSpPr>
        <p:spPr>
          <a:xfrm>
            <a:off x="4304892" y="5389968"/>
            <a:ext cx="38799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4800" b="1" spc="5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SMART HOME</a:t>
            </a:r>
            <a:endParaRPr lang="zh-TW" altLang="en-US" sz="4800" b="1" cap="none" spc="50" dirty="0">
              <a:ln w="0"/>
              <a:solidFill>
                <a:srgbClr val="C0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5" name="中間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54" b="91727" l="7509" r="923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0" y="1922400"/>
            <a:ext cx="3489420" cy="3468228"/>
          </a:xfrm>
          <a:prstGeom prst="rect">
            <a:avLst/>
          </a:prstGeom>
          <a:effectLst>
            <a:glow rad="228600">
              <a:schemeClr val="bg1">
                <a:alpha val="4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6" name="上層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976" b="89928" l="31704" r="899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0" y="1922400"/>
            <a:ext cx="3489420" cy="3468228"/>
          </a:xfrm>
          <a:prstGeom prst="rect">
            <a:avLst/>
          </a:prstGeom>
          <a:effectLst>
            <a:glow rad="228600">
              <a:schemeClr val="bg1">
                <a:alpha val="40000"/>
              </a:schemeClr>
            </a:glow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49478306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圖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154" y="1401904"/>
            <a:ext cx="6925656" cy="405419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0362" y="3722300"/>
            <a:ext cx="10402258" cy="2196000"/>
          </a:xfrm>
          <a:prstGeom prst="rect">
            <a:avLst/>
          </a:prstGeom>
          <a:noFill/>
          <a:scene3d>
            <a:camera prst="orthographicFront"/>
            <a:lightRig rig="twoPt" dir="t"/>
          </a:scene3d>
        </p:spPr>
        <p:txBody>
          <a:bodyPr spcFirstLastPara="1" wrap="square" lIns="91440" tIns="45720" rIns="91440" bIns="45720" numCol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3600" b="1" kern="1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微軟正黑體" panose="020B0604030504040204" pitchFamily="34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 </a:t>
            </a:r>
            <a:endParaRPr lang="zh-TW" sz="2000" dirty="0">
              <a:effectLst/>
              <a:latin typeface="新細明體" panose="02020500000000000000" pitchFamily="18" charset="-120"/>
              <a:ea typeface="新細明體" panose="02020500000000000000" pitchFamily="18" charset="-120"/>
              <a:cs typeface="新細明體" panose="02020500000000000000" pitchFamily="18" charset="-120"/>
            </a:endParaRPr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應用領域</a:t>
            </a:r>
            <a:endParaRPr lang="zh-TW" altLang="en-US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2</a:t>
            </a:fld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 rot="335073">
            <a:off x="5511948" y="2447026"/>
            <a:ext cx="2150400" cy="1963947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1445576"/>
              </a:avLst>
            </a:prstTxWarp>
            <a:spAutoFit/>
          </a:bodyPr>
          <a:lstStyle/>
          <a:p>
            <a:r>
              <a:rPr lang="zh-TW" altLang="zh-TW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安全</a:t>
            </a:r>
            <a:r>
              <a:rPr lang="zh-TW" altLang="zh-TW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監控</a:t>
            </a:r>
            <a:r>
              <a:rPr lang="en-US" altLang="zh-TW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</a:t>
            </a:r>
            <a:r>
              <a:rPr lang="zh-TW" altLang="zh-TW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家庭娛樂</a:t>
            </a:r>
            <a:r>
              <a:rPr lang="en-US" altLang="zh-TW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</a:t>
            </a:r>
            <a:r>
              <a:rPr lang="zh-TW" altLang="zh-TW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居家照顧</a:t>
            </a:r>
            <a:r>
              <a:rPr lang="en-US" altLang="zh-TW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</a:t>
            </a:r>
            <a:r>
              <a:rPr lang="zh-TW" altLang="zh-TW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智慧</a:t>
            </a:r>
            <a:r>
              <a:rPr lang="zh-TW" altLang="zh-TW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家電</a:t>
            </a:r>
            <a:r>
              <a:rPr lang="en-US" altLang="zh-TW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endParaRPr lang="zh-TW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30935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系統架構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3</a:t>
            </a:fld>
            <a:endParaRPr lang="zh-TW" altLang="en-US" dirty="0"/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884393444"/>
              </p:ext>
            </p:extLst>
          </p:nvPr>
        </p:nvGraphicFramePr>
        <p:xfrm>
          <a:off x="2063614" y="1005405"/>
          <a:ext cx="6804814" cy="4912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文字方塊 4"/>
          <p:cNvSpPr txBox="1"/>
          <p:nvPr/>
        </p:nvSpPr>
        <p:spPr>
          <a:xfrm>
            <a:off x="6038191" y="1188009"/>
            <a:ext cx="5470635" cy="113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400" b="1" dirty="0">
                <a:solidFill>
                  <a:srgbClr val="7030A0"/>
                </a:solidFill>
                <a:latin typeface="微軟正黑體" pitchFamily="34" charset="-120"/>
                <a:ea typeface="微軟正黑體" pitchFamily="34" charset="-120"/>
              </a:rPr>
              <a:t>門禁</a:t>
            </a:r>
            <a:r>
              <a:rPr lang="zh-TW" altLang="en-US" sz="2400" b="1" dirty="0" smtClean="0">
                <a:solidFill>
                  <a:srgbClr val="7030A0"/>
                </a:solidFill>
                <a:latin typeface="微軟正黑體" pitchFamily="34" charset="-120"/>
                <a:ea typeface="微軟正黑體" pitchFamily="34" charset="-120"/>
              </a:rPr>
              <a:t>管理社區</a:t>
            </a:r>
            <a:r>
              <a:rPr lang="zh-TW" altLang="en-US" sz="2400" b="1" dirty="0">
                <a:solidFill>
                  <a:srgbClr val="7030A0"/>
                </a:solidFill>
                <a:latin typeface="微軟正黑體" pitchFamily="34" charset="-120"/>
                <a:ea typeface="微軟正黑體" pitchFamily="34" charset="-120"/>
              </a:rPr>
              <a:t>對</a:t>
            </a:r>
            <a:r>
              <a:rPr lang="zh-TW" altLang="en-US" sz="2400" b="1" dirty="0" smtClean="0">
                <a:solidFill>
                  <a:srgbClr val="7030A0"/>
                </a:solidFill>
                <a:latin typeface="微軟正黑體" pitchFamily="34" charset="-120"/>
                <a:ea typeface="微軟正黑體" pitchFamily="34" charset="-120"/>
              </a:rPr>
              <a:t>講社區</a:t>
            </a:r>
            <a:r>
              <a:rPr lang="zh-TW" altLang="en-US" sz="2400" b="1" dirty="0">
                <a:solidFill>
                  <a:srgbClr val="7030A0"/>
                </a:solidFill>
                <a:latin typeface="微軟正黑體" pitchFamily="34" charset="-120"/>
                <a:ea typeface="微軟正黑體" pitchFamily="34" charset="-120"/>
              </a:rPr>
              <a:t>資訊</a:t>
            </a:r>
          </a:p>
          <a:p>
            <a:pPr>
              <a:lnSpc>
                <a:spcPct val="150000"/>
              </a:lnSpc>
            </a:pPr>
            <a:r>
              <a:rPr lang="zh-TW" altLang="en-US" sz="2400" b="1" dirty="0">
                <a:solidFill>
                  <a:srgbClr val="7030A0"/>
                </a:solidFill>
                <a:latin typeface="微軟正黑體" pitchFamily="34" charset="-120"/>
                <a:ea typeface="微軟正黑體" pitchFamily="34" charset="-120"/>
              </a:rPr>
              <a:t>社區</a:t>
            </a:r>
            <a:r>
              <a:rPr lang="zh-TW" altLang="en-US" sz="2400" b="1" dirty="0" smtClean="0">
                <a:solidFill>
                  <a:srgbClr val="7030A0"/>
                </a:solidFill>
                <a:latin typeface="微軟正黑體" pitchFamily="34" charset="-120"/>
                <a:ea typeface="微軟正黑體" pitchFamily="34" charset="-120"/>
              </a:rPr>
              <a:t>聯防公共監視中央監控</a:t>
            </a:r>
            <a:endParaRPr lang="zh-TW" altLang="en-US" sz="2400" b="1" dirty="0">
              <a:solidFill>
                <a:srgbClr val="7030A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6463862" y="2890684"/>
            <a:ext cx="5202621" cy="113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lnSpc>
                <a:spcPct val="150000"/>
              </a:lnSpc>
            </a:pPr>
            <a:r>
              <a:rPr lang="zh-TW" altLang="en-US" sz="2400" b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防災</a:t>
            </a:r>
            <a:r>
              <a:rPr lang="zh-TW" altLang="en-US" sz="2400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防盜通訊整合居家</a:t>
            </a:r>
            <a:r>
              <a:rPr lang="zh-TW" altLang="en-US" sz="2400" b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情資</a:t>
            </a:r>
          </a:p>
          <a:p>
            <a:pPr marL="0" lvl="2">
              <a:lnSpc>
                <a:spcPct val="150000"/>
              </a:lnSpc>
            </a:pPr>
            <a:r>
              <a:rPr lang="zh-TW" altLang="en-US" sz="2400" b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生活</a:t>
            </a:r>
            <a:r>
              <a:rPr lang="zh-TW" altLang="en-US" sz="2400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資訊節能管理健康</a:t>
            </a:r>
            <a:r>
              <a:rPr lang="zh-TW" altLang="en-US" sz="2400" b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護理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6038191" y="4666593"/>
            <a:ext cx="4871543" cy="113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lnSpc>
                <a:spcPct val="150000"/>
              </a:lnSpc>
            </a:pPr>
            <a:r>
              <a:rPr lang="zh-TW" altLang="zh-TW" sz="2400" b="1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遠端</a:t>
            </a:r>
            <a:r>
              <a:rPr lang="zh-TW" altLang="zh-TW" sz="2400" b="1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管理物業管理服務</a:t>
            </a:r>
            <a:r>
              <a:rPr lang="zh-TW" altLang="zh-TW" sz="2400" b="1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供裝</a:t>
            </a:r>
          </a:p>
          <a:p>
            <a:pPr marL="0" lvl="2">
              <a:lnSpc>
                <a:spcPct val="150000"/>
              </a:lnSpc>
            </a:pPr>
            <a:r>
              <a:rPr lang="zh-TW" altLang="zh-TW" sz="2400" b="1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異業</a:t>
            </a:r>
            <a:r>
              <a:rPr lang="zh-TW" altLang="zh-TW" sz="2400" b="1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服務加</a:t>
            </a:r>
            <a:r>
              <a:rPr lang="zh-TW" altLang="zh-TW" sz="2400" b="1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值</a:t>
            </a:r>
            <a:r>
              <a:rPr lang="zh-TW" altLang="zh-TW" sz="2400" b="1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服務數位服務</a:t>
            </a:r>
            <a:endParaRPr lang="zh-TW" altLang="en-US" sz="2400" b="1" dirty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1628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zh-TW" dirty="0" smtClean="0"/>
              <a:t>四大聯盟</a:t>
            </a:r>
            <a:endParaRPr lang="zh-TW" altLang="en-US" dirty="0"/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662940" y="1714500"/>
            <a:ext cx="872109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662940" y="3373050"/>
            <a:ext cx="872109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063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06375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200" b="1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662940" y="4865301"/>
            <a:ext cx="872109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200" b="1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577141"/>
              </p:ext>
            </p:extLst>
          </p:nvPr>
        </p:nvGraphicFramePr>
        <p:xfrm>
          <a:off x="1783464" y="728421"/>
          <a:ext cx="9822730" cy="54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1365"/>
                <a:gridCol w="4911365"/>
              </a:tblGrid>
              <a:tr h="72000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00000"/>
                        <a:buFontTx/>
                        <a:buBlip>
                          <a:blip r:embed="rId3"/>
                        </a:buBlip>
                        <a:tabLst/>
                        <a:defRPr/>
                      </a:pPr>
                      <a:r>
                        <a:rPr lang="en-US" altLang="zh-TW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Apple – </a:t>
                      </a:r>
                      <a:r>
                        <a:rPr lang="en-US" altLang="zh-TW" sz="240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HomeKit</a:t>
                      </a:r>
                      <a:r>
                        <a:rPr lang="en-US" altLang="zh-TW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zh-TW" alt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平台</a:t>
                      </a: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00000"/>
                        <a:buFontTx/>
                        <a:buBlip>
                          <a:blip r:embed="rId4"/>
                        </a:buBlip>
                        <a:tabLst/>
                        <a:defRPr/>
                      </a:pPr>
                      <a:r>
                        <a:rPr lang="en-US" altLang="zh-TW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Google / Nest – Thread </a:t>
                      </a:r>
                      <a:r>
                        <a:rPr lang="zh-TW" altLang="en-US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聯盟</a:t>
                      </a: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1980000">
                <a:tc>
                  <a:txBody>
                    <a:bodyPr/>
                    <a:lstStyle/>
                    <a:p>
                      <a:pPr marL="673200" lvl="1" indent="-712788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zh-TW" altLang="en-US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特色：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整合智慧家庭 </a:t>
                      </a: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APP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，透過 </a:t>
                      </a: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iPhone 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遠端控制家中燈光、門鎖、溫度等家電及感應器。</a:t>
                      </a:r>
                    </a:p>
                    <a:p>
                      <a:pPr marL="673200" lvl="1" indent="-712800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電燈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、門鈴、門鎖、家電、溫度計、健康管理。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73200" lvl="1" indent="-712788" algn="l" defTabSz="914400" rtl="0" eaLnBrk="1" latinLnBrk="0" hangingPunct="1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特色：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一次解決家庭中各項聯網設備的互聯、可靠性、安全性、兼容性問題。</a:t>
                      </a:r>
                    </a:p>
                    <a:p>
                      <a:pPr marL="0" lvl="1" indent="0" algn="l" defTabSz="914400" rtl="0" eaLnBrk="1" latinLnBrk="0" hangingPunct="1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家電、燈光、能源管理、居家安全。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00000"/>
                        <a:buFontTx/>
                        <a:buBlip>
                          <a:blip r:embed="rId5"/>
                        </a:buBlip>
                        <a:tabLst/>
                        <a:defRPr/>
                      </a:pPr>
                      <a:r>
                        <a:rPr lang="en-US" altLang="zh-TW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Microsoft – </a:t>
                      </a:r>
                      <a:r>
                        <a:rPr lang="en-US" altLang="zh-TW" sz="2400" b="1" kern="120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AllSeen</a:t>
                      </a:r>
                      <a:r>
                        <a:rPr lang="zh-TW" altLang="en-US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聯盟</a:t>
                      </a: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00000"/>
                        <a:buFontTx/>
                        <a:buBlip>
                          <a:blip r:embed="rId6"/>
                        </a:buBlip>
                        <a:tabLst/>
                        <a:defRPr/>
                      </a:pPr>
                      <a:r>
                        <a:rPr lang="en-US" altLang="zh-TW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Intel – OIC </a:t>
                      </a:r>
                      <a:r>
                        <a:rPr lang="zh-TW" altLang="en-US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聯盟</a:t>
                      </a: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1980000">
                <a:tc>
                  <a:txBody>
                    <a:bodyPr/>
                    <a:lstStyle/>
                    <a:p>
                      <a:pPr marL="673200" lvl="1" indent="-712800" algn="l" defTabSz="914400" rtl="0" eaLnBrk="1" latinLnBrk="0" hangingPunct="1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特色：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開放原始碼的系統平台，任何廠商只需要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SDK 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嵌入軟體中即可實現互連。</a:t>
                      </a:r>
                    </a:p>
                    <a:p>
                      <a:pPr marL="673200" lvl="1" indent="-712800" algn="l" defTabSz="914400" rtl="0" eaLnBrk="1" latinLnBrk="0" hangingPunct="1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將燈光、電視機、冰箱、洗衣機等傳統家電連結至 </a:t>
                      </a:r>
                      <a:r>
                        <a:rPr lang="en-US" altLang="zh-TW" sz="1800" kern="1200" dirty="0" err="1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HomeOS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的機器。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73200" lvl="1" indent="-712788" algn="l" defTabSz="914400" rtl="0" eaLnBrk="1" latinLnBrk="0" hangingPunct="1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特色：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追求定義互通的通訊架構，以無線的方式智慧管理裝置，並透過提供開放原始碼方式，提供更好的訊息安全機制。</a:t>
                      </a:r>
                    </a:p>
                    <a:p>
                      <a:pPr marL="673200" lvl="1" indent="-712800" algn="l" defTabSz="914400" rtl="0" eaLnBrk="1" latinLnBrk="0" hangingPunct="1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整合第三方軟體資源，達到家庭裝置間互通互聯。 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2308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數據分析</a:t>
            </a:r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3630680" y="616917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3200" b="1" dirty="0">
                <a:solidFill>
                  <a:srgbClr val="00206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台灣智能家庭應用需求比重</a:t>
            </a:r>
            <a:endParaRPr lang="zh-TW" altLang="en-US" sz="3200" dirty="0">
              <a:solidFill>
                <a:srgbClr val="002060"/>
              </a:solidFill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274913"/>
              </p:ext>
            </p:extLst>
          </p:nvPr>
        </p:nvGraphicFramePr>
        <p:xfrm>
          <a:off x="1795666" y="1454723"/>
          <a:ext cx="3243788" cy="4463576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683252">
                  <a:extLst>
                    <a:ext uri="{9D8B030D-6E8A-4147-A177-3AD203B41FA5}">
                      <a16:colId xmlns="" xmlns:a16="http://schemas.microsoft.com/office/drawing/2014/main" val="2308883777"/>
                    </a:ext>
                  </a:extLst>
                </a:gridCol>
                <a:gridCol w="1560536">
                  <a:extLst>
                    <a:ext uri="{9D8B030D-6E8A-4147-A177-3AD203B41FA5}">
                      <a16:colId xmlns="" xmlns:a16="http://schemas.microsoft.com/office/drawing/2014/main" val="3816008359"/>
                    </a:ext>
                  </a:extLst>
                </a:gridCol>
              </a:tblGrid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智能家庭應用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需求比重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740799916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家庭資訊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16%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558824591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家庭學習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299272203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家庭控制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569930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家庭影音</a:t>
                      </a:r>
                      <a:endParaRPr lang="zh-TW" sz="20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661812101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家庭照護</a:t>
                      </a:r>
                      <a:endParaRPr lang="zh-TW" sz="20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454041791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家庭安全</a:t>
                      </a:r>
                      <a:endParaRPr lang="zh-TW" sz="20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21%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70991394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其他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220958771"/>
                  </a:ext>
                </a:extLst>
              </a:tr>
            </a:tbl>
          </a:graphicData>
        </a:graphic>
      </p:graphicFrame>
      <p:sp>
        <p:nvSpPr>
          <p:cNvPr id="8" name="投影片編號版面配置區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5</a:t>
            </a:fld>
            <a:endParaRPr lang="zh-TW" altLang="en-US" dirty="0"/>
          </a:p>
        </p:txBody>
      </p:sp>
      <p:graphicFrame>
        <p:nvGraphicFramePr>
          <p:cNvPr id="7" name="圖表 6"/>
          <p:cNvGraphicFramePr/>
          <p:nvPr>
            <p:extLst>
              <p:ext uri="{D42A27DB-BD31-4B8C-83A1-F6EECF244321}">
                <p14:modId xmlns:p14="http://schemas.microsoft.com/office/powerpoint/2010/main" val="1086286549"/>
              </p:ext>
            </p:extLst>
          </p:nvPr>
        </p:nvGraphicFramePr>
        <p:xfrm>
          <a:off x="5169338" y="1555239"/>
          <a:ext cx="648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13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未來趨勢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zh-TW" dirty="0" smtClean="0"/>
              <a:t>節能環保</a:t>
            </a:r>
          </a:p>
          <a:p>
            <a:pPr lvl="1"/>
            <a:r>
              <a:rPr lang="zh-TW" altLang="zh-TW" dirty="0" smtClean="0"/>
              <a:t>最常見的包括：</a:t>
            </a:r>
            <a:endParaRPr lang="en-US" altLang="zh-TW" dirty="0" smtClean="0"/>
          </a:p>
          <a:p>
            <a:pPr lvl="2"/>
            <a:r>
              <a:rPr lang="en-US" altLang="zh-TW" dirty="0" smtClean="0"/>
              <a:t>(1)</a:t>
            </a:r>
            <a:r>
              <a:rPr lang="zh-TW" altLang="zh-TW" dirty="0" smtClean="0"/>
              <a:t>關閉非使用中的設備電源。</a:t>
            </a:r>
            <a:endParaRPr lang="en-US" altLang="zh-TW" dirty="0" smtClean="0"/>
          </a:p>
          <a:p>
            <a:pPr lvl="2"/>
            <a:r>
              <a:rPr lang="en-US" altLang="zh-TW" dirty="0" smtClean="0"/>
              <a:t>(2)</a:t>
            </a:r>
            <a:r>
              <a:rPr lang="zh-TW" altLang="zh-TW" dirty="0" smtClean="0"/>
              <a:t>換用能源效率高的電器產品。</a:t>
            </a:r>
            <a:endParaRPr lang="en-US" altLang="zh-TW" dirty="0" smtClean="0"/>
          </a:p>
          <a:p>
            <a:pPr lvl="2"/>
            <a:r>
              <a:rPr lang="en-US" altLang="zh-TW" dirty="0" smtClean="0"/>
              <a:t>(3)</a:t>
            </a:r>
            <a:r>
              <a:rPr lang="zh-TW" altLang="zh-TW" dirty="0" smtClean="0"/>
              <a:t>即時因天候、溫度的改變，調整家中電器設備的使用狀態 </a:t>
            </a:r>
            <a:r>
              <a:rPr lang="en-US" altLang="zh-TW" dirty="0" smtClean="0"/>
              <a:t>(</a:t>
            </a:r>
            <a:r>
              <a:rPr lang="zh-TW" altLang="zh-TW" dirty="0" smtClean="0"/>
              <a:t>如冷暖氣、除濕機等</a:t>
            </a:r>
            <a:r>
              <a:rPr lang="en-US" altLang="zh-TW" dirty="0" smtClean="0"/>
              <a:t>)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透過電能管理來減少不必要的能源浪費，節省成本。</a:t>
            </a:r>
          </a:p>
          <a:p>
            <a:r>
              <a:rPr lang="zh-TW" altLang="zh-TW" dirty="0" smtClean="0"/>
              <a:t>智慧居家照護</a:t>
            </a:r>
          </a:p>
          <a:p>
            <a:pPr lvl="1"/>
            <a:r>
              <a:rPr lang="zh-TW" altLang="zh-TW" dirty="0" smtClean="0"/>
              <a:t>包括：智慧聲控、空調、</a:t>
            </a:r>
            <a:r>
              <a:rPr lang="en-US" altLang="zh-TW" dirty="0" smtClean="0"/>
              <a:t>WSN</a:t>
            </a:r>
            <a:r>
              <a:rPr lang="zh-TW" altLang="zh-TW" dirty="0" smtClean="0"/>
              <a:t>居家環境監視、氣體偵測及辨識系統、壓力感測陣列、跌倒感知、浴室滑濕警示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個人健康醫療系統、遠距醫療診斷系統、兒童安全監測、無線生理監測整合等項目，則將為未來醫療服務目標。</a:t>
            </a:r>
          </a:p>
          <a:p>
            <a:r>
              <a:rPr lang="zh-TW" altLang="zh-TW" dirty="0" smtClean="0"/>
              <a:t>居家品質</a:t>
            </a:r>
          </a:p>
          <a:p>
            <a:pPr lvl="1"/>
            <a:r>
              <a:rPr lang="zh-TW" altLang="zh-TW" dirty="0" smtClean="0"/>
              <a:t>太陽能追蹤控制、電池最大功率追蹤、節能隔熱板、優質通風系統等項目，則為綠建築與居家生活發展方向。</a:t>
            </a:r>
            <a:endParaRPr lang="zh-TW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760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6309</TotalTime>
  <Words>696</Words>
  <Application>Microsoft Office PowerPoint</Application>
  <PresentationFormat>自訂</PresentationFormat>
  <Paragraphs>107</Paragraphs>
  <Slides>6</Slides>
  <Notes>5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SH</vt:lpstr>
      <vt:lpstr>PowerPoint 簡報</vt:lpstr>
      <vt:lpstr>應用領域</vt:lpstr>
      <vt:lpstr>系統架構</vt:lpstr>
      <vt:lpstr>四大聯盟</vt:lpstr>
      <vt:lpstr>數據分析</vt:lpstr>
      <vt:lpstr>未來趨勢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智慧家庭</dc:title>
  <dc:creator>mayling</dc:creator>
  <cp:lastModifiedBy>user</cp:lastModifiedBy>
  <cp:revision>81</cp:revision>
  <dcterms:created xsi:type="dcterms:W3CDTF">2016-05-26T03:33:19Z</dcterms:created>
  <dcterms:modified xsi:type="dcterms:W3CDTF">2016-08-15T07:35:30Z</dcterms:modified>
</cp:coreProperties>
</file>