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6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62" r:id="rId6"/>
    <p:sldId id="264" r:id="rId7"/>
    <p:sldId id="266" r:id="rId8"/>
    <p:sldId id="268" r:id="rId9"/>
    <p:sldId id="270" r:id="rId10"/>
    <p:sldId id="272" r:id="rId11"/>
    <p:sldId id="274" r:id="rId12"/>
    <p:sldId id="27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995" autoAdjust="0"/>
    <p:restoredTop sz="95320" autoAdjust="0"/>
  </p:normalViewPr>
  <p:slideViewPr>
    <p:cSldViewPr snapToGrid="0">
      <p:cViewPr varScale="1">
        <p:scale>
          <a:sx n="112" d="100"/>
          <a:sy n="112" d="100"/>
        </p:scale>
        <p:origin x="468" y="114"/>
      </p:cViewPr>
      <p:guideLst/>
    </p:cSldViewPr>
  </p:slideViewPr>
  <p:outlineViewPr>
    <p:cViewPr>
      <p:scale>
        <a:sx n="33" d="100"/>
        <a:sy n="33" d="100"/>
      </p:scale>
      <p:origin x="0" y="-2616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88CEEF-10D9-4BFE-8233-6A2F3588EF79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9877DD-9B6C-42D7-A50A-9C0AF939E3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109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../slides/slide1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756" y="761999"/>
            <a:ext cx="8364071" cy="5334001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471114" y="761999"/>
            <a:ext cx="3720886" cy="5334001"/>
          </a:xfrm>
          <a:prstGeom prst="rect">
            <a:avLst/>
          </a:prstGeom>
          <a:gradFill>
            <a:gsLst>
              <a:gs pos="0">
                <a:srgbClr val="335B74"/>
              </a:gs>
              <a:gs pos="100000">
                <a:srgbClr val="000104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625" y="1550894"/>
            <a:ext cx="8171578" cy="3926541"/>
          </a:xfrm>
          <a:noFill/>
        </p:spPr>
        <p:txBody>
          <a:bodyPr anchor="ctr">
            <a:normAutofit/>
          </a:bodyPr>
          <a:lstStyle>
            <a:lvl1pPr algn="ctr">
              <a:defRPr sz="7200" b="1" spc="-100" baseline="0">
                <a:solidFill>
                  <a:schemeClr val="tx1"/>
                </a:solidFill>
                <a:effectLst>
                  <a:glow rad="101600">
                    <a:srgbClr val="002060">
                      <a:alpha val="6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0D91E-AA6F-4F9A-BA8E-B478A9A5417A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011A-8856-4233-86CD-D3AD97C110E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文字版面配置區 9"/>
          <p:cNvSpPr>
            <a:spLocks noGrp="1"/>
          </p:cNvSpPr>
          <p:nvPr>
            <p:ph type="body" sz="quarter" idx="13"/>
          </p:nvPr>
        </p:nvSpPr>
        <p:spPr>
          <a:xfrm>
            <a:off x="8585320" y="851646"/>
            <a:ext cx="3417769" cy="5155453"/>
          </a:xfrm>
        </p:spPr>
        <p:txBody>
          <a:bodyPr anchor="ctr">
            <a:norm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5697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>
        <p:tmplLst>
          <p:tmpl lvl="1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2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 b="1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0D91E-AA6F-4F9A-BA8E-B478A9A5417A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011A-8856-4233-86CD-D3AD97C11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373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10/17/2018</a:t>
            </a:fld>
            <a:endParaRPr lang="en-US" dirty="0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31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流程圖: 換頁接點 11"/>
          <p:cNvSpPr/>
          <p:nvPr/>
        </p:nvSpPr>
        <p:spPr>
          <a:xfrm rot="16200000">
            <a:off x="708543" y="-505343"/>
            <a:ext cx="890687" cy="2307771"/>
          </a:xfrm>
          <a:prstGeom prst="flowChartOffpageConnector">
            <a:avLst/>
          </a:prstGeom>
          <a:solidFill>
            <a:srgbClr val="C0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圓角矩形 4"/>
          <p:cNvSpPr/>
          <p:nvPr/>
        </p:nvSpPr>
        <p:spPr>
          <a:xfrm>
            <a:off x="930241" y="1744194"/>
            <a:ext cx="3442447" cy="4186519"/>
          </a:xfrm>
          <a:prstGeom prst="roundRect">
            <a:avLst>
              <a:gd name="adj" fmla="val 4385"/>
            </a:avLst>
          </a:prstGeom>
          <a:gradFill flip="none" rotWithShape="1">
            <a:gsLst>
              <a:gs pos="0">
                <a:srgbClr val="354956">
                  <a:shade val="30000"/>
                  <a:satMod val="115000"/>
                </a:srgbClr>
              </a:gs>
              <a:gs pos="50000">
                <a:srgbClr val="354956">
                  <a:shade val="67500"/>
                  <a:satMod val="115000"/>
                </a:srgbClr>
              </a:gs>
              <a:gs pos="100000">
                <a:srgbClr val="354956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93891"/>
          </a:xfr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b">
            <a:normAutofit/>
          </a:bodyPr>
          <a:lstStyle>
            <a:lvl1pPr algn="l">
              <a:defRPr sz="5400" b="1" baseline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5746" y="1869701"/>
            <a:ext cx="3146611" cy="3944470"/>
          </a:xfrm>
        </p:spPr>
        <p:txBody>
          <a:bodyPr anchor="ctr">
            <a:normAutofit/>
          </a:bodyPr>
          <a:lstStyle>
            <a:lvl1pPr marL="0" indent="0" algn="just">
              <a:lnSpc>
                <a:spcPct val="12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0D91E-AA6F-4F9A-BA8E-B478A9A5417A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011A-8856-4233-86CD-D3AD97C110E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圖片版面配置區 6"/>
          <p:cNvSpPr>
            <a:spLocks noGrp="1"/>
          </p:cNvSpPr>
          <p:nvPr>
            <p:ph type="pic" sz="quarter" idx="13"/>
          </p:nvPr>
        </p:nvSpPr>
        <p:spPr>
          <a:xfrm>
            <a:off x="4777895" y="1744194"/>
            <a:ext cx="6403983" cy="4186519"/>
          </a:xfrm>
          <a:ln w="28575">
            <a:noFill/>
          </a:ln>
          <a:effectLst>
            <a:outerShdw blurRad="50800" dist="38100" dir="2700000" algn="tl" rotWithShape="0">
              <a:prstClr val="black">
                <a:alpha val="70000"/>
              </a:prstClr>
            </a:outerShdw>
          </a:effectLst>
        </p:spPr>
        <p:txBody>
          <a:bodyPr/>
          <a:lstStyle/>
          <a:p>
            <a:r>
              <a:rPr lang="zh-TW" altLang="en-US" smtClean="0"/>
              <a:t>按一下圖示以新增圖片</a:t>
            </a:r>
            <a:endParaRPr lang="en-US"/>
          </a:p>
        </p:txBody>
      </p:sp>
      <p:pic>
        <p:nvPicPr>
          <p:cNvPr id="6" name="圖片 5">
            <a:hlinkClick r:id="rId2" action="ppaction://hlinksldjump"/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1821" y="3323424"/>
            <a:ext cx="676275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354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043B-8DF4-4950-A9CD-738C366B50C0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BDF4E4-7E31-40C7-BEBF-49C97C03A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314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-6000" y="0"/>
            <a:ext cx="12204000" cy="6865909"/>
          </a:xfrm>
          <a:prstGeom prst="rect">
            <a:avLst/>
          </a:prstGeom>
          <a:gradFill>
            <a:gsLst>
              <a:gs pos="0">
                <a:srgbClr val="4E6B7E"/>
              </a:gs>
              <a:gs pos="100000">
                <a:srgbClr val="00010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群組 9"/>
          <p:cNvGrpSpPr/>
          <p:nvPr/>
        </p:nvGrpSpPr>
        <p:grpSpPr>
          <a:xfrm>
            <a:off x="-6000" y="0"/>
            <a:ext cx="12204000" cy="1362917"/>
            <a:chOff x="-6000" y="0"/>
            <a:chExt cx="12204000" cy="1362917"/>
          </a:xfrm>
        </p:grpSpPr>
        <p:sp>
          <p:nvSpPr>
            <p:cNvPr id="9" name="矩形 8"/>
            <p:cNvSpPr/>
            <p:nvPr userDrawn="1"/>
          </p:nvSpPr>
          <p:spPr>
            <a:xfrm>
              <a:off x="-6000" y="1290917"/>
              <a:ext cx="12204000" cy="7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矩形 7"/>
            <p:cNvSpPr/>
            <p:nvPr userDrawn="1"/>
          </p:nvSpPr>
          <p:spPr>
            <a:xfrm>
              <a:off x="6823" y="0"/>
              <a:ext cx="12158239" cy="1290918"/>
            </a:xfrm>
            <a:prstGeom prst="rect">
              <a:avLst/>
            </a:prstGeom>
            <a:solidFill>
              <a:srgbClr val="35495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251012"/>
            <a:ext cx="12165062" cy="1039906"/>
          </a:xfrm>
          <a:prstGeom prst="rect">
            <a:avLst/>
          </a:prstGeom>
          <a:noFill/>
          <a:ln w="28575"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3058" y="1473462"/>
            <a:ext cx="11214847" cy="46011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82880" lvl="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tabLst>
                <a:tab pos="1143000" algn="l"/>
              </a:tabLst>
            </a:pPr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23" y="6375580"/>
            <a:ext cx="17039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9B0D91E-AA6F-4F9A-BA8E-B478A9A5417A}" type="datetimeFigureOut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40242" y="6365748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65748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b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2A3011A-8856-4233-86CD-D3AD97C11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3131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1" kern="1200" spc="-60" baseline="0">
          <a:solidFill>
            <a:srgbClr val="FFFFFF"/>
          </a:solidFill>
          <a:effectLst>
            <a:glow rad="101600">
              <a:schemeClr val="bg1">
                <a:alpha val="60000"/>
              </a:schemeClr>
            </a:glow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lang="zh-TW" altLang="en-US" sz="3200" b="1" kern="1200" smtClean="0">
          <a:solidFill>
            <a:schemeClr val="accent6">
              <a:lumMod val="20000"/>
              <a:lumOff val="8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2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20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8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8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tabLst>
          <a:tab pos="1143000" algn="l"/>
        </a:tabLst>
        <a:defRPr sz="1400" kern="1200">
          <a:solidFill>
            <a:schemeClr val="bg2">
              <a:lumMod val="20000"/>
              <a:lumOff val="8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image" Target="../media/image8.jpg"/><Relationship Id="rId18" Type="http://schemas.openxmlformats.org/officeDocument/2006/relationships/image" Target="../media/image11.jpg"/><Relationship Id="rId3" Type="http://schemas.openxmlformats.org/officeDocument/2006/relationships/image" Target="../media/image3.jpg"/><Relationship Id="rId7" Type="http://schemas.openxmlformats.org/officeDocument/2006/relationships/image" Target="../media/image5.jpg"/><Relationship Id="rId12" Type="http://schemas.openxmlformats.org/officeDocument/2006/relationships/slide" Target="slide8.xml"/><Relationship Id="rId17" Type="http://schemas.openxmlformats.org/officeDocument/2006/relationships/image" Target="../media/image10.jpg"/><Relationship Id="rId2" Type="http://schemas.openxmlformats.org/officeDocument/2006/relationships/slide" Target="slide3.xml"/><Relationship Id="rId16" Type="http://schemas.openxmlformats.org/officeDocument/2006/relationships/slide" Target="slide10.xm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slide" Target="slide5.xml"/><Relationship Id="rId11" Type="http://schemas.openxmlformats.org/officeDocument/2006/relationships/image" Target="../media/image7.jpg"/><Relationship Id="rId5" Type="http://schemas.openxmlformats.org/officeDocument/2006/relationships/image" Target="../media/image4.jpg"/><Relationship Id="rId15" Type="http://schemas.openxmlformats.org/officeDocument/2006/relationships/image" Target="../media/image9.jpg"/><Relationship Id="rId10" Type="http://schemas.openxmlformats.org/officeDocument/2006/relationships/slide" Target="slide7.xml"/><Relationship Id="rId19" Type="http://schemas.openxmlformats.org/officeDocument/2006/relationships/slide" Target="slide12.xml"/><Relationship Id="rId4" Type="http://schemas.openxmlformats.org/officeDocument/2006/relationships/slide" Target="slide4.xml"/><Relationship Id="rId9" Type="http://schemas.openxmlformats.org/officeDocument/2006/relationships/image" Target="../media/image6.jpg"/><Relationship Id="rId1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smtClean="0"/>
              <a:t>全面朝數位化邁進 </a:t>
            </a:r>
            <a:r>
              <a:rPr lang="en-US" altLang="zh-TW" smtClean="0"/>
              <a:t>2018</a:t>
            </a:r>
            <a:r>
              <a:rPr lang="zh-TW" altLang="en-US" smtClean="0"/>
              <a:t>年科技業十大趨勢觀察</a:t>
            </a:r>
            <a:endParaRPr lang="en-US"/>
          </a:p>
        </p:txBody>
      </p:sp>
      <p:sp>
        <p:nvSpPr>
          <p:cNvPr id="5" name="內容版面配置區 4"/>
          <p:cNvSpPr>
            <a:spLocks noGrp="1"/>
          </p:cNvSpPr>
          <p:nvPr>
            <p:ph idx="13"/>
          </p:nvPr>
        </p:nvSpPr>
        <p:spPr/>
        <p:txBody>
          <a:bodyPr>
            <a:normAutofit lnSpcReduction="10000"/>
          </a:bodyPr>
          <a:lstStyle/>
          <a:p>
            <a:r>
              <a:rPr lang="zh-TW" altLang="en-US" smtClean="0"/>
              <a:t>綜觀</a:t>
            </a:r>
            <a:r>
              <a:rPr lang="en-US" smtClean="0"/>
              <a:t>2018 </a:t>
            </a:r>
            <a:r>
              <a:rPr lang="zh-TW" altLang="en-US" smtClean="0"/>
              <a:t>年科技產業十大趨勢，從數位經濟的發展形態、前瞻技術的往前推進，以及創新應用的持續進展，都可看出科技對人類的影響已經不可同日而語，從國家、企業、家庭到個人都全面朝數位化邁進，相關商機也持續引爆，值得台灣科技業者積極搶進。</a:t>
            </a:r>
            <a:endParaRPr lang="en-US"/>
          </a:p>
        </p:txBody>
      </p:sp>
      <p:sp>
        <p:nvSpPr>
          <p:cNvPr id="7" name="矩形 6"/>
          <p:cNvSpPr/>
          <p:nvPr/>
        </p:nvSpPr>
        <p:spPr>
          <a:xfrm>
            <a:off x="566929" y="6389870"/>
            <a:ext cx="11137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>
                <a:latin typeface="Open Sans" panose="020B0606030504020204" pitchFamily="34" charset="0"/>
              </a:rPr>
              <a:t>(</a:t>
            </a:r>
            <a:r>
              <a:rPr lang="zh-TW" altLang="en-US">
                <a:latin typeface="Open Sans" panose="020B0606030504020204" pitchFamily="34" charset="0"/>
              </a:rPr>
              <a:t>資料來源：電電時代第</a:t>
            </a:r>
            <a:r>
              <a:rPr lang="en-US" altLang="zh-TW">
                <a:latin typeface="Open Sans" panose="020B0606030504020204" pitchFamily="34" charset="0"/>
              </a:rPr>
              <a:t>122</a:t>
            </a:r>
            <a:r>
              <a:rPr lang="zh-TW" altLang="en-US">
                <a:latin typeface="Open Sans" panose="020B0606030504020204" pitchFamily="34" charset="0"/>
              </a:rPr>
              <a:t>期，</a:t>
            </a:r>
            <a:r>
              <a:rPr lang="en-US" altLang="zh-TW">
                <a:latin typeface="Open Sans" panose="020B0606030504020204" pitchFamily="34" charset="0"/>
              </a:rPr>
              <a:t>2018.2)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331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趨勢</a:t>
            </a:r>
            <a:r>
              <a:rPr lang="en-US" altLang="zh-TW" smtClean="0"/>
              <a:t>8 </a:t>
            </a:r>
            <a:r>
              <a:rPr lang="zh-TW" altLang="en-US" smtClean="0"/>
              <a:t>  新零售時代來臨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lvl="0"/>
            <a:r>
              <a:rPr lang="zh-TW" altLang="en-US" smtClean="0"/>
              <a:t>新零售時代的全面來臨，正引爆著相關商業契機，其中又以無人零售店的發展受到最大矚目。 將朝三大路線發展 自動販賣機店、 無人收銀機店、 無收銀機店。</a:t>
            </a:r>
            <a:endParaRPr lang="en-US"/>
          </a:p>
        </p:txBody>
      </p:sp>
      <p:pic>
        <p:nvPicPr>
          <p:cNvPr id="9" name="圖片版面配置區 8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" r="606"/>
          <a:stretch>
            <a:fillRect/>
          </a:stretch>
        </p:blipFill>
        <p:spPr/>
      </p:pic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A4517-E936-4EFA-BC7D-62FAFAA6BA0A}" type="datetime1">
              <a:rPr lang="en-US" smtClean="0"/>
              <a:t>10/17/2018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數位化科技十大重點趨勢</a:t>
            </a:r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011A-8856-4233-86CD-D3AD97C110E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980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趨勢</a:t>
            </a:r>
            <a:r>
              <a:rPr lang="en-US" altLang="zh-TW" smtClean="0"/>
              <a:t>9   </a:t>
            </a:r>
            <a:r>
              <a:rPr lang="zh-TW" altLang="en-US" smtClean="0"/>
              <a:t>智慧健康與醫療當道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lvl="0"/>
            <a:r>
              <a:rPr lang="zh-TW" altLang="en-US" smtClean="0"/>
              <a:t>基於老齡化現象，智慧健康與醫療服務的科技應用，也正不斷衍生出新商品與服務模式。智慧健康與醫療服務的科技應用，正不斷地衍生出新商品與服務模式。</a:t>
            </a:r>
            <a:endParaRPr lang="en-US"/>
          </a:p>
        </p:txBody>
      </p:sp>
      <p:pic>
        <p:nvPicPr>
          <p:cNvPr id="9" name="圖片版面配置區 8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" r="606"/>
          <a:stretch>
            <a:fillRect/>
          </a:stretch>
        </p:blipFill>
        <p:spPr/>
      </p:pic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55324-0184-47BE-8435-B6D00503F049}" type="datetime1">
              <a:rPr lang="en-US" smtClean="0"/>
              <a:t>10/17/2018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數位化科技十大重點趨勢</a:t>
            </a:r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011A-8856-4233-86CD-D3AD97C110E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331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趨勢</a:t>
            </a:r>
            <a:r>
              <a:rPr lang="en-US" altLang="zh-TW" smtClean="0"/>
              <a:t>10  </a:t>
            </a:r>
            <a:r>
              <a:rPr lang="zh-TW" altLang="en-US" smtClean="0"/>
              <a:t>工業機器人加速智慧製造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lvl="0"/>
            <a:r>
              <a:rPr lang="zh-TW" altLang="en-US" smtClean="0"/>
              <a:t>隨著工業</a:t>
            </a:r>
            <a:r>
              <a:rPr lang="en-US" altLang="zh-TW" smtClean="0"/>
              <a:t>4.0 </a:t>
            </a:r>
            <a:r>
              <a:rPr lang="zh-TW" altLang="en-US" smtClean="0"/>
              <a:t>的大浪潮，工業機器人的發展愈來愈快速，產品也不斷推陳出新。未來工業機器人將朝多樣化、簡易控制操作等方向邁進。</a:t>
            </a:r>
            <a:endParaRPr lang="en-US"/>
          </a:p>
        </p:txBody>
      </p:sp>
      <p:pic>
        <p:nvPicPr>
          <p:cNvPr id="9" name="圖片版面配置區 8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" r="606"/>
          <a:stretch>
            <a:fillRect/>
          </a:stretch>
        </p:blipFill>
        <p:spPr/>
      </p:pic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B5E9B-D25C-4219-B59D-6E7EF07CFE98}" type="datetime1">
              <a:rPr lang="en-US" smtClean="0"/>
              <a:t>10/17/2018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數位化科技十大重點趨勢</a:t>
            </a:r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011A-8856-4233-86CD-D3AD97C110E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829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數位化科技業的十大重點趨勢</a:t>
            </a:r>
            <a:endParaRPr lang="en-US"/>
          </a:p>
        </p:txBody>
      </p:sp>
      <p:sp>
        <p:nvSpPr>
          <p:cNvPr id="8" name="手繪多邊形 7"/>
          <p:cNvSpPr/>
          <p:nvPr/>
        </p:nvSpPr>
        <p:spPr>
          <a:xfrm>
            <a:off x="826176" y="3630700"/>
            <a:ext cx="1943922" cy="323096"/>
          </a:xfrm>
          <a:custGeom>
            <a:avLst/>
            <a:gdLst>
              <a:gd name="connsiteX0" fmla="*/ 0 w 1943922"/>
              <a:gd name="connsiteY0" fmla="*/ 0 h 399881"/>
              <a:gd name="connsiteX1" fmla="*/ 1943922 w 1943922"/>
              <a:gd name="connsiteY1" fmla="*/ 0 h 399881"/>
              <a:gd name="connsiteX2" fmla="*/ 1943922 w 1943922"/>
              <a:gd name="connsiteY2" fmla="*/ 399881 h 399881"/>
              <a:gd name="connsiteX3" fmla="*/ 0 w 1943922"/>
              <a:gd name="connsiteY3" fmla="*/ 399881 h 399881"/>
              <a:gd name="connsiteX4" fmla="*/ 0 w 1943922"/>
              <a:gd name="connsiteY4" fmla="*/ 0 h 39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3922" h="399881">
                <a:moveTo>
                  <a:pt x="0" y="0"/>
                </a:moveTo>
                <a:lnTo>
                  <a:pt x="1943922" y="0"/>
                </a:lnTo>
                <a:lnTo>
                  <a:pt x="1943922" y="399881"/>
                </a:lnTo>
                <a:lnTo>
                  <a:pt x="0" y="39988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0" tIns="50800" rIns="50800" bIns="508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2000" b="1" kern="12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趨勢</a:t>
            </a:r>
            <a:r>
              <a:rPr lang="en-US" altLang="zh-TW" sz="2000" b="1" kern="12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endParaRPr lang="zh-TW" altLang="en-US" sz="2000" b="1" kern="12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手繪多邊形 9"/>
          <p:cNvSpPr/>
          <p:nvPr/>
        </p:nvSpPr>
        <p:spPr>
          <a:xfrm>
            <a:off x="2947428" y="3630700"/>
            <a:ext cx="1943922" cy="323096"/>
          </a:xfrm>
          <a:custGeom>
            <a:avLst/>
            <a:gdLst>
              <a:gd name="connsiteX0" fmla="*/ 0 w 1943922"/>
              <a:gd name="connsiteY0" fmla="*/ 0 h 399881"/>
              <a:gd name="connsiteX1" fmla="*/ 1943922 w 1943922"/>
              <a:gd name="connsiteY1" fmla="*/ 0 h 399881"/>
              <a:gd name="connsiteX2" fmla="*/ 1943922 w 1943922"/>
              <a:gd name="connsiteY2" fmla="*/ 399881 h 399881"/>
              <a:gd name="connsiteX3" fmla="*/ 0 w 1943922"/>
              <a:gd name="connsiteY3" fmla="*/ 399881 h 399881"/>
              <a:gd name="connsiteX4" fmla="*/ 0 w 1943922"/>
              <a:gd name="connsiteY4" fmla="*/ 0 h 39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3922" h="399881">
                <a:moveTo>
                  <a:pt x="0" y="0"/>
                </a:moveTo>
                <a:lnTo>
                  <a:pt x="1943922" y="0"/>
                </a:lnTo>
                <a:lnTo>
                  <a:pt x="1943922" y="399881"/>
                </a:lnTo>
                <a:lnTo>
                  <a:pt x="0" y="39988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0" tIns="50800" rIns="50800" bIns="508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2000" b="1" kern="12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趨勢</a:t>
            </a:r>
            <a:r>
              <a:rPr lang="en-US" altLang="zh-TW" sz="2000" b="1" kern="12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endParaRPr lang="zh-TW" altLang="en-US" sz="2000" b="1" kern="12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手繪多邊形 11"/>
          <p:cNvSpPr/>
          <p:nvPr/>
        </p:nvSpPr>
        <p:spPr>
          <a:xfrm>
            <a:off x="5068680" y="3630700"/>
            <a:ext cx="1943922" cy="323096"/>
          </a:xfrm>
          <a:custGeom>
            <a:avLst/>
            <a:gdLst>
              <a:gd name="connsiteX0" fmla="*/ 0 w 1943922"/>
              <a:gd name="connsiteY0" fmla="*/ 0 h 399881"/>
              <a:gd name="connsiteX1" fmla="*/ 1943922 w 1943922"/>
              <a:gd name="connsiteY1" fmla="*/ 0 h 399881"/>
              <a:gd name="connsiteX2" fmla="*/ 1943922 w 1943922"/>
              <a:gd name="connsiteY2" fmla="*/ 399881 h 399881"/>
              <a:gd name="connsiteX3" fmla="*/ 0 w 1943922"/>
              <a:gd name="connsiteY3" fmla="*/ 399881 h 399881"/>
              <a:gd name="connsiteX4" fmla="*/ 0 w 1943922"/>
              <a:gd name="connsiteY4" fmla="*/ 0 h 39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3922" h="399881">
                <a:moveTo>
                  <a:pt x="0" y="0"/>
                </a:moveTo>
                <a:lnTo>
                  <a:pt x="1943922" y="0"/>
                </a:lnTo>
                <a:lnTo>
                  <a:pt x="1943922" y="399881"/>
                </a:lnTo>
                <a:lnTo>
                  <a:pt x="0" y="39988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0" tIns="50800" rIns="50800" bIns="508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2000" b="1" kern="12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趨勢</a:t>
            </a:r>
            <a:r>
              <a:rPr lang="en-US" altLang="zh-TW" sz="2000" b="1" kern="12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endParaRPr lang="zh-TW" altLang="en-US" sz="2000" b="1" kern="12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" name="手繪多邊形 13"/>
          <p:cNvSpPr/>
          <p:nvPr/>
        </p:nvSpPr>
        <p:spPr>
          <a:xfrm>
            <a:off x="7189932" y="3630700"/>
            <a:ext cx="1943922" cy="323096"/>
          </a:xfrm>
          <a:custGeom>
            <a:avLst/>
            <a:gdLst>
              <a:gd name="connsiteX0" fmla="*/ 0 w 1943922"/>
              <a:gd name="connsiteY0" fmla="*/ 0 h 399881"/>
              <a:gd name="connsiteX1" fmla="*/ 1943922 w 1943922"/>
              <a:gd name="connsiteY1" fmla="*/ 0 h 399881"/>
              <a:gd name="connsiteX2" fmla="*/ 1943922 w 1943922"/>
              <a:gd name="connsiteY2" fmla="*/ 399881 h 399881"/>
              <a:gd name="connsiteX3" fmla="*/ 0 w 1943922"/>
              <a:gd name="connsiteY3" fmla="*/ 399881 h 399881"/>
              <a:gd name="connsiteX4" fmla="*/ 0 w 1943922"/>
              <a:gd name="connsiteY4" fmla="*/ 0 h 39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3922" h="399881">
                <a:moveTo>
                  <a:pt x="0" y="0"/>
                </a:moveTo>
                <a:lnTo>
                  <a:pt x="1943922" y="0"/>
                </a:lnTo>
                <a:lnTo>
                  <a:pt x="1943922" y="399881"/>
                </a:lnTo>
                <a:lnTo>
                  <a:pt x="0" y="39988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0" tIns="50800" rIns="50800" bIns="508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2000" b="1" kern="12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趨勢</a:t>
            </a:r>
            <a:r>
              <a:rPr lang="en-US" altLang="zh-TW" sz="2000" b="1" kern="12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endParaRPr lang="zh-TW" altLang="en-US" sz="2000" b="1" kern="12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6" name="手繪多邊形 15"/>
          <p:cNvSpPr/>
          <p:nvPr/>
        </p:nvSpPr>
        <p:spPr>
          <a:xfrm>
            <a:off x="9311186" y="3630700"/>
            <a:ext cx="1943922" cy="323096"/>
          </a:xfrm>
          <a:custGeom>
            <a:avLst/>
            <a:gdLst>
              <a:gd name="connsiteX0" fmla="*/ 0 w 1943922"/>
              <a:gd name="connsiteY0" fmla="*/ 0 h 399881"/>
              <a:gd name="connsiteX1" fmla="*/ 1943922 w 1943922"/>
              <a:gd name="connsiteY1" fmla="*/ 0 h 399881"/>
              <a:gd name="connsiteX2" fmla="*/ 1943922 w 1943922"/>
              <a:gd name="connsiteY2" fmla="*/ 399881 h 399881"/>
              <a:gd name="connsiteX3" fmla="*/ 0 w 1943922"/>
              <a:gd name="connsiteY3" fmla="*/ 399881 h 399881"/>
              <a:gd name="connsiteX4" fmla="*/ 0 w 1943922"/>
              <a:gd name="connsiteY4" fmla="*/ 0 h 39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3922" h="399881">
                <a:moveTo>
                  <a:pt x="0" y="0"/>
                </a:moveTo>
                <a:lnTo>
                  <a:pt x="1943922" y="0"/>
                </a:lnTo>
                <a:lnTo>
                  <a:pt x="1943922" y="399881"/>
                </a:lnTo>
                <a:lnTo>
                  <a:pt x="0" y="39988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0" tIns="50800" rIns="50800" bIns="508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2000" b="1" kern="12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趨勢</a:t>
            </a:r>
            <a:r>
              <a:rPr lang="en-US" altLang="zh-TW" sz="2000" b="1" kern="12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endParaRPr lang="zh-TW" altLang="en-US" sz="2000" b="1" kern="12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8" name="手繪多邊形 17"/>
          <p:cNvSpPr/>
          <p:nvPr/>
        </p:nvSpPr>
        <p:spPr>
          <a:xfrm>
            <a:off x="831570" y="5628693"/>
            <a:ext cx="1944000" cy="323096"/>
          </a:xfrm>
          <a:custGeom>
            <a:avLst/>
            <a:gdLst>
              <a:gd name="connsiteX0" fmla="*/ 0 w 1943922"/>
              <a:gd name="connsiteY0" fmla="*/ 0 h 399881"/>
              <a:gd name="connsiteX1" fmla="*/ 1943922 w 1943922"/>
              <a:gd name="connsiteY1" fmla="*/ 0 h 399881"/>
              <a:gd name="connsiteX2" fmla="*/ 1943922 w 1943922"/>
              <a:gd name="connsiteY2" fmla="*/ 399881 h 399881"/>
              <a:gd name="connsiteX3" fmla="*/ 0 w 1943922"/>
              <a:gd name="connsiteY3" fmla="*/ 399881 h 399881"/>
              <a:gd name="connsiteX4" fmla="*/ 0 w 1943922"/>
              <a:gd name="connsiteY4" fmla="*/ 0 h 39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3922" h="399881">
                <a:moveTo>
                  <a:pt x="0" y="0"/>
                </a:moveTo>
                <a:lnTo>
                  <a:pt x="1943922" y="0"/>
                </a:lnTo>
                <a:lnTo>
                  <a:pt x="1943922" y="399881"/>
                </a:lnTo>
                <a:lnTo>
                  <a:pt x="0" y="39988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0" tIns="50800" rIns="50800" bIns="508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2000" b="1" kern="12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趨勢</a:t>
            </a:r>
            <a:r>
              <a:rPr lang="en-US" altLang="zh-TW" sz="2000" b="1" kern="12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endParaRPr lang="zh-TW" altLang="en-US" sz="2000" b="1" kern="12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0" name="手繪多邊形 19"/>
          <p:cNvSpPr/>
          <p:nvPr/>
        </p:nvSpPr>
        <p:spPr>
          <a:xfrm>
            <a:off x="2951474" y="5628693"/>
            <a:ext cx="1944000" cy="323096"/>
          </a:xfrm>
          <a:custGeom>
            <a:avLst/>
            <a:gdLst>
              <a:gd name="connsiteX0" fmla="*/ 0 w 1943922"/>
              <a:gd name="connsiteY0" fmla="*/ 0 h 399881"/>
              <a:gd name="connsiteX1" fmla="*/ 1943922 w 1943922"/>
              <a:gd name="connsiteY1" fmla="*/ 0 h 399881"/>
              <a:gd name="connsiteX2" fmla="*/ 1943922 w 1943922"/>
              <a:gd name="connsiteY2" fmla="*/ 399881 h 399881"/>
              <a:gd name="connsiteX3" fmla="*/ 0 w 1943922"/>
              <a:gd name="connsiteY3" fmla="*/ 399881 h 399881"/>
              <a:gd name="connsiteX4" fmla="*/ 0 w 1943922"/>
              <a:gd name="connsiteY4" fmla="*/ 0 h 39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3922" h="399881">
                <a:moveTo>
                  <a:pt x="0" y="0"/>
                </a:moveTo>
                <a:lnTo>
                  <a:pt x="1943922" y="0"/>
                </a:lnTo>
                <a:lnTo>
                  <a:pt x="1943922" y="399881"/>
                </a:lnTo>
                <a:lnTo>
                  <a:pt x="0" y="39988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0" tIns="50800" rIns="50800" bIns="508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2000" b="1" kern="12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趨勢</a:t>
            </a:r>
            <a:r>
              <a:rPr lang="en-US" altLang="zh-TW" sz="2000" b="1" kern="12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endParaRPr lang="zh-TW" altLang="en-US" sz="2000" b="1" kern="12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2" name="手繪多邊形 21"/>
          <p:cNvSpPr/>
          <p:nvPr/>
        </p:nvSpPr>
        <p:spPr>
          <a:xfrm>
            <a:off x="5071378" y="5628693"/>
            <a:ext cx="1944000" cy="323096"/>
          </a:xfrm>
          <a:custGeom>
            <a:avLst/>
            <a:gdLst>
              <a:gd name="connsiteX0" fmla="*/ 0 w 1943922"/>
              <a:gd name="connsiteY0" fmla="*/ 0 h 399881"/>
              <a:gd name="connsiteX1" fmla="*/ 1943922 w 1943922"/>
              <a:gd name="connsiteY1" fmla="*/ 0 h 399881"/>
              <a:gd name="connsiteX2" fmla="*/ 1943922 w 1943922"/>
              <a:gd name="connsiteY2" fmla="*/ 399881 h 399881"/>
              <a:gd name="connsiteX3" fmla="*/ 0 w 1943922"/>
              <a:gd name="connsiteY3" fmla="*/ 399881 h 399881"/>
              <a:gd name="connsiteX4" fmla="*/ 0 w 1943922"/>
              <a:gd name="connsiteY4" fmla="*/ 0 h 39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3922" h="399881">
                <a:moveTo>
                  <a:pt x="0" y="0"/>
                </a:moveTo>
                <a:lnTo>
                  <a:pt x="1943922" y="0"/>
                </a:lnTo>
                <a:lnTo>
                  <a:pt x="1943922" y="399881"/>
                </a:lnTo>
                <a:lnTo>
                  <a:pt x="0" y="39988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0" tIns="50800" rIns="50800" bIns="508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2000" b="1" kern="12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趨勢</a:t>
            </a:r>
            <a:r>
              <a:rPr lang="en-US" altLang="zh-TW" sz="2000" b="1" kern="12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8</a:t>
            </a:r>
            <a:endParaRPr lang="zh-TW" altLang="en-US" sz="2000" b="1" kern="12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4" name="手繪多邊形 23"/>
          <p:cNvSpPr/>
          <p:nvPr/>
        </p:nvSpPr>
        <p:spPr>
          <a:xfrm>
            <a:off x="7191282" y="5628693"/>
            <a:ext cx="1944000" cy="323096"/>
          </a:xfrm>
          <a:custGeom>
            <a:avLst/>
            <a:gdLst>
              <a:gd name="connsiteX0" fmla="*/ 0 w 1943922"/>
              <a:gd name="connsiteY0" fmla="*/ 0 h 399881"/>
              <a:gd name="connsiteX1" fmla="*/ 1943922 w 1943922"/>
              <a:gd name="connsiteY1" fmla="*/ 0 h 399881"/>
              <a:gd name="connsiteX2" fmla="*/ 1943922 w 1943922"/>
              <a:gd name="connsiteY2" fmla="*/ 399881 h 399881"/>
              <a:gd name="connsiteX3" fmla="*/ 0 w 1943922"/>
              <a:gd name="connsiteY3" fmla="*/ 399881 h 399881"/>
              <a:gd name="connsiteX4" fmla="*/ 0 w 1943922"/>
              <a:gd name="connsiteY4" fmla="*/ 0 h 39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3922" h="399881">
                <a:moveTo>
                  <a:pt x="0" y="0"/>
                </a:moveTo>
                <a:lnTo>
                  <a:pt x="1943922" y="0"/>
                </a:lnTo>
                <a:lnTo>
                  <a:pt x="1943922" y="399881"/>
                </a:lnTo>
                <a:lnTo>
                  <a:pt x="0" y="39988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0" tIns="50800" rIns="50800" bIns="508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2000" b="1" kern="12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趨勢</a:t>
            </a:r>
            <a:r>
              <a:rPr lang="en-US" altLang="zh-TW" sz="2000" b="1" kern="12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9</a:t>
            </a:r>
            <a:endParaRPr lang="zh-TW" altLang="en-US" sz="2000" b="1" kern="12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6" name="手繪多邊形 25"/>
          <p:cNvSpPr/>
          <p:nvPr/>
        </p:nvSpPr>
        <p:spPr>
          <a:xfrm>
            <a:off x="9311186" y="5628693"/>
            <a:ext cx="1944000" cy="323096"/>
          </a:xfrm>
          <a:custGeom>
            <a:avLst/>
            <a:gdLst>
              <a:gd name="connsiteX0" fmla="*/ 0 w 1943922"/>
              <a:gd name="connsiteY0" fmla="*/ 0 h 399881"/>
              <a:gd name="connsiteX1" fmla="*/ 1943922 w 1943922"/>
              <a:gd name="connsiteY1" fmla="*/ 0 h 399881"/>
              <a:gd name="connsiteX2" fmla="*/ 1943922 w 1943922"/>
              <a:gd name="connsiteY2" fmla="*/ 399881 h 399881"/>
              <a:gd name="connsiteX3" fmla="*/ 0 w 1943922"/>
              <a:gd name="connsiteY3" fmla="*/ 399881 h 399881"/>
              <a:gd name="connsiteX4" fmla="*/ 0 w 1943922"/>
              <a:gd name="connsiteY4" fmla="*/ 0 h 39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3922" h="399881">
                <a:moveTo>
                  <a:pt x="0" y="0"/>
                </a:moveTo>
                <a:lnTo>
                  <a:pt x="1943922" y="0"/>
                </a:lnTo>
                <a:lnTo>
                  <a:pt x="1943922" y="399881"/>
                </a:lnTo>
                <a:lnTo>
                  <a:pt x="0" y="39988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alpha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0800" tIns="50800" rIns="50800" bIns="50800" numCol="1" spcCol="1270" anchor="ctr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TW" altLang="en-US" sz="2000" b="1" kern="12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趨勢</a:t>
            </a:r>
            <a:r>
              <a:rPr lang="en-US" altLang="zh-TW" sz="2000" b="1" kern="12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endParaRPr lang="zh-TW" altLang="en-US" sz="2000" b="1" kern="120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3" name="圖片 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570" y="2339605"/>
            <a:ext cx="1938528" cy="1255776"/>
          </a:xfrm>
          <a:prstGeom prst="rect">
            <a:avLst/>
          </a:prstGeom>
        </p:spPr>
      </p:pic>
      <p:pic>
        <p:nvPicPr>
          <p:cNvPr id="4" name="圖片 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6902" y="2339605"/>
            <a:ext cx="1944624" cy="1255776"/>
          </a:xfrm>
          <a:prstGeom prst="rect">
            <a:avLst/>
          </a:prstGeom>
        </p:spPr>
      </p:pic>
      <p:pic>
        <p:nvPicPr>
          <p:cNvPr id="5" name="圖片 4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8330" y="2339605"/>
            <a:ext cx="1944624" cy="1255776"/>
          </a:xfrm>
          <a:prstGeom prst="rect">
            <a:avLst/>
          </a:prstGeom>
        </p:spPr>
      </p:pic>
      <p:pic>
        <p:nvPicPr>
          <p:cNvPr id="6" name="圖片 5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758" y="2339605"/>
            <a:ext cx="1944624" cy="1255776"/>
          </a:xfrm>
          <a:prstGeom prst="rect">
            <a:avLst/>
          </a:prstGeom>
        </p:spPr>
      </p:pic>
      <p:pic>
        <p:nvPicPr>
          <p:cNvPr id="28" name="圖片 27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186" y="2339605"/>
            <a:ext cx="1944624" cy="1255776"/>
          </a:xfrm>
          <a:prstGeom prst="rect">
            <a:avLst/>
          </a:prstGeom>
        </p:spPr>
      </p:pic>
      <p:pic>
        <p:nvPicPr>
          <p:cNvPr id="29" name="圖片 28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570" y="4324771"/>
            <a:ext cx="1944000" cy="1259321"/>
          </a:xfrm>
          <a:prstGeom prst="rect">
            <a:avLst/>
          </a:prstGeom>
        </p:spPr>
      </p:pic>
      <p:pic>
        <p:nvPicPr>
          <p:cNvPr id="30" name="圖片 29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006" y="4324771"/>
            <a:ext cx="1944624" cy="1255776"/>
          </a:xfrm>
          <a:prstGeom prst="rect">
            <a:avLst/>
          </a:prstGeom>
        </p:spPr>
      </p:pic>
      <p:pic>
        <p:nvPicPr>
          <p:cNvPr id="31" name="圖片 30">
            <a:hlinkClick r:id="rId16" action="ppaction://hlinksldjump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1066" y="4324771"/>
            <a:ext cx="1944624" cy="1255776"/>
          </a:xfrm>
          <a:prstGeom prst="rect">
            <a:avLst/>
          </a:prstGeom>
        </p:spPr>
      </p:pic>
      <p:pic>
        <p:nvPicPr>
          <p:cNvPr id="32" name="圖片 31">
            <a:hlinkClick r:id="rId16" action="ppaction://hlinksldjump"/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126" y="4324771"/>
            <a:ext cx="1944624" cy="1255776"/>
          </a:xfrm>
          <a:prstGeom prst="rect">
            <a:avLst/>
          </a:prstGeom>
        </p:spPr>
      </p:pic>
      <p:pic>
        <p:nvPicPr>
          <p:cNvPr id="33" name="圖片 32">
            <a:hlinkClick r:id="rId19" action="ppaction://hlinksldjump"/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1186" y="4324771"/>
            <a:ext cx="1944793" cy="125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087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趨勢</a:t>
            </a:r>
            <a:r>
              <a:rPr lang="en-US" altLang="zh-TW" smtClean="0"/>
              <a:t>1   </a:t>
            </a:r>
            <a:r>
              <a:rPr lang="zh-TW" altLang="en-US" smtClean="0"/>
              <a:t>科技無所不在 產業掀數位化浪潮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lvl="0"/>
            <a:r>
              <a:rPr lang="zh-TW" altLang="en-US" smtClean="0"/>
              <a:t>面對科技深刻融入各個產業，各行各業加速推動數位轉型，已是企業發展的重心，朝向成為「數位原生企業」已是未來企業發展的重要方向。</a:t>
            </a:r>
            <a:endParaRPr lang="en-US"/>
          </a:p>
        </p:txBody>
      </p:sp>
      <p:pic>
        <p:nvPicPr>
          <p:cNvPr id="9" name="圖片版面配置區 8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" r="451"/>
          <a:stretch>
            <a:fillRect/>
          </a:stretch>
        </p:blipFill>
        <p:spPr/>
      </p:pic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E70D5-66E6-4A24-B917-E065ADF7103C}" type="datetime1">
              <a:rPr lang="en-US" smtClean="0"/>
              <a:t>10/17/2018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數位化科技十大重點趨勢</a:t>
            </a:r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011A-8856-4233-86CD-D3AD97C110E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50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趨勢</a:t>
            </a:r>
            <a:r>
              <a:rPr lang="en-US" altLang="zh-TW" smtClean="0"/>
              <a:t>2   </a:t>
            </a:r>
            <a:r>
              <a:rPr lang="zh-TW" altLang="en-US" smtClean="0"/>
              <a:t>數位轉型加劇 引爆虛擬經濟商機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lvl="0"/>
            <a:r>
              <a:rPr lang="zh-TW" altLang="en-US" smtClean="0"/>
              <a:t>隨著資訊科技帶動整體商業市場的變遷，數位化、線上與虛擬的經濟市場也正快速引爆。 未來「創造新商業模式的能力」將是競爭的關鍵。</a:t>
            </a:r>
            <a:endParaRPr lang="en-US"/>
          </a:p>
        </p:txBody>
      </p:sp>
      <p:pic>
        <p:nvPicPr>
          <p:cNvPr id="9" name="圖片版面配置區 8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" r="606"/>
          <a:stretch>
            <a:fillRect/>
          </a:stretch>
        </p:blipFill>
        <p:spPr/>
      </p:pic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E73B2-63E8-47AA-92F5-407D74472189}" type="datetime1">
              <a:rPr lang="en-US" smtClean="0"/>
              <a:t>10/17/2018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數位化科技十大重點趨勢</a:t>
            </a:r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011A-8856-4233-86CD-D3AD97C110E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434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趨勢</a:t>
            </a:r>
            <a:r>
              <a:rPr lang="en-US" altLang="zh-TW" smtClean="0"/>
              <a:t>3   AI </a:t>
            </a:r>
            <a:r>
              <a:rPr lang="zh-TW" altLang="en-US" smtClean="0"/>
              <a:t>終端市場大爆發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lvl="0"/>
            <a:r>
              <a:rPr lang="zh-TW" altLang="en-US" smtClean="0"/>
              <a:t>在技術趨勢方面，</a:t>
            </a:r>
            <a:r>
              <a:rPr lang="en-US" altLang="zh-TW" smtClean="0"/>
              <a:t>AI </a:t>
            </a:r>
            <a:r>
              <a:rPr lang="zh-TW" altLang="en-US" smtClean="0"/>
              <a:t>牽動科技產業與各行各業最關鍵的技術，尤其</a:t>
            </a:r>
            <a:r>
              <a:rPr lang="en-US" altLang="zh-TW" smtClean="0"/>
              <a:t>AI </a:t>
            </a:r>
            <a:r>
              <a:rPr lang="zh-TW" altLang="en-US" smtClean="0"/>
              <a:t>終端需求的大爆發，不僅將對科技產業帶來莫大商機，更將使</a:t>
            </a:r>
            <a:r>
              <a:rPr lang="en-US" altLang="zh-TW" smtClean="0"/>
              <a:t>AI </a:t>
            </a:r>
            <a:r>
              <a:rPr lang="zh-TW" altLang="en-US" smtClean="0"/>
              <a:t>應用加速融入人們的生活之中。</a:t>
            </a:r>
            <a:endParaRPr lang="en-US"/>
          </a:p>
        </p:txBody>
      </p:sp>
      <p:pic>
        <p:nvPicPr>
          <p:cNvPr id="9" name="圖片版面配置區 8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" r="606"/>
          <a:stretch>
            <a:fillRect/>
          </a:stretch>
        </p:blipFill>
        <p:spPr/>
      </p:pic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BED9E-A507-47B5-BC29-229626D62803}" type="datetime1">
              <a:rPr lang="en-US" smtClean="0"/>
              <a:t>10/17/2018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數位化科技十大重點趨勢</a:t>
            </a:r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011A-8856-4233-86CD-D3AD97C110E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827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趨勢</a:t>
            </a:r>
            <a:r>
              <a:rPr lang="en-US" altLang="zh-TW" smtClean="0"/>
              <a:t>4   </a:t>
            </a:r>
            <a:r>
              <a:rPr lang="zh-TW" altLang="en-US" smtClean="0"/>
              <a:t>區塊鏈加速往前推進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lvl="0"/>
            <a:r>
              <a:rPr lang="zh-TW" altLang="en-US" smtClean="0"/>
              <a:t>終端設備將由行動至上進化為</a:t>
            </a:r>
            <a:r>
              <a:rPr lang="en-US" altLang="zh-TW" smtClean="0"/>
              <a:t>AI </a:t>
            </a:r>
            <a:r>
              <a:rPr lang="zh-TW" altLang="en-US" smtClean="0"/>
              <a:t>至上，藉由蒐集與學習使用者的習慣，搭配終端自身就能處理的計算能力，進而讓設備的各項功能和運作更加到位與快速反應。</a:t>
            </a:r>
            <a:endParaRPr lang="en-US"/>
          </a:p>
        </p:txBody>
      </p:sp>
      <p:pic>
        <p:nvPicPr>
          <p:cNvPr id="9" name="圖片版面配置區 8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" r="606"/>
          <a:stretch>
            <a:fillRect/>
          </a:stretch>
        </p:blipFill>
        <p:spPr/>
      </p:pic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64145-3088-4170-B852-34B4848B492F}" type="datetime1">
              <a:rPr lang="en-US" smtClean="0"/>
              <a:t>10/17/2018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數位化科技十大重點趨勢</a:t>
            </a:r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011A-8856-4233-86CD-D3AD97C110E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300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趨勢</a:t>
            </a:r>
            <a:r>
              <a:rPr lang="en-US" altLang="zh-TW" smtClean="0"/>
              <a:t>5   5G </a:t>
            </a:r>
            <a:r>
              <a:rPr lang="zh-TW" altLang="en-US" smtClean="0"/>
              <a:t>蓄勢待發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lvl="0"/>
            <a:r>
              <a:rPr lang="zh-TW" altLang="en-US" smtClean="0"/>
              <a:t>通訊領域，</a:t>
            </a:r>
            <a:r>
              <a:rPr lang="en-US" altLang="zh-TW" smtClean="0"/>
              <a:t>5G </a:t>
            </a:r>
            <a:r>
              <a:rPr lang="zh-TW" altLang="en-US" smtClean="0"/>
              <a:t>技術影響著未來整個科技產業與人們的智慧生活發展趨勢，不僅將對人類的智慧應用生活再一次大翻轉，也將把全球科技產業的競逐，推向新的階段。 </a:t>
            </a:r>
            <a:endParaRPr lang="en-US"/>
          </a:p>
        </p:txBody>
      </p:sp>
      <p:pic>
        <p:nvPicPr>
          <p:cNvPr id="9" name="圖片版面配置區 8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" r="606"/>
          <a:stretch>
            <a:fillRect/>
          </a:stretch>
        </p:blipFill>
        <p:spPr/>
      </p:pic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62AB-E148-4FF1-8B1F-E63882243750}" type="datetime1">
              <a:rPr lang="en-US" smtClean="0"/>
              <a:t>10/17/2018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數位化科技十大重點趨勢</a:t>
            </a:r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011A-8856-4233-86CD-D3AD97C110E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787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趨勢</a:t>
            </a:r>
            <a:r>
              <a:rPr lang="en-US" altLang="zh-TW" smtClean="0"/>
              <a:t>6   VR </a:t>
            </a:r>
            <a:r>
              <a:rPr lang="zh-TW" altLang="en-US" smtClean="0"/>
              <a:t>／ </a:t>
            </a:r>
            <a:r>
              <a:rPr lang="en-US" altLang="zh-TW" smtClean="0"/>
              <a:t>AR </a:t>
            </a:r>
            <a:r>
              <a:rPr lang="zh-TW" altLang="en-US" smtClean="0"/>
              <a:t>應用持續發燒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lvl="0"/>
            <a:r>
              <a:rPr lang="zh-TW" altLang="en-US" smtClean="0"/>
              <a:t>未來獨立</a:t>
            </a:r>
            <a:r>
              <a:rPr lang="en-US" altLang="zh-TW" smtClean="0"/>
              <a:t>VR</a:t>
            </a:r>
            <a:r>
              <a:rPr lang="zh-TW" altLang="en-US" smtClean="0"/>
              <a:t>裝置將會鎖定網路應用服務的性能提升，透過</a:t>
            </a:r>
            <a:r>
              <a:rPr lang="en-US" altLang="zh-TW" smtClean="0"/>
              <a:t>VR </a:t>
            </a:r>
            <a:r>
              <a:rPr lang="zh-TW" altLang="en-US" smtClean="0"/>
              <a:t>效果提供更好的畫面體驗，以及更自然的多人互動交流等應用。</a:t>
            </a:r>
            <a:endParaRPr lang="en-US"/>
          </a:p>
        </p:txBody>
      </p:sp>
      <p:pic>
        <p:nvPicPr>
          <p:cNvPr id="9" name="圖片版面配置區 8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" r="366"/>
          <a:stretch>
            <a:fillRect/>
          </a:stretch>
        </p:blipFill>
        <p:spPr/>
      </p:pic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F02F-8907-4372-B5F2-FDA2F7DFC6F0}" type="datetime1">
              <a:rPr lang="en-US" smtClean="0"/>
              <a:t>10/17/2018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數位化科技十大重點趨勢</a:t>
            </a:r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011A-8856-4233-86CD-D3AD97C110E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984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趨勢</a:t>
            </a:r>
            <a:r>
              <a:rPr lang="en-US" altLang="zh-TW" smtClean="0"/>
              <a:t>7   </a:t>
            </a:r>
            <a:r>
              <a:rPr lang="zh-TW" altLang="en-US" smtClean="0"/>
              <a:t>結合</a:t>
            </a:r>
            <a:r>
              <a:rPr lang="en-US" altLang="zh-TW" smtClean="0"/>
              <a:t>AI </a:t>
            </a:r>
            <a:r>
              <a:rPr lang="zh-TW" altLang="en-US" smtClean="0"/>
              <a:t>強化資安防禦機制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lvl="0"/>
            <a:r>
              <a:rPr lang="zh-TW" altLang="en-US" smtClean="0"/>
              <a:t>資安將結合</a:t>
            </a:r>
            <a:r>
              <a:rPr lang="en-US" altLang="zh-TW" smtClean="0"/>
              <a:t>AI </a:t>
            </a:r>
            <a:r>
              <a:rPr lang="zh-TW" altLang="en-US" smtClean="0"/>
              <a:t>技術，藉以強化防禦機制的發展趨勢，包括提高情資分析精準度、透過行為分析偵測異常值、以身分認證提升效率、沙箱測試、系統漏洞偵測與修補等。</a:t>
            </a:r>
            <a:endParaRPr lang="en-US"/>
          </a:p>
        </p:txBody>
      </p:sp>
      <p:pic>
        <p:nvPicPr>
          <p:cNvPr id="9" name="圖片版面配置區 8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" r="606"/>
          <a:stretch>
            <a:fillRect/>
          </a:stretch>
        </p:blipFill>
        <p:spPr/>
      </p:pic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6F5CD-FA06-42A0-BDB3-D87CF9225A65}" type="datetime1">
              <a:rPr lang="en-US" smtClean="0"/>
              <a:t>10/17/2018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TW" altLang="en-US" smtClean="0"/>
              <a:t>數位化科技十大重點趨勢</a:t>
            </a:r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3011A-8856-4233-86CD-D3AD97C110E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918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數位科技趨勢">
  <a:themeElements>
    <a:clrScheme name="藍色 II">
      <a:dk1>
        <a:sysClr val="windowText" lastClr="000000"/>
      </a:dk1>
      <a:lt1>
        <a:sysClr val="window" lastClr="C0DCC0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自訂 10">
      <a:majorFont>
        <a:latin typeface="Arial"/>
        <a:ea typeface="微軟正黑體"/>
        <a:cs typeface=""/>
      </a:majorFont>
      <a:minorFont>
        <a:latin typeface="Times New Roman"/>
        <a:ea typeface="微軟正黑體"/>
        <a:cs typeface=""/>
      </a:minorFont>
    </a:fontScheme>
    <a:fmtScheme name="框架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A01.pptx" id="{3E494FEA-07E4-44DB-9831-001B6C115D03}" vid="{960D664B-6ED4-4868-8DF3-B8DD3F53015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DCC0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PPD01</Template>
  <TotalTime>52</TotalTime>
  <Words>680</Words>
  <Application>Microsoft Office PowerPoint</Application>
  <PresentationFormat>寬螢幕</PresentationFormat>
  <Paragraphs>64</Paragraphs>
  <Slides>12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20" baseType="lpstr">
      <vt:lpstr>Open Sans</vt:lpstr>
      <vt:lpstr>微軟正黑體</vt:lpstr>
      <vt:lpstr>新細明體</vt:lpstr>
      <vt:lpstr>Arial</vt:lpstr>
      <vt:lpstr>Calibri</vt:lpstr>
      <vt:lpstr>Times New Roman</vt:lpstr>
      <vt:lpstr>Wingdings 2</vt:lpstr>
      <vt:lpstr>數位科技趨勢</vt:lpstr>
      <vt:lpstr>全面朝數位化邁進 2018年科技業十大趨勢觀察</vt:lpstr>
      <vt:lpstr>數位化科技業的十大重點趨勢</vt:lpstr>
      <vt:lpstr>趨勢1   科技無所不在 產業掀數位化浪潮</vt:lpstr>
      <vt:lpstr>趨勢2   數位轉型加劇 引爆虛擬經濟商機</vt:lpstr>
      <vt:lpstr>趨勢3   AI 終端市場大爆發</vt:lpstr>
      <vt:lpstr>趨勢4   區塊鏈加速往前推進</vt:lpstr>
      <vt:lpstr>趨勢5   5G 蓄勢待發</vt:lpstr>
      <vt:lpstr>趨勢6   VR ／ AR 應用持續發燒</vt:lpstr>
      <vt:lpstr>趨勢7   結合AI 強化資安防禦機制</vt:lpstr>
      <vt:lpstr>趨勢8   新零售時代來臨</vt:lpstr>
      <vt:lpstr>趨勢9   智慧健康與醫療當道</vt:lpstr>
      <vt:lpstr>趨勢10  工業機器人加速智慧製造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2018 數位科技十大重點趨勢</dc:title>
  <dc:creator>mayling</dc:creator>
  <cp:lastModifiedBy>陳淑卿</cp:lastModifiedBy>
  <cp:revision>16</cp:revision>
  <dcterms:created xsi:type="dcterms:W3CDTF">2018-07-11T06:57:42Z</dcterms:created>
  <dcterms:modified xsi:type="dcterms:W3CDTF">2018-10-17T09:24:34Z</dcterms:modified>
</cp:coreProperties>
</file>