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1" r:id="rId2"/>
    <p:sldId id="258" r:id="rId3"/>
    <p:sldId id="256" r:id="rId4"/>
  </p:sldIdLst>
  <p:sldSz cx="10287000" cy="6858000" type="35mm"/>
  <p:notesSz cx="6858000" cy="9144000"/>
  <p:custShowLst>
    <p:custShow name="自訂放映 1" id="0">
      <p:sldLst>
        <p:sld r:id="rId3"/>
        <p:sld r:id="rId4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yling" initials="m" lastIdx="1" clrIdx="0">
    <p:extLst>
      <p:ext uri="{19B8F6BF-5375-455C-9EA6-DF929625EA0E}">
        <p15:presenceInfo xmlns:p15="http://schemas.microsoft.com/office/powerpoint/2012/main" userId="mayli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B9BD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320" autoAdjust="0"/>
  </p:normalViewPr>
  <p:slideViewPr>
    <p:cSldViewPr snapToGrid="0">
      <p:cViewPr varScale="1">
        <p:scale>
          <a:sx n="84" d="100"/>
          <a:sy n="84" d="100"/>
        </p:scale>
        <p:origin x="36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53492-BEAA-4DD7-901F-6A8473859E0A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E62040-4D2F-4F57-A7BD-DBD9D889AC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01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14425" y="1143000"/>
            <a:ext cx="4629150" cy="30861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5G </a:t>
            </a:r>
            <a:r>
              <a:rPr lang="zh-TW" altLang="en-U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將催生無數個全新的產業與應用技術，無論是在高端無人機協助智慧城市發展與救災、無人車自動行駛高速公路，還是遙控機器手臂拆除爆裂物、遠端醫療等工作，都可透過頻寬極大、極低延遲的</a:t>
            </a:r>
            <a:r>
              <a:rPr lang="en-US" altLang="zh-TW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5G</a:t>
            </a:r>
            <a:r>
              <a:rPr lang="zh-TW" altLang="en-US" sz="1200" b="0" i="0" u="none" strike="noStrike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，讓過去被視為天方夜譚或只有在電影中才會出現的科幻場景，逐一在現實生活中實現，為人類生活創造無限的可能性同時，也引爆龐大的智慧應用商機。 </a:t>
            </a:r>
            <a:endParaRPr lang="en-US" i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62040-4D2F-4F57-A7BD-DBD9D889ACE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56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mtClean="0"/>
              <a:t>創新</a:t>
            </a:r>
            <a:endParaRPr lang="en-US" altLang="zh-TW" smtClean="0"/>
          </a:p>
          <a:p>
            <a:r>
              <a:rPr lang="zh-TW" altLang="en-US" smtClean="0"/>
              <a:t>跨界</a:t>
            </a:r>
            <a:endParaRPr lang="en-US" altLang="zh-TW" smtClean="0"/>
          </a:p>
          <a:p>
            <a:r>
              <a:rPr lang="zh-TW" altLang="en-US" smtClean="0"/>
              <a:t>整合</a:t>
            </a:r>
            <a:endParaRPr lang="en-US" altLang="zh-TW" smtClean="0"/>
          </a:p>
          <a:p>
            <a:r>
              <a:rPr lang="zh-TW" altLang="en-US" smtClean="0"/>
              <a:t>智慧節能</a:t>
            </a:r>
            <a:endParaRPr lang="en-US" altLang="zh-TW" smtClean="0"/>
          </a:p>
          <a:p>
            <a:r>
              <a:rPr lang="zh-TW" altLang="en-US" smtClean="0"/>
              <a:t>智慧製造</a:t>
            </a:r>
            <a:endParaRPr lang="en-US" altLang="zh-TW" smtClean="0"/>
          </a:p>
          <a:p>
            <a:r>
              <a:rPr lang="zh-TW" altLang="en-US" smtClean="0"/>
              <a:t>智慧健康</a:t>
            </a:r>
            <a:endParaRPr lang="en-US" altLang="zh-TW" smtClean="0"/>
          </a:p>
          <a:p>
            <a:r>
              <a:rPr lang="zh-TW" altLang="en-US" smtClean="0"/>
              <a:t>智慧醫療</a:t>
            </a:r>
            <a:endParaRPr lang="en-US" altLang="zh-TW" smtClean="0"/>
          </a:p>
          <a:p>
            <a:r>
              <a:rPr lang="zh-TW" altLang="en-US" smtClean="0"/>
              <a:t>智慧交通</a:t>
            </a:r>
            <a:endParaRPr lang="en-US" altLang="zh-TW" smtClean="0"/>
          </a:p>
          <a:p>
            <a:r>
              <a:rPr lang="zh-TW" altLang="en-US" smtClean="0"/>
              <a:t>智慧旅遊</a:t>
            </a:r>
            <a:endParaRPr lang="en-US" altLang="zh-TW" smtClean="0"/>
          </a:p>
          <a:p>
            <a:r>
              <a:rPr lang="zh-TW" altLang="en-US" smtClean="0"/>
              <a:t>智慧農業</a:t>
            </a:r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E62040-4D2F-4F57-A7BD-DBD9D889ACE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493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122363"/>
            <a:ext cx="87439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3602038"/>
            <a:ext cx="77152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84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6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365125"/>
            <a:ext cx="2218134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365125"/>
            <a:ext cx="6525816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05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61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1709740"/>
            <a:ext cx="88725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4589465"/>
            <a:ext cx="88725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772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1825625"/>
            <a:ext cx="4371975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1825625"/>
            <a:ext cx="4371975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44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365127"/>
            <a:ext cx="8872538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1681163"/>
            <a:ext cx="43518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2505075"/>
            <a:ext cx="4351883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1681163"/>
            <a:ext cx="43733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2505075"/>
            <a:ext cx="4373315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1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401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69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186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987427"/>
            <a:ext cx="520779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10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365127"/>
            <a:ext cx="88725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1825625"/>
            <a:ext cx="8872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78121-1808-4FB2-AA9B-061DF098AEBC}" type="datetimeFigureOut">
              <a:rPr lang="en-US" smtClean="0"/>
              <a:t>7/10/2018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6356352"/>
            <a:ext cx="347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77FF5-E2F0-40AF-8153-2FA5718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157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4310" y="374918"/>
            <a:ext cx="4113530" cy="6250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5G</a:t>
            </a:r>
            <a:r>
              <a:rPr kumimoji="0" lang="zh-TW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將</a:t>
            </a:r>
            <a:r>
              <a:rPr kumimoji="0" lang="zh-TW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催生無數個全新的產業與應用技術，無論是在高端無人機協助智慧城市發展與救災、無人車自動行駛高速公路，還是遙控機器手臂拆除爆裂物、遠端醫療等工作，都可透過頻寬極大、極低延遲的</a:t>
            </a:r>
            <a:r>
              <a:rPr kumimoji="0" lang="en-US" altLang="zh-TW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5G</a:t>
            </a:r>
            <a:r>
              <a:rPr kumimoji="0" lang="zh-TW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，逐一</a:t>
            </a:r>
            <a:r>
              <a:rPr kumimoji="0" lang="zh-TW" altLang="en-US" sz="28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在現實生活中實現，為人類生活創造無限的可能性同時，也引爆龐大的智慧應用商機。 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微軟正黑體" panose="020B0604030504040204" pitchFamily="34" charset="-120"/>
              <a:ea typeface="微軟正黑體" panose="020B0604030504040204" pitchFamily="34" charset="-120"/>
              <a:cs typeface="+mn-cs"/>
            </a:endParaRPr>
          </a:p>
        </p:txBody>
      </p:sp>
      <p:pic>
        <p:nvPicPr>
          <p:cNvPr id="7" name="Video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7436" r="7294"/>
          <a:stretch/>
        </p:blipFill>
        <p:spPr>
          <a:xfrm>
            <a:off x="4236515" y="1671268"/>
            <a:ext cx="5522976" cy="3657600"/>
          </a:xfrm>
          <a:prstGeom prst="rect">
            <a:avLst/>
          </a:prstGeom>
          <a:solidFill>
            <a:srgbClr val="000000"/>
          </a:solidFill>
          <a:ln w="177800" cap="flat">
            <a:solidFill>
              <a:srgbClr val="0D0D0D"/>
            </a:solidFill>
            <a:miter lim="800000"/>
          </a:ln>
          <a:effectLst>
            <a:outerShdw blurRad="190500" dist="215900" dir="3000000" algn="tr" rotWithShape="0">
              <a:srgbClr val="000000">
                <a:alpha val="20000"/>
              </a:srgbClr>
            </a:outerShdw>
          </a:effectLst>
          <a:scene3d>
            <a:camera prst="perspectiveContrastingLeftFacing" fov="3300000">
              <a:rot lat="0" lon="1200000" rev="0"/>
            </a:camera>
            <a:lightRig rig="balanced" dir="t">
              <a:rot lat="0" lon="0" rev="4200000"/>
            </a:lightRig>
          </a:scene3d>
          <a:sp3d extrusionH="635000" prstMaterial="metal">
            <a:bevelT w="190500" h="12700" prst="slope"/>
            <a:extrusionClr>
              <a:srgbClr val="010000"/>
            </a:extrusionClr>
            <a:contourClr>
              <a:srgbClr val="000000"/>
            </a:contourClr>
          </a:sp3d>
        </p:spPr>
      </p:pic>
      <p:sp>
        <p:nvSpPr>
          <p:cNvPr id="2" name="手繪多邊形 1">
            <a:hlinkClick r:id="" action="ppaction://customshow?id=0&amp;return=true"/>
          </p:cNvPr>
          <p:cNvSpPr/>
          <p:nvPr/>
        </p:nvSpPr>
        <p:spPr>
          <a:xfrm>
            <a:off x="4573093" y="1407967"/>
            <a:ext cx="5341846" cy="4184201"/>
          </a:xfrm>
          <a:custGeom>
            <a:avLst/>
            <a:gdLst>
              <a:gd name="connsiteX0" fmla="*/ 0 w 5593404"/>
              <a:gd name="connsiteY0" fmla="*/ 4036978 h 4377447"/>
              <a:gd name="connsiteX1" fmla="*/ 9728 w 5593404"/>
              <a:gd name="connsiteY1" fmla="*/ 389106 h 4377447"/>
              <a:gd name="connsiteX2" fmla="*/ 5583677 w 5593404"/>
              <a:gd name="connsiteY2" fmla="*/ 0 h 4377447"/>
              <a:gd name="connsiteX3" fmla="*/ 5593404 w 5593404"/>
              <a:gd name="connsiteY3" fmla="*/ 4377447 h 4377447"/>
              <a:gd name="connsiteX4" fmla="*/ 0 w 5593404"/>
              <a:gd name="connsiteY4" fmla="*/ 4036978 h 437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93404" h="4377447">
                <a:moveTo>
                  <a:pt x="0" y="4036978"/>
                </a:moveTo>
                <a:cubicBezTo>
                  <a:pt x="3243" y="2821021"/>
                  <a:pt x="6485" y="1605063"/>
                  <a:pt x="9728" y="389106"/>
                </a:cubicBezTo>
                <a:lnTo>
                  <a:pt x="5583677" y="0"/>
                </a:lnTo>
                <a:cubicBezTo>
                  <a:pt x="5586919" y="1459149"/>
                  <a:pt x="5590162" y="2918298"/>
                  <a:pt x="5593404" y="4377447"/>
                </a:cubicBezTo>
                <a:lnTo>
                  <a:pt x="0" y="4036978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6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64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033181"/>
            <a:ext cx="10284038" cy="830997"/>
          </a:xfrm>
          <a:prstGeom prst="rect">
            <a:avLst/>
          </a:prstGeom>
          <a:solidFill>
            <a:srgbClr val="000000">
              <a:alpha val="69804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zh-TW" altLang="en-US" sz="4800" b="1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Times New Roman" panose="02020603050405020304" pitchFamily="18" charset="0"/>
              </a:rPr>
              <a:t>跨界與創新整合 迎接智慧新時代</a:t>
            </a:r>
            <a:endParaRPr lang="en-US" sz="4800" b="1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54253" y="2900515"/>
            <a:ext cx="3791192" cy="158597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txBody>
          <a:bodyPr wrap="none">
            <a:prstTxWarp prst="textFadeRight">
              <a:avLst/>
            </a:prstTxWarp>
            <a:spAutoFit/>
          </a:bodyPr>
          <a:lstStyle/>
          <a:p>
            <a:r>
              <a:rPr lang="zh-TW" altLang="en-US" sz="5400" b="1">
                <a:ln w="12700"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將來臨</a:t>
            </a:r>
            <a:endParaRPr lang="en-US" sz="5400" b="1">
              <a:ln w="12700"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101600">
                  <a:schemeClr val="tx1">
                    <a:alpha val="6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4" b="100000" l="88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42" y="1390389"/>
            <a:ext cx="4706660" cy="3671285"/>
          </a:xfrm>
          <a:prstGeom prst="rect">
            <a:avLst/>
          </a:prstGeom>
          <a:effectLst/>
        </p:spPr>
      </p:pic>
      <p:grpSp>
        <p:nvGrpSpPr>
          <p:cNvPr id="5" name="群組 4"/>
          <p:cNvGrpSpPr/>
          <p:nvPr/>
        </p:nvGrpSpPr>
        <p:grpSpPr>
          <a:xfrm>
            <a:off x="9143" y="3141915"/>
            <a:ext cx="2160000" cy="2160000"/>
            <a:chOff x="9143" y="3141915"/>
            <a:chExt cx="2160000" cy="2160000"/>
          </a:xfrm>
        </p:grpSpPr>
        <p:pic>
          <p:nvPicPr>
            <p:cNvPr id="9" name="圖片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48864" b="77273" l="2661" r="31042">
                          <a14:foregroundMark x1="18847" y1="61364" x2="18847" y2="61364"/>
                          <a14:foregroundMark x1="16186" y1="69034" x2="16186" y2="6903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04" t="48192" r="70872" b="22417"/>
            <a:stretch/>
          </p:blipFill>
          <p:spPr>
            <a:xfrm>
              <a:off x="1078993" y="3145536"/>
              <a:ext cx="1078991" cy="1078992"/>
            </a:xfrm>
            <a:prstGeom prst="rect">
              <a:avLst/>
            </a:prstGeom>
            <a:ln>
              <a:noFill/>
            </a:ln>
          </p:spPr>
        </p:pic>
        <p:sp>
          <p:nvSpPr>
            <p:cNvPr id="4" name="矩形 3"/>
            <p:cNvSpPr/>
            <p:nvPr/>
          </p:nvSpPr>
          <p:spPr>
            <a:xfrm>
              <a:off x="9143" y="3141915"/>
              <a:ext cx="2160000" cy="21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群組 6"/>
          <p:cNvGrpSpPr/>
          <p:nvPr/>
        </p:nvGrpSpPr>
        <p:grpSpPr>
          <a:xfrm>
            <a:off x="3511296" y="2361896"/>
            <a:ext cx="2160000" cy="2160000"/>
            <a:chOff x="3511296" y="2361896"/>
            <a:chExt cx="2160000" cy="2160000"/>
          </a:xfrm>
        </p:grpSpPr>
        <p:pic>
          <p:nvPicPr>
            <p:cNvPr id="10" name="圖片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0398" b="56534" l="57871" r="82705">
                          <a14:foregroundMark x1="69180" y1="41477" x2="69180" y2="41477"/>
                          <a14:foregroundMark x1="75388" y1="45455" x2="75388" y2="4545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05" t="27625" r="19769" b="43032"/>
            <a:stretch/>
          </p:blipFill>
          <p:spPr>
            <a:xfrm>
              <a:off x="3511296" y="2361896"/>
              <a:ext cx="1078992" cy="1077238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矩形 5"/>
            <p:cNvSpPr/>
            <p:nvPr/>
          </p:nvSpPr>
          <p:spPr>
            <a:xfrm>
              <a:off x="3511296" y="2361896"/>
              <a:ext cx="2160000" cy="216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290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資料庫圖表"/>
          <p:cNvGrpSpPr/>
          <p:nvPr/>
        </p:nvGrpSpPr>
        <p:grpSpPr>
          <a:xfrm>
            <a:off x="2381153" y="634586"/>
            <a:ext cx="5484054" cy="5381564"/>
            <a:chOff x="2697370" y="-43769"/>
            <a:chExt cx="6797259" cy="6670228"/>
          </a:xfrm>
        </p:grpSpPr>
        <p:sp>
          <p:nvSpPr>
            <p:cNvPr id="91" name="手繪多邊形 90"/>
            <p:cNvSpPr/>
            <p:nvPr/>
          </p:nvSpPr>
          <p:spPr>
            <a:xfrm rot="16200000">
              <a:off x="5891497" y="1757384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59" rIns="122702" bIns="13075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" name="手繪多邊形 91"/>
            <p:cNvSpPr/>
            <p:nvPr/>
          </p:nvSpPr>
          <p:spPr>
            <a:xfrm>
              <a:off x="5230691" y="-43769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智慧節能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" name="手繪多邊形 92"/>
            <p:cNvSpPr/>
            <p:nvPr/>
          </p:nvSpPr>
          <p:spPr>
            <a:xfrm rot="19285714">
              <a:off x="6935814" y="2260300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225557"/>
                <a:satOff val="-1705"/>
                <a:lumOff val="-654"/>
                <a:alphaOff val="0"/>
              </a:schemeClr>
            </a:fillRef>
            <a:effectRef idx="2">
              <a:schemeClr val="accent5">
                <a:hueOff val="-1225557"/>
                <a:satOff val="-1705"/>
                <a:lumOff val="-65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30758" rIns="122700" bIns="13075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" name="手繪多邊形 93"/>
            <p:cNvSpPr/>
            <p:nvPr/>
          </p:nvSpPr>
          <p:spPr>
            <a:xfrm>
              <a:off x="7262257" y="934582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225557"/>
                <a:satOff val="-1705"/>
                <a:lumOff val="-654"/>
                <a:alphaOff val="0"/>
              </a:schemeClr>
            </a:fillRef>
            <a:effectRef idx="2">
              <a:schemeClr val="accent5">
                <a:hueOff val="-1225557"/>
                <a:satOff val="-1705"/>
                <a:lumOff val="-65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智慧製造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" name="手繪多邊形 94"/>
            <p:cNvSpPr/>
            <p:nvPr/>
          </p:nvSpPr>
          <p:spPr>
            <a:xfrm rot="771429">
              <a:off x="7193739" y="3390344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51115"/>
                <a:satOff val="-3409"/>
                <a:lumOff val="-1307"/>
                <a:alphaOff val="0"/>
              </a:schemeClr>
            </a:fillRef>
            <a:effectRef idx="2">
              <a:schemeClr val="accent5"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57" rIns="122701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6" name="手繪多邊形 95"/>
            <p:cNvSpPr/>
            <p:nvPr/>
          </p:nvSpPr>
          <p:spPr>
            <a:xfrm>
              <a:off x="7764013" y="3132916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2451115"/>
                <a:satOff val="-3409"/>
                <a:lumOff val="-1307"/>
                <a:alphaOff val="0"/>
              </a:schemeClr>
            </a:fillRef>
            <a:effectRef idx="2">
              <a:schemeClr val="accent5">
                <a:hueOff val="-2451115"/>
                <a:satOff val="-3409"/>
                <a:lumOff val="-130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智慧健康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7" name="手繪多邊形 96"/>
            <p:cNvSpPr/>
            <p:nvPr/>
          </p:nvSpPr>
          <p:spPr>
            <a:xfrm rot="3857143">
              <a:off x="6471049" y="4296569"/>
              <a:ext cx="409005" cy="653788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0" y="130758"/>
                  </a:moveTo>
                  <a:lnTo>
                    <a:pt x="204503" y="130758"/>
                  </a:lnTo>
                  <a:lnTo>
                    <a:pt x="204503" y="0"/>
                  </a:lnTo>
                  <a:lnTo>
                    <a:pt x="409005" y="326894"/>
                  </a:lnTo>
                  <a:lnTo>
                    <a:pt x="204503" y="653788"/>
                  </a:lnTo>
                  <a:lnTo>
                    <a:pt x="204503" y="523030"/>
                  </a:lnTo>
                  <a:lnTo>
                    <a:pt x="0" y="523030"/>
                  </a:lnTo>
                  <a:lnTo>
                    <a:pt x="0" y="130758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2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130757" rIns="122701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8" name="手繪多邊形 97"/>
            <p:cNvSpPr/>
            <p:nvPr/>
          </p:nvSpPr>
          <p:spPr>
            <a:xfrm>
              <a:off x="6358125" y="4895843"/>
              <a:ext cx="1730615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676672"/>
                <a:satOff val="-5114"/>
                <a:lumOff val="-1961"/>
                <a:alphaOff val="0"/>
              </a:schemeClr>
            </a:fillRef>
            <a:effectRef idx="2">
              <a:schemeClr val="accent5">
                <a:hueOff val="-3676672"/>
                <a:satOff val="-5114"/>
                <a:lumOff val="-196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智慧醫療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9" name="手繪多邊形 98"/>
            <p:cNvSpPr/>
            <p:nvPr/>
          </p:nvSpPr>
          <p:spPr>
            <a:xfrm rot="17742857">
              <a:off x="5311944" y="4296568"/>
              <a:ext cx="409006" cy="653789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409005" y="523030"/>
                  </a:moveTo>
                  <a:lnTo>
                    <a:pt x="204502" y="523030"/>
                  </a:lnTo>
                  <a:lnTo>
                    <a:pt x="204502" y="653788"/>
                  </a:lnTo>
                  <a:lnTo>
                    <a:pt x="0" y="326894"/>
                  </a:lnTo>
                  <a:lnTo>
                    <a:pt x="204502" y="0"/>
                  </a:lnTo>
                  <a:lnTo>
                    <a:pt x="204502" y="130758"/>
                  </a:lnTo>
                  <a:lnTo>
                    <a:pt x="409005" y="130758"/>
                  </a:lnTo>
                  <a:lnTo>
                    <a:pt x="409005" y="523030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2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00" tIns="130757" rIns="1" bIns="130759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0" name="手繪多邊形 99"/>
            <p:cNvSpPr/>
            <p:nvPr/>
          </p:nvSpPr>
          <p:spPr>
            <a:xfrm>
              <a:off x="4103257" y="4895843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02230"/>
                <a:satOff val="-6819"/>
                <a:lumOff val="-2615"/>
                <a:alphaOff val="0"/>
              </a:schemeClr>
            </a:fillRef>
            <a:effectRef idx="2">
              <a:schemeClr val="accent5">
                <a:hueOff val="-4902230"/>
                <a:satOff val="-6819"/>
                <a:lumOff val="-261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智慧交通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1" name="手繪多邊形 100"/>
            <p:cNvSpPr/>
            <p:nvPr/>
          </p:nvSpPr>
          <p:spPr>
            <a:xfrm rot="20828571">
              <a:off x="4589254" y="3390343"/>
              <a:ext cx="409006" cy="653789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409005" y="523030"/>
                  </a:moveTo>
                  <a:lnTo>
                    <a:pt x="204502" y="523030"/>
                  </a:lnTo>
                  <a:lnTo>
                    <a:pt x="204502" y="653788"/>
                  </a:lnTo>
                  <a:lnTo>
                    <a:pt x="0" y="326894"/>
                  </a:lnTo>
                  <a:lnTo>
                    <a:pt x="204502" y="0"/>
                  </a:lnTo>
                  <a:lnTo>
                    <a:pt x="204502" y="130758"/>
                  </a:lnTo>
                  <a:lnTo>
                    <a:pt x="409005" y="130758"/>
                  </a:lnTo>
                  <a:lnTo>
                    <a:pt x="409005" y="523030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127787"/>
                <a:satOff val="-8523"/>
                <a:lumOff val="-3268"/>
                <a:alphaOff val="0"/>
              </a:schemeClr>
            </a:fillRef>
            <a:effectRef idx="2">
              <a:schemeClr val="accent5">
                <a:hueOff val="-6127787"/>
                <a:satOff val="-8523"/>
                <a:lumOff val="-326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01" tIns="130758" rIns="0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2" name="手繪多邊形 101"/>
            <p:cNvSpPr/>
            <p:nvPr/>
          </p:nvSpPr>
          <p:spPr>
            <a:xfrm>
              <a:off x="2697370" y="3132916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127787"/>
                <a:satOff val="-8523"/>
                <a:lumOff val="-3268"/>
                <a:alphaOff val="0"/>
              </a:schemeClr>
            </a:fillRef>
            <a:effectRef idx="2">
              <a:schemeClr val="accent5">
                <a:hueOff val="-6127787"/>
                <a:satOff val="-8523"/>
                <a:lumOff val="-326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智慧旅遊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3" name="手繪多邊形 102"/>
            <p:cNvSpPr/>
            <p:nvPr/>
          </p:nvSpPr>
          <p:spPr>
            <a:xfrm rot="23914286">
              <a:off x="4847179" y="2260299"/>
              <a:ext cx="409006" cy="653789"/>
            </a:xfrm>
            <a:custGeom>
              <a:avLst/>
              <a:gdLst>
                <a:gd name="connsiteX0" fmla="*/ 0 w 409005"/>
                <a:gd name="connsiteY0" fmla="*/ 130758 h 653788"/>
                <a:gd name="connsiteX1" fmla="*/ 204503 w 409005"/>
                <a:gd name="connsiteY1" fmla="*/ 130758 h 653788"/>
                <a:gd name="connsiteX2" fmla="*/ 204503 w 409005"/>
                <a:gd name="connsiteY2" fmla="*/ 0 h 653788"/>
                <a:gd name="connsiteX3" fmla="*/ 409005 w 409005"/>
                <a:gd name="connsiteY3" fmla="*/ 326894 h 653788"/>
                <a:gd name="connsiteX4" fmla="*/ 204503 w 409005"/>
                <a:gd name="connsiteY4" fmla="*/ 653788 h 653788"/>
                <a:gd name="connsiteX5" fmla="*/ 204503 w 409005"/>
                <a:gd name="connsiteY5" fmla="*/ 523030 h 653788"/>
                <a:gd name="connsiteX6" fmla="*/ 0 w 409005"/>
                <a:gd name="connsiteY6" fmla="*/ 523030 h 653788"/>
                <a:gd name="connsiteX7" fmla="*/ 0 w 409005"/>
                <a:gd name="connsiteY7" fmla="*/ 130758 h 65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9005" h="653788">
                  <a:moveTo>
                    <a:pt x="409005" y="523030"/>
                  </a:moveTo>
                  <a:lnTo>
                    <a:pt x="204502" y="523030"/>
                  </a:lnTo>
                  <a:lnTo>
                    <a:pt x="204502" y="653788"/>
                  </a:lnTo>
                  <a:lnTo>
                    <a:pt x="0" y="326894"/>
                  </a:lnTo>
                  <a:lnTo>
                    <a:pt x="204502" y="0"/>
                  </a:lnTo>
                  <a:lnTo>
                    <a:pt x="204502" y="130758"/>
                  </a:lnTo>
                  <a:lnTo>
                    <a:pt x="409005" y="130758"/>
                  </a:lnTo>
                  <a:lnTo>
                    <a:pt x="409005" y="523030"/>
                  </a:lnTo>
                  <a:close/>
                </a:path>
              </a:pathLst>
            </a:custGeom>
            <a:solidFill>
              <a:srgbClr val="FFC000"/>
            </a:solidFill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2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701" tIns="130758" rIns="0" bIns="130758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TW" altLang="en-US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4" name="手繪多邊形 103"/>
            <p:cNvSpPr/>
            <p:nvPr/>
          </p:nvSpPr>
          <p:spPr>
            <a:xfrm>
              <a:off x="3199125" y="934582"/>
              <a:ext cx="1730616" cy="1730616"/>
            </a:xfrm>
            <a:custGeom>
              <a:avLst/>
              <a:gdLst>
                <a:gd name="connsiteX0" fmla="*/ 0 w 1730616"/>
                <a:gd name="connsiteY0" fmla="*/ 865308 h 1730616"/>
                <a:gd name="connsiteX1" fmla="*/ 865308 w 1730616"/>
                <a:gd name="connsiteY1" fmla="*/ 0 h 1730616"/>
                <a:gd name="connsiteX2" fmla="*/ 1730616 w 1730616"/>
                <a:gd name="connsiteY2" fmla="*/ 865308 h 1730616"/>
                <a:gd name="connsiteX3" fmla="*/ 865308 w 1730616"/>
                <a:gd name="connsiteY3" fmla="*/ 1730616 h 1730616"/>
                <a:gd name="connsiteX4" fmla="*/ 0 w 1730616"/>
                <a:gd name="connsiteY4" fmla="*/ 865308 h 1730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616" h="1730616">
                  <a:moveTo>
                    <a:pt x="0" y="865308"/>
                  </a:moveTo>
                  <a:cubicBezTo>
                    <a:pt x="0" y="387412"/>
                    <a:pt x="387412" y="0"/>
                    <a:pt x="865308" y="0"/>
                  </a:cubicBezTo>
                  <a:cubicBezTo>
                    <a:pt x="1343204" y="0"/>
                    <a:pt x="1730616" y="387412"/>
                    <a:pt x="1730616" y="865308"/>
                  </a:cubicBezTo>
                  <a:cubicBezTo>
                    <a:pt x="1730616" y="1343204"/>
                    <a:pt x="1343204" y="1730616"/>
                    <a:pt x="865308" y="1730616"/>
                  </a:cubicBezTo>
                  <a:cubicBezTo>
                    <a:pt x="387412" y="1730616"/>
                    <a:pt x="0" y="1343204"/>
                    <a:pt x="0" y="865308"/>
                  </a:cubicBez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353344"/>
                <a:satOff val="-10228"/>
                <a:lumOff val="-3922"/>
                <a:alphaOff val="0"/>
              </a:schemeClr>
            </a:fillRef>
            <a:effectRef idx="2">
              <a:schemeClr val="accent5">
                <a:hueOff val="-7353344"/>
                <a:satOff val="-10228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94083" tIns="294083" rIns="294083" bIns="294083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智慧農業</a:t>
              </a:r>
              <a:endParaRPr lang="zh-TW" altLang="en-US" sz="28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12" name="群組 111"/>
          <p:cNvGrpSpPr>
            <a:grpSpLocks noChangeAspect="1"/>
          </p:cNvGrpSpPr>
          <p:nvPr/>
        </p:nvGrpSpPr>
        <p:grpSpPr>
          <a:xfrm>
            <a:off x="3679770" y="2010990"/>
            <a:ext cx="2880000" cy="2880000"/>
            <a:chOff x="4924954" y="2442621"/>
            <a:chExt cx="2342090" cy="2342090"/>
          </a:xfrm>
          <a:effectLst/>
        </p:grpSpPr>
        <p:grpSp>
          <p:nvGrpSpPr>
            <p:cNvPr id="113" name="群組 112"/>
            <p:cNvGrpSpPr/>
            <p:nvPr/>
          </p:nvGrpSpPr>
          <p:grpSpPr>
            <a:xfrm>
              <a:off x="4924954" y="2442621"/>
              <a:ext cx="2342090" cy="2342090"/>
              <a:chOff x="4923037" y="1426170"/>
              <a:chExt cx="2043156" cy="2033153"/>
            </a:xfrm>
          </p:grpSpPr>
          <p:sp>
            <p:nvSpPr>
              <p:cNvPr id="117" name="手繪多邊形 116"/>
              <p:cNvSpPr/>
              <p:nvPr/>
            </p:nvSpPr>
            <p:spPr>
              <a:xfrm>
                <a:off x="5103963" y="1534722"/>
                <a:ext cx="1753534" cy="1753534"/>
              </a:xfrm>
              <a:custGeom>
                <a:avLst/>
                <a:gdLst>
                  <a:gd name="connsiteX0" fmla="*/ 876767 w 1753534"/>
                  <a:gd name="connsiteY0" fmla="*/ 0 h 1753534"/>
                  <a:gd name="connsiteX1" fmla="*/ 1636069 w 1753534"/>
                  <a:gd name="connsiteY1" fmla="*/ 438383 h 1753534"/>
                  <a:gd name="connsiteX2" fmla="*/ 1636069 w 1753534"/>
                  <a:gd name="connsiteY2" fmla="*/ 1315150 h 1753534"/>
                  <a:gd name="connsiteX3" fmla="*/ 876767 w 1753534"/>
                  <a:gd name="connsiteY3" fmla="*/ 876767 h 1753534"/>
                  <a:gd name="connsiteX4" fmla="*/ 876767 w 1753534"/>
                  <a:gd name="connsiteY4" fmla="*/ 0 h 175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3534" h="1753534">
                    <a:moveTo>
                      <a:pt x="876767" y="0"/>
                    </a:moveTo>
                    <a:cubicBezTo>
                      <a:pt x="1190006" y="0"/>
                      <a:pt x="1479450" y="167111"/>
                      <a:pt x="1636069" y="438383"/>
                    </a:cubicBezTo>
                    <a:cubicBezTo>
                      <a:pt x="1792688" y="709656"/>
                      <a:pt x="1792688" y="1043877"/>
                      <a:pt x="1636069" y="1315150"/>
                    </a:cubicBezTo>
                    <a:lnTo>
                      <a:pt x="876767" y="876767"/>
                    </a:lnTo>
                    <a:lnTo>
                      <a:pt x="876767" y="0"/>
                    </a:lnTo>
                    <a:close/>
                  </a:path>
                </a:pathLst>
              </a:custGeom>
              <a:solidFill>
                <a:srgbClr val="0070C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073963" tIns="452320" rIns="262798" bIns="1001865" numCol="1" spcCol="1270" anchor="ctr" anchorCtr="0">
                <a:noAutofit/>
              </a:bodyPr>
              <a:lstStyle/>
              <a:p>
                <a:pPr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TW" altLang="en-US" sz="27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18" name="手繪多邊形 117"/>
              <p:cNvSpPr/>
              <p:nvPr/>
            </p:nvSpPr>
            <p:spPr>
              <a:xfrm>
                <a:off x="5067848" y="1597348"/>
                <a:ext cx="1753534" cy="1753534"/>
              </a:xfrm>
              <a:custGeom>
                <a:avLst/>
                <a:gdLst>
                  <a:gd name="connsiteX0" fmla="*/ 1636069 w 1753534"/>
                  <a:gd name="connsiteY0" fmla="*/ 1315150 h 1753534"/>
                  <a:gd name="connsiteX1" fmla="*/ 876767 w 1753534"/>
                  <a:gd name="connsiteY1" fmla="*/ 1753534 h 1753534"/>
                  <a:gd name="connsiteX2" fmla="*/ 117465 w 1753534"/>
                  <a:gd name="connsiteY2" fmla="*/ 1315151 h 1753534"/>
                  <a:gd name="connsiteX3" fmla="*/ 876767 w 1753534"/>
                  <a:gd name="connsiteY3" fmla="*/ 876767 h 1753534"/>
                  <a:gd name="connsiteX4" fmla="*/ 1636069 w 1753534"/>
                  <a:gd name="connsiteY4" fmla="*/ 1315150 h 175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3534" h="1753534">
                    <a:moveTo>
                      <a:pt x="1636069" y="1315150"/>
                    </a:moveTo>
                    <a:cubicBezTo>
                      <a:pt x="1479450" y="1586423"/>
                      <a:pt x="1190005" y="1753534"/>
                      <a:pt x="876767" y="1753534"/>
                    </a:cubicBezTo>
                    <a:cubicBezTo>
                      <a:pt x="563528" y="1753534"/>
                      <a:pt x="274084" y="1586423"/>
                      <a:pt x="117465" y="1315151"/>
                    </a:cubicBezTo>
                    <a:lnTo>
                      <a:pt x="876767" y="876767"/>
                    </a:lnTo>
                    <a:lnTo>
                      <a:pt x="1636069" y="1315150"/>
                    </a:lnTo>
                    <a:close/>
                  </a:path>
                </a:pathLst>
              </a:custGeom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03987" tIns="1314214" rIns="480502" bIns="210426" numCol="1" spcCol="1270" anchor="ctr" anchorCtr="0">
                <a:noAutofit/>
              </a:bodyPr>
              <a:lstStyle/>
              <a:p>
                <a:pPr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TW" altLang="en-US" sz="27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19" name="手繪多邊形 118"/>
              <p:cNvSpPr/>
              <p:nvPr/>
            </p:nvSpPr>
            <p:spPr>
              <a:xfrm>
                <a:off x="5031734" y="1534722"/>
                <a:ext cx="1753534" cy="1753534"/>
              </a:xfrm>
              <a:custGeom>
                <a:avLst/>
                <a:gdLst>
                  <a:gd name="connsiteX0" fmla="*/ 117465 w 1753534"/>
                  <a:gd name="connsiteY0" fmla="*/ 1315151 h 1753534"/>
                  <a:gd name="connsiteX1" fmla="*/ 117465 w 1753534"/>
                  <a:gd name="connsiteY1" fmla="*/ 438384 h 1753534"/>
                  <a:gd name="connsiteX2" fmla="*/ 876767 w 1753534"/>
                  <a:gd name="connsiteY2" fmla="*/ 1 h 1753534"/>
                  <a:gd name="connsiteX3" fmla="*/ 876767 w 1753534"/>
                  <a:gd name="connsiteY3" fmla="*/ 876767 h 1753534"/>
                  <a:gd name="connsiteX4" fmla="*/ 117465 w 1753534"/>
                  <a:gd name="connsiteY4" fmla="*/ 1315151 h 175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3534" h="1753534">
                    <a:moveTo>
                      <a:pt x="117465" y="1315151"/>
                    </a:moveTo>
                    <a:cubicBezTo>
                      <a:pt x="-39154" y="1043878"/>
                      <a:pt x="-39154" y="709657"/>
                      <a:pt x="117465" y="438384"/>
                    </a:cubicBezTo>
                    <a:cubicBezTo>
                      <a:pt x="274084" y="167111"/>
                      <a:pt x="563529" y="1"/>
                      <a:pt x="876767" y="1"/>
                    </a:cubicBezTo>
                    <a:lnTo>
                      <a:pt x="876767" y="876767"/>
                    </a:lnTo>
                    <a:lnTo>
                      <a:pt x="117465" y="1315151"/>
                    </a:lnTo>
                    <a:close/>
                  </a:path>
                </a:pathLst>
              </a:custGeom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rgbClr r="0" g="0" b="0"/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62798" tIns="452320" rIns="1073963" bIns="1001865" numCol="1" spcCol="1270" anchor="ctr" anchorCtr="0">
                <a:noAutofit/>
              </a:bodyPr>
              <a:lstStyle/>
              <a:p>
                <a:pPr algn="ctr" defTabSz="12001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TW" altLang="en-US" sz="27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120" name="圓形箭號 119"/>
              <p:cNvSpPr/>
              <p:nvPr/>
            </p:nvSpPr>
            <p:spPr>
              <a:xfrm>
                <a:off x="4995555" y="1426170"/>
                <a:ext cx="1970638" cy="1970638"/>
              </a:xfrm>
              <a:prstGeom prst="circularArrow">
                <a:avLst>
                  <a:gd name="adj1" fmla="val 5085"/>
                  <a:gd name="adj2" fmla="val 327528"/>
                  <a:gd name="adj3" fmla="val 1472472"/>
                  <a:gd name="adj4" fmla="val 16199432"/>
                  <a:gd name="adj5" fmla="val 5932"/>
                </a:avLst>
              </a:prstGeom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1" name="圓形箭號 120"/>
              <p:cNvSpPr/>
              <p:nvPr/>
            </p:nvSpPr>
            <p:spPr>
              <a:xfrm>
                <a:off x="4959296" y="1488685"/>
                <a:ext cx="1970638" cy="1970638"/>
              </a:xfrm>
              <a:prstGeom prst="circularArrow">
                <a:avLst>
                  <a:gd name="adj1" fmla="val 5085"/>
                  <a:gd name="adj2" fmla="val 327528"/>
                  <a:gd name="adj3" fmla="val 8671970"/>
                  <a:gd name="adj4" fmla="val 1800502"/>
                  <a:gd name="adj5" fmla="val 5932"/>
                </a:avLst>
              </a:prstGeom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2" name="圓形箭號 121"/>
              <p:cNvSpPr/>
              <p:nvPr/>
            </p:nvSpPr>
            <p:spPr>
              <a:xfrm>
                <a:off x="4923037" y="1426170"/>
                <a:ext cx="1970638" cy="1970638"/>
              </a:xfrm>
              <a:prstGeom prst="circularArrow">
                <a:avLst>
                  <a:gd name="adj1" fmla="val 5085"/>
                  <a:gd name="adj2" fmla="val 327528"/>
                  <a:gd name="adj3" fmla="val 15873039"/>
                  <a:gd name="adj4" fmla="val 9000000"/>
                  <a:gd name="adj5" fmla="val 5932"/>
                </a:avLst>
              </a:prstGeom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</p:grpSp>
        <p:sp>
          <p:nvSpPr>
            <p:cNvPr id="114" name="矩形 113"/>
            <p:cNvSpPr/>
            <p:nvPr/>
          </p:nvSpPr>
          <p:spPr>
            <a:xfrm>
              <a:off x="5770301" y="3977005"/>
              <a:ext cx="734189" cy="39045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跨界</a:t>
              </a:r>
              <a:endParaRPr lang="en-US" sz="2800" b="1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>
              <a:off x="6199913" y="3137591"/>
              <a:ext cx="734189" cy="39045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創新</a:t>
              </a:r>
            </a:p>
          </p:txBody>
        </p:sp>
        <p:sp>
          <p:nvSpPr>
            <p:cNvPr id="116" name="矩形 115"/>
            <p:cNvSpPr/>
            <p:nvPr/>
          </p:nvSpPr>
          <p:spPr>
            <a:xfrm>
              <a:off x="5267834" y="3137591"/>
              <a:ext cx="734189" cy="390455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none">
              <a:spAutoFit/>
            </a:bodyPr>
            <a:lstStyle/>
            <a:p>
              <a:pPr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2800" b="1">
                  <a:solidFill>
                    <a:schemeClr val="l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整合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5616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12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658</TotalTime>
  <Words>231</Words>
  <Application>Microsoft Office PowerPoint</Application>
  <PresentationFormat>35mm 幻燈片</PresentationFormat>
  <Paragraphs>26</Paragraphs>
  <Slides>3</Slides>
  <Notes>2</Notes>
  <HiddenSlides>0</HiddenSlides>
  <MMClips>1</MMClips>
  <ScaleCrop>false</ScaleCrop>
  <HeadingPairs>
    <vt:vector size="8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  <vt:variant>
        <vt:lpstr>自訂放映</vt:lpstr>
      </vt:variant>
      <vt:variant>
        <vt:i4>1</vt:i4>
      </vt:variant>
    </vt:vector>
  </HeadingPairs>
  <TitlesOfParts>
    <vt:vector size="11" baseType="lpstr">
      <vt:lpstr>微軟正黑體</vt:lpstr>
      <vt:lpstr>新細明體</vt:lpstr>
      <vt:lpstr>Arial</vt:lpstr>
      <vt:lpstr>Calibri</vt:lpstr>
      <vt:lpstr>Calibri Light</vt:lpstr>
      <vt:lpstr>Times New Roman</vt:lpstr>
      <vt:lpstr>Office 佈景主題</vt:lpstr>
      <vt:lpstr>PowerPoint 簡報</vt:lpstr>
      <vt:lpstr>PowerPoint 簡報</vt:lpstr>
      <vt:lpstr>PowerPoint 簡報</vt:lpstr>
      <vt:lpstr>自訂放映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mayling</dc:creator>
  <cp:lastModifiedBy>mayling</cp:lastModifiedBy>
  <cp:revision>49</cp:revision>
  <dcterms:created xsi:type="dcterms:W3CDTF">2018-07-08T23:36:39Z</dcterms:created>
  <dcterms:modified xsi:type="dcterms:W3CDTF">2018-07-10T01:45:13Z</dcterms:modified>
</cp:coreProperties>
</file>