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custShowLst>
    <p:custShow name="B2" id="0">
      <p:sldLst>
        <p:sld r:id="rId3"/>
      </p:sldLst>
    </p:custShow>
    <p:custShow name="B3" id="1">
      <p:sldLst>
        <p:sld r:id="rId4"/>
      </p:sldLst>
    </p:custShow>
    <p:custShow name="B4" id="2">
      <p:sldLst>
        <p:sld r:id="rId5"/>
      </p:sldLst>
    </p:custShow>
    <p:custShow name="B5" id="3">
      <p:sldLst>
        <p:sld r:id="rId6"/>
      </p:sldLst>
    </p:custShow>
    <p:custShow name="B6" id="4">
      <p:sldLst>
        <p:sld r:id="rId7"/>
      </p:sldLst>
    </p:custShow>
    <p:custShow name="B7" id="5">
      <p:sldLst>
        <p:sld r:id="rId8"/>
      </p:sldLst>
    </p:custShow>
    <p:custShow name="B8" id="6">
      <p:sldLst>
        <p:sld r:id="rId9"/>
      </p:sldLst>
    </p:custShow>
  </p:custShow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圖片版面配置區 10"/>
          <p:cNvSpPr>
            <a:spLocks noGrp="1"/>
          </p:cNvSpPr>
          <p:nvPr>
            <p:ph type="pic" sz="quarter" idx="13"/>
          </p:nvPr>
        </p:nvSpPr>
        <p:spPr>
          <a:xfrm>
            <a:off x="6678460" y="1956185"/>
            <a:ext cx="4199854" cy="2945631"/>
          </a:xfrm>
          <a:ln w="60325" cmpd="thinThick">
            <a:solidFill>
              <a:schemeClr val="accent1"/>
            </a:solidFill>
          </a:ln>
        </p:spPr>
        <p:txBody>
          <a:bodyPr/>
          <a:lstStyle/>
          <a:p>
            <a:r>
              <a:rPr kumimoji="1" lang="zh-TW" altLang="en-US"/>
              <a:t>按一下圖示以新增圖片</a:t>
            </a:r>
            <a:endParaRPr kumimoji="1" lang="ja-JP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154" y="982134"/>
            <a:ext cx="4718305" cy="1303867"/>
          </a:xfrm>
        </p:spPr>
        <p:txBody>
          <a:bodyPr>
            <a:normAutofit/>
          </a:bodyPr>
          <a:lstStyle>
            <a:lvl1pPr algn="ctr" defTabSz="457193" rtl="0" eaLnBrk="1" latinLnBrk="0" hangingPunct="1">
              <a:spcBef>
                <a:spcPct val="0"/>
              </a:spcBef>
              <a:buNone/>
              <a:defRPr kumimoji="1" lang="en-US" altLang="en-US" sz="3001" b="1" kern="1200" cap="none" baseline="0" dirty="0">
                <a:ln w="3175" cmpd="sng">
                  <a:noFill/>
                </a:ln>
                <a:solidFill>
                  <a:srgbClr val="901C1F"/>
                </a:solidFill>
                <a:effectLst/>
                <a:latin typeface="Times New Roman" panose="02020603050405020304" pitchFamily="18" charset="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6155" y="2560320"/>
            <a:ext cx="4718304" cy="3310128"/>
          </a:xfrm>
        </p:spPr>
        <p:txBody>
          <a:bodyPr>
            <a:norm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zh-TW" altLang="en-US" dirty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9059-F1D6-41D0-95CF-D21CAA096B3A}" type="datetimeFigureOut">
              <a:rPr lang="en-US" altLang="zh-TW" noProof="0" smtClean="0"/>
              <a:pPr/>
              <a:t>5/17/2016</a:t>
            </a:fld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D5434-F838-4DD4-A17B-1CB1A1850DF4}" type="slidenum">
              <a:rPr lang="en-US" altLang="zh-TW" noProof="0" smtClean="0"/>
              <a:pPr/>
              <a:t>‹#›</a:t>
            </a:fld>
            <a:endParaRPr lang="zh-TW" altLang="en-US" noProof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198180" y="2420889"/>
            <a:ext cx="4500000" cy="578"/>
          </a:xfrm>
          <a:prstGeom prst="line">
            <a:avLst/>
          </a:prstGeom>
          <a:ln w="15875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圖片 8" descr="drink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653" y="5280157"/>
            <a:ext cx="3273226" cy="51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32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DU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1252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8597" y="480061"/>
            <a:ext cx="11234806" cy="5897880"/>
          </a:xfrm>
          <a:prstGeom prst="rect">
            <a:avLst/>
          </a:prstGeom>
        </p:spPr>
      </p:pic>
      <p:sp>
        <p:nvSpPr>
          <p:cNvPr id="8" name="矩形 7" descr="shape"/>
          <p:cNvSpPr/>
          <p:nvPr userDrawn="1"/>
        </p:nvSpPr>
        <p:spPr>
          <a:xfrm>
            <a:off x="0" y="0"/>
            <a:ext cx="6120000" cy="6840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608014" y="609601"/>
            <a:ext cx="10972800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Picture 9" descr="HDRibbonContent-UniformTrim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3"/>
          <a:stretch/>
        </p:blipFill>
        <p:spPr>
          <a:xfrm rot="5400000">
            <a:off x="5706471" y="76267"/>
            <a:ext cx="758952" cy="606425"/>
          </a:xfrm>
          <a:prstGeom prst="rect">
            <a:avLst/>
          </a:prstGeom>
        </p:spPr>
      </p:pic>
      <p:pic>
        <p:nvPicPr>
          <p:cNvPr id="11" name="Picture 10" descr="HDRibbonContent-UniformTrim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3"/>
          <a:stretch/>
        </p:blipFill>
        <p:spPr>
          <a:xfrm rot="5400000">
            <a:off x="5706470" y="6173528"/>
            <a:ext cx="758952" cy="60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3" y="982134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2" y="2556933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2" y="5969000"/>
            <a:ext cx="1600199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B9B9059-F1D6-41D0-95CF-D21CAA096B3A}" type="datetimeFigureOut">
              <a:rPr lang="en-US" altLang="zh-TW" noProof="0" smtClean="0"/>
              <a:pPr/>
              <a:t>5/17/2016</a:t>
            </a:fld>
            <a:endParaRPr lang="zh-TW" alt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2" y="5969000"/>
            <a:ext cx="7305899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TW" altLang="en-US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2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FD5434-F838-4DD4-A17B-1CB1A1850DF4}" type="slidenum">
              <a:rPr lang="en-US" altLang="zh-TW" noProof="0" smtClean="0"/>
              <a:pPr/>
              <a:t>‹#›</a:t>
            </a:fld>
            <a:endParaRPr lang="zh-TW" altLang="en-US" noProof="0"/>
          </a:p>
        </p:txBody>
      </p:sp>
    </p:spTree>
    <p:extLst>
      <p:ext uri="{BB962C8B-B14F-4D97-AF65-F5344CB8AC3E}">
        <p14:creationId xmlns:p14="http://schemas.microsoft.com/office/powerpoint/2010/main" val="3011521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2" r:id="rId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457193" rtl="0" eaLnBrk="1" latinLnBrk="0" hangingPunct="1">
        <a:spcBef>
          <a:spcPct val="0"/>
        </a:spcBef>
        <a:buNone/>
        <a:defRPr kumimoji="1" lang="en-US" altLang="en-US" sz="3001" b="1" kern="1200" cap="none" baseline="0" dirty="0">
          <a:ln w="3175" cmpd="sng">
            <a:noFill/>
          </a:ln>
          <a:solidFill>
            <a:srgbClr val="901C1F"/>
          </a:solidFill>
          <a:effectLst/>
          <a:latin typeface="Times New Roman" panose="02020603050405020304" pitchFamily="18" charset="0"/>
          <a:ea typeface="微軟正黑體" panose="020B0604030504040204" pitchFamily="34" charset="-120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45" indent="-285745" algn="l" defTabSz="457193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37" indent="-285745" algn="l" defTabSz="457193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kumimoji="1" sz="1999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30" indent="-285745" algn="l" defTabSz="457193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25" indent="-171448" algn="l" defTabSz="457193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kumimoji="1" sz="16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18" indent="-171448" algn="l" defTabSz="457193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kumimoji="1"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559" indent="-228596" algn="l" defTabSz="457193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kumimoji="1"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751" indent="-228596" algn="l" defTabSz="457193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kumimoji="1"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8943" indent="-228596" algn="l" defTabSz="457193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kumimoji="1"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136" indent="-228596" algn="l" defTabSz="457193" rtl="0" eaLnBrk="1" latinLnBrk="0" hangingPunct="1">
        <a:spcBef>
          <a:spcPct val="20000"/>
        </a:spcBef>
        <a:spcAft>
          <a:spcPts val="601"/>
        </a:spcAft>
        <a:buClr>
          <a:schemeClr val="accent1"/>
        </a:buClr>
        <a:buSzPct val="115000"/>
        <a:buFont typeface="Arial"/>
        <a:buChar char="•"/>
        <a:defRPr kumimoji="1" sz="1401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9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3" algn="l" defTabSz="45719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5" algn="l" defTabSz="45719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8" algn="l" defTabSz="45719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70" algn="l" defTabSz="45719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62" algn="l" defTabSz="45719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55" algn="l" defTabSz="45719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8" algn="l" defTabSz="45719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40" algn="l" defTabSz="457193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手繪多邊形 54">
            <a:hlinkClick r:id="" action="ppaction://customshow?id=0&amp;return=true"/>
          </p:cNvPr>
          <p:cNvSpPr/>
          <p:nvPr/>
        </p:nvSpPr>
        <p:spPr>
          <a:xfrm>
            <a:off x="6669014" y="1116270"/>
            <a:ext cx="4539555" cy="504000"/>
          </a:xfrm>
          <a:custGeom>
            <a:avLst/>
            <a:gdLst>
              <a:gd name="connsiteX0" fmla="*/ 0 w 5184775"/>
              <a:gd name="connsiteY0" fmla="*/ 119354 h 716107"/>
              <a:gd name="connsiteX1" fmla="*/ 119354 w 5184775"/>
              <a:gd name="connsiteY1" fmla="*/ 0 h 716107"/>
              <a:gd name="connsiteX2" fmla="*/ 5065421 w 5184775"/>
              <a:gd name="connsiteY2" fmla="*/ 0 h 716107"/>
              <a:gd name="connsiteX3" fmla="*/ 5184775 w 5184775"/>
              <a:gd name="connsiteY3" fmla="*/ 119354 h 716107"/>
              <a:gd name="connsiteX4" fmla="*/ 5184775 w 5184775"/>
              <a:gd name="connsiteY4" fmla="*/ 596753 h 716107"/>
              <a:gd name="connsiteX5" fmla="*/ 5065421 w 5184775"/>
              <a:gd name="connsiteY5" fmla="*/ 716107 h 716107"/>
              <a:gd name="connsiteX6" fmla="*/ 119354 w 5184775"/>
              <a:gd name="connsiteY6" fmla="*/ 716107 h 716107"/>
              <a:gd name="connsiteX7" fmla="*/ 0 w 5184775"/>
              <a:gd name="connsiteY7" fmla="*/ 596753 h 716107"/>
              <a:gd name="connsiteX8" fmla="*/ 0 w 5184775"/>
              <a:gd name="connsiteY8" fmla="*/ 119354 h 716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4775" h="716107">
                <a:moveTo>
                  <a:pt x="0" y="119354"/>
                </a:moveTo>
                <a:cubicBezTo>
                  <a:pt x="0" y="53437"/>
                  <a:pt x="53437" y="0"/>
                  <a:pt x="119354" y="0"/>
                </a:cubicBezTo>
                <a:lnTo>
                  <a:pt x="5065421" y="0"/>
                </a:lnTo>
                <a:cubicBezTo>
                  <a:pt x="5131338" y="0"/>
                  <a:pt x="5184775" y="53437"/>
                  <a:pt x="5184775" y="119354"/>
                </a:cubicBezTo>
                <a:lnTo>
                  <a:pt x="5184775" y="596753"/>
                </a:lnTo>
                <a:cubicBezTo>
                  <a:pt x="5184775" y="662670"/>
                  <a:pt x="5131338" y="716107"/>
                  <a:pt x="5065421" y="716107"/>
                </a:cubicBezTo>
                <a:lnTo>
                  <a:pt x="119354" y="716107"/>
                </a:lnTo>
                <a:cubicBezTo>
                  <a:pt x="53437" y="716107"/>
                  <a:pt x="0" y="662670"/>
                  <a:pt x="0" y="596753"/>
                </a:cubicBezTo>
                <a:lnTo>
                  <a:pt x="0" y="11935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6397" tIns="126397" rIns="126397" bIns="126397" numCol="1" spcCol="1270" anchor="ctr" anchorCtr="0">
            <a:noAutofit/>
          </a:bodyPr>
          <a:lstStyle/>
          <a:p>
            <a:pPr marL="18000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200000"/>
            </a:pPr>
            <a:r>
              <a:rPr lang="en-US" altLang="zh-TW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筆堆</a:t>
            </a:r>
            <a:r>
              <a:rPr lang="zh-TW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歐姆</a:t>
            </a:r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蛋系列 </a:t>
            </a:r>
            <a:r>
              <a:rPr lang="en-US" altLang="zh-TW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 OMELETT</a:t>
            </a:r>
            <a:endPara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56" name="手繪多邊形 55">
            <a:hlinkClick r:id="" action="ppaction://customshow?id=1&amp;return=true"/>
          </p:cNvPr>
          <p:cNvSpPr/>
          <p:nvPr/>
        </p:nvSpPr>
        <p:spPr>
          <a:xfrm>
            <a:off x="6669014" y="1801758"/>
            <a:ext cx="4539555" cy="504000"/>
          </a:xfrm>
          <a:custGeom>
            <a:avLst/>
            <a:gdLst>
              <a:gd name="connsiteX0" fmla="*/ 0 w 5184775"/>
              <a:gd name="connsiteY0" fmla="*/ 119354 h 716107"/>
              <a:gd name="connsiteX1" fmla="*/ 119354 w 5184775"/>
              <a:gd name="connsiteY1" fmla="*/ 0 h 716107"/>
              <a:gd name="connsiteX2" fmla="*/ 5065421 w 5184775"/>
              <a:gd name="connsiteY2" fmla="*/ 0 h 716107"/>
              <a:gd name="connsiteX3" fmla="*/ 5184775 w 5184775"/>
              <a:gd name="connsiteY3" fmla="*/ 119354 h 716107"/>
              <a:gd name="connsiteX4" fmla="*/ 5184775 w 5184775"/>
              <a:gd name="connsiteY4" fmla="*/ 596753 h 716107"/>
              <a:gd name="connsiteX5" fmla="*/ 5065421 w 5184775"/>
              <a:gd name="connsiteY5" fmla="*/ 716107 h 716107"/>
              <a:gd name="connsiteX6" fmla="*/ 119354 w 5184775"/>
              <a:gd name="connsiteY6" fmla="*/ 716107 h 716107"/>
              <a:gd name="connsiteX7" fmla="*/ 0 w 5184775"/>
              <a:gd name="connsiteY7" fmla="*/ 596753 h 716107"/>
              <a:gd name="connsiteX8" fmla="*/ 0 w 5184775"/>
              <a:gd name="connsiteY8" fmla="*/ 119354 h 716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4775" h="716107">
                <a:moveTo>
                  <a:pt x="0" y="119354"/>
                </a:moveTo>
                <a:cubicBezTo>
                  <a:pt x="0" y="53437"/>
                  <a:pt x="53437" y="0"/>
                  <a:pt x="119354" y="0"/>
                </a:cubicBezTo>
                <a:lnTo>
                  <a:pt x="5065421" y="0"/>
                </a:lnTo>
                <a:cubicBezTo>
                  <a:pt x="5131338" y="0"/>
                  <a:pt x="5184775" y="53437"/>
                  <a:pt x="5184775" y="119354"/>
                </a:cubicBezTo>
                <a:lnTo>
                  <a:pt x="5184775" y="596753"/>
                </a:lnTo>
                <a:cubicBezTo>
                  <a:pt x="5184775" y="662670"/>
                  <a:pt x="5131338" y="716107"/>
                  <a:pt x="5065421" y="716107"/>
                </a:cubicBezTo>
                <a:lnTo>
                  <a:pt x="119354" y="716107"/>
                </a:lnTo>
                <a:cubicBezTo>
                  <a:pt x="53437" y="716107"/>
                  <a:pt x="0" y="662670"/>
                  <a:pt x="0" y="596753"/>
                </a:cubicBezTo>
                <a:lnTo>
                  <a:pt x="0" y="11935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90000"/>
              <a:hueOff val="0"/>
              <a:satOff val="0"/>
              <a:lumOff val="0"/>
              <a:alphaOff val="-6667"/>
            </a:schemeClr>
          </a:fillRef>
          <a:effectRef idx="2">
            <a:schemeClr val="accent1">
              <a:alpha val="90000"/>
              <a:hueOff val="0"/>
              <a:satOff val="0"/>
              <a:lumOff val="0"/>
              <a:alphaOff val="-6667"/>
            </a:schemeClr>
          </a:effectRef>
          <a:fontRef idx="minor">
            <a:schemeClr val="lt1"/>
          </a:fontRef>
        </p:style>
        <p:txBody>
          <a:bodyPr spcFirstLastPara="0" vert="horz" wrap="square" lIns="126397" tIns="126397" rIns="126397" bIns="126397" numCol="1" spcCol="1270" anchor="ctr" anchorCtr="0">
            <a:noAutofit/>
          </a:bodyPr>
          <a:lstStyle/>
          <a:p>
            <a:pPr marL="18000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200000"/>
            </a:pP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TW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前菜系列 </a:t>
            </a: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 STARTERS</a:t>
            </a:r>
            <a:endParaRPr lang="zh-TW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57" name="手繪多邊形 56">
            <a:hlinkClick r:id="" action="ppaction://customshow?id=2&amp;return=true"/>
          </p:cNvPr>
          <p:cNvSpPr/>
          <p:nvPr/>
        </p:nvSpPr>
        <p:spPr>
          <a:xfrm>
            <a:off x="6669014" y="2487246"/>
            <a:ext cx="4539555" cy="504000"/>
          </a:xfrm>
          <a:custGeom>
            <a:avLst/>
            <a:gdLst>
              <a:gd name="connsiteX0" fmla="*/ 0 w 5184775"/>
              <a:gd name="connsiteY0" fmla="*/ 119354 h 716107"/>
              <a:gd name="connsiteX1" fmla="*/ 119354 w 5184775"/>
              <a:gd name="connsiteY1" fmla="*/ 0 h 716107"/>
              <a:gd name="connsiteX2" fmla="*/ 5065421 w 5184775"/>
              <a:gd name="connsiteY2" fmla="*/ 0 h 716107"/>
              <a:gd name="connsiteX3" fmla="*/ 5184775 w 5184775"/>
              <a:gd name="connsiteY3" fmla="*/ 119354 h 716107"/>
              <a:gd name="connsiteX4" fmla="*/ 5184775 w 5184775"/>
              <a:gd name="connsiteY4" fmla="*/ 596753 h 716107"/>
              <a:gd name="connsiteX5" fmla="*/ 5065421 w 5184775"/>
              <a:gd name="connsiteY5" fmla="*/ 716107 h 716107"/>
              <a:gd name="connsiteX6" fmla="*/ 119354 w 5184775"/>
              <a:gd name="connsiteY6" fmla="*/ 716107 h 716107"/>
              <a:gd name="connsiteX7" fmla="*/ 0 w 5184775"/>
              <a:gd name="connsiteY7" fmla="*/ 596753 h 716107"/>
              <a:gd name="connsiteX8" fmla="*/ 0 w 5184775"/>
              <a:gd name="connsiteY8" fmla="*/ 119354 h 716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4775" h="716107">
                <a:moveTo>
                  <a:pt x="0" y="119354"/>
                </a:moveTo>
                <a:cubicBezTo>
                  <a:pt x="0" y="53437"/>
                  <a:pt x="53437" y="0"/>
                  <a:pt x="119354" y="0"/>
                </a:cubicBezTo>
                <a:lnTo>
                  <a:pt x="5065421" y="0"/>
                </a:lnTo>
                <a:cubicBezTo>
                  <a:pt x="5131338" y="0"/>
                  <a:pt x="5184775" y="53437"/>
                  <a:pt x="5184775" y="119354"/>
                </a:cubicBezTo>
                <a:lnTo>
                  <a:pt x="5184775" y="596753"/>
                </a:lnTo>
                <a:cubicBezTo>
                  <a:pt x="5184775" y="662670"/>
                  <a:pt x="5131338" y="716107"/>
                  <a:pt x="5065421" y="716107"/>
                </a:cubicBezTo>
                <a:lnTo>
                  <a:pt x="119354" y="716107"/>
                </a:lnTo>
                <a:cubicBezTo>
                  <a:pt x="53437" y="716107"/>
                  <a:pt x="0" y="662670"/>
                  <a:pt x="0" y="596753"/>
                </a:cubicBezTo>
                <a:lnTo>
                  <a:pt x="0" y="11935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90000"/>
              <a:hueOff val="0"/>
              <a:satOff val="0"/>
              <a:lumOff val="0"/>
              <a:alphaOff val="-13333"/>
            </a:schemeClr>
          </a:fillRef>
          <a:effectRef idx="2">
            <a:schemeClr val="accent1">
              <a:alpha val="90000"/>
              <a:hueOff val="0"/>
              <a:satOff val="0"/>
              <a:lumOff val="0"/>
              <a:alphaOff val="-13333"/>
            </a:schemeClr>
          </a:effectRef>
          <a:fontRef idx="minor">
            <a:schemeClr val="lt1"/>
          </a:fontRef>
        </p:style>
        <p:txBody>
          <a:bodyPr spcFirstLastPara="0" vert="horz" wrap="square" lIns="126397" tIns="126397" rIns="126397" bIns="126397" numCol="1" spcCol="1270" anchor="ctr" anchorCtr="0">
            <a:noAutofit/>
          </a:bodyPr>
          <a:lstStyle/>
          <a:p>
            <a:pPr marL="18000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200000"/>
            </a:pP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TW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健康沙拉系列</a:t>
            </a: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 SALAD</a:t>
            </a:r>
            <a:endParaRPr lang="zh-TW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58" name="手繪多邊形 57">
            <a:hlinkClick r:id="" action="ppaction://customshow?id=3&amp;return=true"/>
          </p:cNvPr>
          <p:cNvSpPr/>
          <p:nvPr/>
        </p:nvSpPr>
        <p:spPr>
          <a:xfrm>
            <a:off x="6669014" y="3172734"/>
            <a:ext cx="4539555" cy="504000"/>
          </a:xfrm>
          <a:custGeom>
            <a:avLst/>
            <a:gdLst>
              <a:gd name="connsiteX0" fmla="*/ 0 w 5184775"/>
              <a:gd name="connsiteY0" fmla="*/ 119354 h 716107"/>
              <a:gd name="connsiteX1" fmla="*/ 119354 w 5184775"/>
              <a:gd name="connsiteY1" fmla="*/ 0 h 716107"/>
              <a:gd name="connsiteX2" fmla="*/ 5065421 w 5184775"/>
              <a:gd name="connsiteY2" fmla="*/ 0 h 716107"/>
              <a:gd name="connsiteX3" fmla="*/ 5184775 w 5184775"/>
              <a:gd name="connsiteY3" fmla="*/ 119354 h 716107"/>
              <a:gd name="connsiteX4" fmla="*/ 5184775 w 5184775"/>
              <a:gd name="connsiteY4" fmla="*/ 596753 h 716107"/>
              <a:gd name="connsiteX5" fmla="*/ 5065421 w 5184775"/>
              <a:gd name="connsiteY5" fmla="*/ 716107 h 716107"/>
              <a:gd name="connsiteX6" fmla="*/ 119354 w 5184775"/>
              <a:gd name="connsiteY6" fmla="*/ 716107 h 716107"/>
              <a:gd name="connsiteX7" fmla="*/ 0 w 5184775"/>
              <a:gd name="connsiteY7" fmla="*/ 596753 h 716107"/>
              <a:gd name="connsiteX8" fmla="*/ 0 w 5184775"/>
              <a:gd name="connsiteY8" fmla="*/ 119354 h 716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4775" h="716107">
                <a:moveTo>
                  <a:pt x="0" y="119354"/>
                </a:moveTo>
                <a:cubicBezTo>
                  <a:pt x="0" y="53437"/>
                  <a:pt x="53437" y="0"/>
                  <a:pt x="119354" y="0"/>
                </a:cubicBezTo>
                <a:lnTo>
                  <a:pt x="5065421" y="0"/>
                </a:lnTo>
                <a:cubicBezTo>
                  <a:pt x="5131338" y="0"/>
                  <a:pt x="5184775" y="53437"/>
                  <a:pt x="5184775" y="119354"/>
                </a:cubicBezTo>
                <a:lnTo>
                  <a:pt x="5184775" y="596753"/>
                </a:lnTo>
                <a:cubicBezTo>
                  <a:pt x="5184775" y="662670"/>
                  <a:pt x="5131338" y="716107"/>
                  <a:pt x="5065421" y="716107"/>
                </a:cubicBezTo>
                <a:lnTo>
                  <a:pt x="119354" y="716107"/>
                </a:lnTo>
                <a:cubicBezTo>
                  <a:pt x="53437" y="716107"/>
                  <a:pt x="0" y="662670"/>
                  <a:pt x="0" y="596753"/>
                </a:cubicBezTo>
                <a:lnTo>
                  <a:pt x="0" y="11935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90000"/>
              <a:hueOff val="0"/>
              <a:satOff val="0"/>
              <a:lumOff val="0"/>
              <a:alphaOff val="-20000"/>
            </a:schemeClr>
          </a:fillRef>
          <a:effectRef idx="2">
            <a:schemeClr val="accent1">
              <a:alpha val="90000"/>
              <a:hueOff val="0"/>
              <a:satOff val="0"/>
              <a:lumOff val="0"/>
              <a:alphaOff val="-20000"/>
            </a:schemeClr>
          </a:effectRef>
          <a:fontRef idx="minor">
            <a:schemeClr val="lt1"/>
          </a:fontRef>
        </p:style>
        <p:txBody>
          <a:bodyPr spcFirstLastPara="0" vert="horz" wrap="square" lIns="126397" tIns="126397" rIns="126397" bIns="126397" numCol="1" spcCol="1270" anchor="ctr" anchorCtr="0">
            <a:noAutofit/>
          </a:bodyPr>
          <a:lstStyle/>
          <a:p>
            <a:pPr marL="18000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200000"/>
            </a:pP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TW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義大利麵系列</a:t>
            </a: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 PASTA</a:t>
            </a:r>
            <a:endParaRPr lang="zh-TW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59" name="手繪多邊形 58">
            <a:hlinkClick r:id="" action="ppaction://customshow?id=4&amp;return=true"/>
          </p:cNvPr>
          <p:cNvSpPr/>
          <p:nvPr/>
        </p:nvSpPr>
        <p:spPr>
          <a:xfrm>
            <a:off x="6669014" y="3858222"/>
            <a:ext cx="4539555" cy="504000"/>
          </a:xfrm>
          <a:custGeom>
            <a:avLst/>
            <a:gdLst>
              <a:gd name="connsiteX0" fmla="*/ 0 w 5184775"/>
              <a:gd name="connsiteY0" fmla="*/ 119354 h 716107"/>
              <a:gd name="connsiteX1" fmla="*/ 119354 w 5184775"/>
              <a:gd name="connsiteY1" fmla="*/ 0 h 716107"/>
              <a:gd name="connsiteX2" fmla="*/ 5065421 w 5184775"/>
              <a:gd name="connsiteY2" fmla="*/ 0 h 716107"/>
              <a:gd name="connsiteX3" fmla="*/ 5184775 w 5184775"/>
              <a:gd name="connsiteY3" fmla="*/ 119354 h 716107"/>
              <a:gd name="connsiteX4" fmla="*/ 5184775 w 5184775"/>
              <a:gd name="connsiteY4" fmla="*/ 596753 h 716107"/>
              <a:gd name="connsiteX5" fmla="*/ 5065421 w 5184775"/>
              <a:gd name="connsiteY5" fmla="*/ 716107 h 716107"/>
              <a:gd name="connsiteX6" fmla="*/ 119354 w 5184775"/>
              <a:gd name="connsiteY6" fmla="*/ 716107 h 716107"/>
              <a:gd name="connsiteX7" fmla="*/ 0 w 5184775"/>
              <a:gd name="connsiteY7" fmla="*/ 596753 h 716107"/>
              <a:gd name="connsiteX8" fmla="*/ 0 w 5184775"/>
              <a:gd name="connsiteY8" fmla="*/ 119354 h 716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4775" h="716107">
                <a:moveTo>
                  <a:pt x="0" y="119354"/>
                </a:moveTo>
                <a:cubicBezTo>
                  <a:pt x="0" y="53437"/>
                  <a:pt x="53437" y="0"/>
                  <a:pt x="119354" y="0"/>
                </a:cubicBezTo>
                <a:lnTo>
                  <a:pt x="5065421" y="0"/>
                </a:lnTo>
                <a:cubicBezTo>
                  <a:pt x="5131338" y="0"/>
                  <a:pt x="5184775" y="53437"/>
                  <a:pt x="5184775" y="119354"/>
                </a:cubicBezTo>
                <a:lnTo>
                  <a:pt x="5184775" y="596753"/>
                </a:lnTo>
                <a:cubicBezTo>
                  <a:pt x="5184775" y="662670"/>
                  <a:pt x="5131338" y="716107"/>
                  <a:pt x="5065421" y="716107"/>
                </a:cubicBezTo>
                <a:lnTo>
                  <a:pt x="119354" y="716107"/>
                </a:lnTo>
                <a:cubicBezTo>
                  <a:pt x="53437" y="716107"/>
                  <a:pt x="0" y="662670"/>
                  <a:pt x="0" y="596753"/>
                </a:cubicBezTo>
                <a:lnTo>
                  <a:pt x="0" y="11935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90000"/>
              <a:hueOff val="0"/>
              <a:satOff val="0"/>
              <a:lumOff val="0"/>
              <a:alphaOff val="-26667"/>
            </a:schemeClr>
          </a:fillRef>
          <a:effectRef idx="2">
            <a:schemeClr val="accent1">
              <a:alpha val="90000"/>
              <a:hueOff val="0"/>
              <a:satOff val="0"/>
              <a:lumOff val="0"/>
              <a:alphaOff val="-26667"/>
            </a:schemeClr>
          </a:effectRef>
          <a:fontRef idx="minor">
            <a:schemeClr val="lt1"/>
          </a:fontRef>
        </p:style>
        <p:txBody>
          <a:bodyPr spcFirstLastPara="0" vert="horz" wrap="square" lIns="126397" tIns="126397" rIns="126397" bIns="126397" numCol="1" spcCol="1270" anchor="ctr" anchorCtr="0">
            <a:noAutofit/>
          </a:bodyPr>
          <a:lstStyle/>
          <a:p>
            <a:pPr marL="18000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200000"/>
            </a:pP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TW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主廚好推薦 </a:t>
            </a: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 SPECIAL MEAL</a:t>
            </a:r>
            <a:endParaRPr lang="zh-TW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60" name="手繪多邊形 59">
            <a:hlinkClick r:id="" action="ppaction://customshow?id=5&amp;return=true"/>
          </p:cNvPr>
          <p:cNvSpPr/>
          <p:nvPr/>
        </p:nvSpPr>
        <p:spPr>
          <a:xfrm>
            <a:off x="6669014" y="4543710"/>
            <a:ext cx="4539555" cy="504000"/>
          </a:xfrm>
          <a:custGeom>
            <a:avLst/>
            <a:gdLst>
              <a:gd name="connsiteX0" fmla="*/ 0 w 5184775"/>
              <a:gd name="connsiteY0" fmla="*/ 119354 h 716107"/>
              <a:gd name="connsiteX1" fmla="*/ 119354 w 5184775"/>
              <a:gd name="connsiteY1" fmla="*/ 0 h 716107"/>
              <a:gd name="connsiteX2" fmla="*/ 5065421 w 5184775"/>
              <a:gd name="connsiteY2" fmla="*/ 0 h 716107"/>
              <a:gd name="connsiteX3" fmla="*/ 5184775 w 5184775"/>
              <a:gd name="connsiteY3" fmla="*/ 119354 h 716107"/>
              <a:gd name="connsiteX4" fmla="*/ 5184775 w 5184775"/>
              <a:gd name="connsiteY4" fmla="*/ 596753 h 716107"/>
              <a:gd name="connsiteX5" fmla="*/ 5065421 w 5184775"/>
              <a:gd name="connsiteY5" fmla="*/ 716107 h 716107"/>
              <a:gd name="connsiteX6" fmla="*/ 119354 w 5184775"/>
              <a:gd name="connsiteY6" fmla="*/ 716107 h 716107"/>
              <a:gd name="connsiteX7" fmla="*/ 0 w 5184775"/>
              <a:gd name="connsiteY7" fmla="*/ 596753 h 716107"/>
              <a:gd name="connsiteX8" fmla="*/ 0 w 5184775"/>
              <a:gd name="connsiteY8" fmla="*/ 119354 h 716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4775" h="716107">
                <a:moveTo>
                  <a:pt x="0" y="119354"/>
                </a:moveTo>
                <a:cubicBezTo>
                  <a:pt x="0" y="53437"/>
                  <a:pt x="53437" y="0"/>
                  <a:pt x="119354" y="0"/>
                </a:cubicBezTo>
                <a:lnTo>
                  <a:pt x="5065421" y="0"/>
                </a:lnTo>
                <a:cubicBezTo>
                  <a:pt x="5131338" y="0"/>
                  <a:pt x="5184775" y="53437"/>
                  <a:pt x="5184775" y="119354"/>
                </a:cubicBezTo>
                <a:lnTo>
                  <a:pt x="5184775" y="596753"/>
                </a:lnTo>
                <a:cubicBezTo>
                  <a:pt x="5184775" y="662670"/>
                  <a:pt x="5131338" y="716107"/>
                  <a:pt x="5065421" y="716107"/>
                </a:cubicBezTo>
                <a:lnTo>
                  <a:pt x="119354" y="716107"/>
                </a:lnTo>
                <a:cubicBezTo>
                  <a:pt x="53437" y="716107"/>
                  <a:pt x="0" y="662670"/>
                  <a:pt x="0" y="596753"/>
                </a:cubicBezTo>
                <a:lnTo>
                  <a:pt x="0" y="11935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90000"/>
              <a:hueOff val="0"/>
              <a:satOff val="0"/>
              <a:lumOff val="0"/>
              <a:alphaOff val="-33333"/>
            </a:schemeClr>
          </a:fillRef>
          <a:effectRef idx="2">
            <a:schemeClr val="accent1">
              <a:alpha val="90000"/>
              <a:hueOff val="0"/>
              <a:satOff val="0"/>
              <a:lumOff val="0"/>
              <a:alphaOff val="-33333"/>
            </a:schemeClr>
          </a:effectRef>
          <a:fontRef idx="minor">
            <a:schemeClr val="lt1"/>
          </a:fontRef>
        </p:style>
        <p:txBody>
          <a:bodyPr spcFirstLastPara="0" vert="horz" wrap="square" lIns="126397" tIns="126397" rIns="126397" bIns="126397" numCol="1" spcCol="1270" anchor="ctr" anchorCtr="0">
            <a:noAutofit/>
          </a:bodyPr>
          <a:lstStyle/>
          <a:p>
            <a:pPr marL="18000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200000"/>
            </a:pP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TW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燉飯系列 </a:t>
            </a: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RISOTTO</a:t>
            </a:r>
            <a:endParaRPr lang="zh-TW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sp>
        <p:nvSpPr>
          <p:cNvPr id="61" name="手繪多邊形 60">
            <a:hlinkClick r:id="" action="ppaction://customshow?id=6&amp;return=true"/>
          </p:cNvPr>
          <p:cNvSpPr/>
          <p:nvPr/>
        </p:nvSpPr>
        <p:spPr>
          <a:xfrm>
            <a:off x="6669014" y="5229200"/>
            <a:ext cx="4539555" cy="504000"/>
          </a:xfrm>
          <a:custGeom>
            <a:avLst/>
            <a:gdLst>
              <a:gd name="connsiteX0" fmla="*/ 0 w 5184775"/>
              <a:gd name="connsiteY0" fmla="*/ 119354 h 716107"/>
              <a:gd name="connsiteX1" fmla="*/ 119354 w 5184775"/>
              <a:gd name="connsiteY1" fmla="*/ 0 h 716107"/>
              <a:gd name="connsiteX2" fmla="*/ 5065421 w 5184775"/>
              <a:gd name="connsiteY2" fmla="*/ 0 h 716107"/>
              <a:gd name="connsiteX3" fmla="*/ 5184775 w 5184775"/>
              <a:gd name="connsiteY3" fmla="*/ 119354 h 716107"/>
              <a:gd name="connsiteX4" fmla="*/ 5184775 w 5184775"/>
              <a:gd name="connsiteY4" fmla="*/ 596753 h 716107"/>
              <a:gd name="connsiteX5" fmla="*/ 5065421 w 5184775"/>
              <a:gd name="connsiteY5" fmla="*/ 716107 h 716107"/>
              <a:gd name="connsiteX6" fmla="*/ 119354 w 5184775"/>
              <a:gd name="connsiteY6" fmla="*/ 716107 h 716107"/>
              <a:gd name="connsiteX7" fmla="*/ 0 w 5184775"/>
              <a:gd name="connsiteY7" fmla="*/ 596753 h 716107"/>
              <a:gd name="connsiteX8" fmla="*/ 0 w 5184775"/>
              <a:gd name="connsiteY8" fmla="*/ 119354 h 716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84775" h="716107">
                <a:moveTo>
                  <a:pt x="0" y="119354"/>
                </a:moveTo>
                <a:cubicBezTo>
                  <a:pt x="0" y="53437"/>
                  <a:pt x="53437" y="0"/>
                  <a:pt x="119354" y="0"/>
                </a:cubicBezTo>
                <a:lnTo>
                  <a:pt x="5065421" y="0"/>
                </a:lnTo>
                <a:cubicBezTo>
                  <a:pt x="5131338" y="0"/>
                  <a:pt x="5184775" y="53437"/>
                  <a:pt x="5184775" y="119354"/>
                </a:cubicBezTo>
                <a:lnTo>
                  <a:pt x="5184775" y="596753"/>
                </a:lnTo>
                <a:cubicBezTo>
                  <a:pt x="5184775" y="662670"/>
                  <a:pt x="5131338" y="716107"/>
                  <a:pt x="5065421" y="716107"/>
                </a:cubicBezTo>
                <a:lnTo>
                  <a:pt x="119354" y="716107"/>
                </a:lnTo>
                <a:cubicBezTo>
                  <a:pt x="53437" y="716107"/>
                  <a:pt x="0" y="662670"/>
                  <a:pt x="0" y="596753"/>
                </a:cubicBezTo>
                <a:lnTo>
                  <a:pt x="0" y="119354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alpha val="90000"/>
              <a:hueOff val="0"/>
              <a:satOff val="0"/>
              <a:lumOff val="0"/>
              <a:alphaOff val="-40000"/>
            </a:schemeClr>
          </a:fillRef>
          <a:effectRef idx="2">
            <a:schemeClr val="accent1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lt1"/>
          </a:fontRef>
        </p:style>
        <p:txBody>
          <a:bodyPr spcFirstLastPara="0" vert="horz" wrap="square" lIns="126397" tIns="126397" rIns="126397" bIns="126397" numCol="1" spcCol="1270" anchor="ctr" anchorCtr="0">
            <a:noAutofit/>
          </a:bodyPr>
          <a:lstStyle/>
          <a:p>
            <a:pPr marL="18000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SzPct val="200000"/>
            </a:pP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TW" altLang="en-US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帕尼尼系列</a:t>
            </a:r>
            <a:r>
              <a:rPr lang="en-US" altLang="zh-TW"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微軟正黑體" panose="020B0604030504040204" pitchFamily="34" charset="-120"/>
                <a:cs typeface="Times New Roman" panose="02020603050405020304" pitchFamily="18" charset="0"/>
              </a:rPr>
              <a:t> PANINI</a:t>
            </a:r>
            <a:endParaRPr lang="zh-TW" altLang="en-US" sz="2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微軟正黑體" panose="020B06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2" y="1888313"/>
            <a:ext cx="3181266" cy="3181266"/>
          </a:xfrm>
          <a:prstGeom prst="rect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5" name="矩形 4"/>
          <p:cNvSpPr/>
          <p:nvPr/>
        </p:nvSpPr>
        <p:spPr>
          <a:xfrm>
            <a:off x="1710000" y="5450400"/>
            <a:ext cx="3261600" cy="460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901C1F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筆堆美式創意料理餐廳</a:t>
            </a:r>
            <a:endParaRPr lang="ja-JP" altLang="en-US" sz="2400" dirty="0">
              <a:solidFill>
                <a:srgbClr val="901C1F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9614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內容版面配置區 10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5524" b="552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/>
              <a:t>筆堆歐姆蛋系列</a:t>
            </a:r>
            <a:br>
              <a:rPr lang="en-US" altLang="zh-TW"/>
            </a:br>
            <a:r>
              <a:rPr lang="en-US" altLang="zh-TW"/>
              <a:t>OMELET</a:t>
            </a:r>
            <a:endParaRPr lang="zh-TW" altLang="en-US"/>
          </a:p>
        </p:txBody>
      </p:sp>
      <p:sp>
        <p:nvSpPr>
          <p:cNvPr id="7" name="內容版面配置區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TW"/>
              <a:t>Veggie Omelet</a:t>
            </a:r>
          </a:p>
          <a:p>
            <a:r>
              <a:rPr lang="en-US" altLang="zh-TW"/>
              <a:t>Bacon &amp; mushroom</a:t>
            </a:r>
          </a:p>
          <a:p>
            <a:r>
              <a:rPr lang="en-US" altLang="zh-TW"/>
              <a:t>Denver Omelet</a:t>
            </a:r>
          </a:p>
          <a:p>
            <a:r>
              <a:rPr lang="en-US" altLang="zh-TW"/>
              <a:t>Spinach &amp; Smoked Salmon</a:t>
            </a:r>
          </a:p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29644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內容版面配置區 13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5794" b="579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/>
              <a:t>前菜系列</a:t>
            </a:r>
            <a:br>
              <a:rPr lang="en-US" altLang="zh-TW"/>
            </a:br>
            <a:r>
              <a:rPr lang="en-US" altLang="ja-JP"/>
              <a:t>STARTERS</a:t>
            </a:r>
            <a:endParaRPr lang="zh-TW" altLang="en-US"/>
          </a:p>
        </p:txBody>
      </p:sp>
      <p:sp>
        <p:nvSpPr>
          <p:cNvPr id="8" name="文字版面配置區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/>
              <a:t>Fries w / Garlic Ailoli Sauce</a:t>
            </a:r>
          </a:p>
          <a:p>
            <a:r>
              <a:rPr lang="en-US" altLang="ja-JP"/>
              <a:t>Calamari</a:t>
            </a:r>
          </a:p>
          <a:p>
            <a:r>
              <a:rPr lang="en-US" altLang="ja-JP"/>
              <a:t>Pulled Pork Cheese Fries</a:t>
            </a:r>
          </a:p>
          <a:p>
            <a:r>
              <a:rPr lang="en-US" altLang="ja-JP"/>
              <a:t>Pulled Pork Nachos</a:t>
            </a:r>
          </a:p>
          <a:p>
            <a:r>
              <a:rPr lang="en-US" altLang="ja-JP"/>
              <a:t>Smoked Salmon Carpacio</a:t>
            </a:r>
          </a:p>
          <a:p>
            <a:r>
              <a:rPr lang="en-US" altLang="ja-JP"/>
              <a:t>Bidui’s Chicken Wings</a:t>
            </a:r>
          </a:p>
          <a:p>
            <a:r>
              <a:rPr lang="en-US" altLang="ja-JP"/>
              <a:t>Buidi’s Combo</a:t>
            </a:r>
          </a:p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5340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內容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" r="2515"/>
          <a:stretch>
            <a:fillRect/>
          </a:stretch>
        </p:blipFill>
        <p:spPr/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/>
              <a:t>健康沙拉系列</a:t>
            </a:r>
            <a:br>
              <a:rPr lang="en-US" altLang="zh-TW"/>
            </a:br>
            <a:r>
              <a:rPr lang="en-US" altLang="zh-TW"/>
              <a:t>SALAD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/>
              <a:t>Bidui’s Salad</a:t>
            </a:r>
          </a:p>
          <a:p>
            <a:r>
              <a:rPr lang="en-US" altLang="zh-TW"/>
              <a:t>Greek Salad with Lemon Vinaigrette</a:t>
            </a:r>
          </a:p>
          <a:p>
            <a:r>
              <a:rPr lang="en-US" altLang="zh-TW"/>
              <a:t>Ceasar Salad</a:t>
            </a:r>
          </a:p>
          <a:p>
            <a:endParaRPr lang="en-US" altLang="zh-TW"/>
          </a:p>
          <a:p>
            <a:r>
              <a:rPr lang="en-US" altLang="zh-TW"/>
              <a:t>Two choices of meat</a:t>
            </a:r>
            <a:br>
              <a:rPr lang="en-US" altLang="zh-TW"/>
            </a:br>
            <a:r>
              <a:rPr lang="en-US" altLang="zh-TW"/>
              <a:t>A. Chicken breast</a:t>
            </a:r>
            <a:br>
              <a:rPr lang="en-US" altLang="zh-TW"/>
            </a:br>
            <a:r>
              <a:rPr lang="en-US" altLang="zh-TW"/>
              <a:t>B. Salmon Steak </a:t>
            </a:r>
          </a:p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44977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內容版面配置區 11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745" b="745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zh-TW" altLang="en-US"/>
              <a:t>義大利麵系列</a:t>
            </a:r>
            <a:br>
              <a:rPr lang="en-US" altLang="zh-TW"/>
            </a:br>
            <a:r>
              <a:rPr lang="en-US" altLang="ja-JP"/>
              <a:t>PASTA</a:t>
            </a:r>
            <a:endParaRPr lang="zh-TW" altLang="en-US"/>
          </a:p>
        </p:txBody>
      </p:sp>
      <p:sp>
        <p:nvSpPr>
          <p:cNvPr id="9" name="文字版面配置區 8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/>
              <a:t>Tomato &amp; Basil Spaghetti</a:t>
            </a:r>
          </a:p>
          <a:p>
            <a:r>
              <a:rPr lang="en-US" altLang="ja-JP"/>
              <a:t>Clam un White Wine</a:t>
            </a:r>
          </a:p>
          <a:p>
            <a:r>
              <a:rPr lang="en-US" altLang="ja-JP"/>
              <a:t>Chicken Pesto Cream</a:t>
            </a:r>
          </a:p>
          <a:p>
            <a:r>
              <a:rPr lang="en-US" altLang="ja-JP"/>
              <a:t>Carbonara</a:t>
            </a:r>
          </a:p>
          <a:p>
            <a:r>
              <a:rPr lang="en-US" altLang="ja-JP"/>
              <a:t>Shrimp Scampi</a:t>
            </a:r>
          </a:p>
          <a:p>
            <a:r>
              <a:rPr lang="en-US" altLang="ja-JP"/>
              <a:t>Porcini Mushroom and Truffle</a:t>
            </a:r>
          </a:p>
          <a:p>
            <a:r>
              <a:rPr lang="en-US" altLang="ja-JP"/>
              <a:t>Seafood Arabiata</a:t>
            </a:r>
          </a:p>
          <a:p>
            <a:r>
              <a:rPr lang="en-US" altLang="ja-JP"/>
              <a:t>Bacon &amp; Mussel Cream</a:t>
            </a:r>
          </a:p>
          <a:p>
            <a:r>
              <a:rPr lang="en-US" altLang="ja-JP"/>
              <a:t>Beef Bourguignon</a:t>
            </a:r>
          </a:p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6606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內容版面配置區 11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3744" b="3744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/>
              <a:t>主廚推薦</a:t>
            </a:r>
            <a:br>
              <a:rPr lang="en-US" altLang="zh-TW"/>
            </a:br>
            <a:r>
              <a:rPr lang="en-US" altLang="ja-JP"/>
              <a:t>SPECIAL MEAL</a:t>
            </a:r>
            <a:endParaRPr lang="zh-TW" altLang="en-US"/>
          </a:p>
        </p:txBody>
      </p:sp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ja-JP"/>
              <a:t>Norwegian Salmon Lemon &amp; Garlic Cream Sauce</a:t>
            </a:r>
          </a:p>
          <a:p>
            <a:r>
              <a:rPr lang="en-US" altLang="ja-JP"/>
              <a:t>Bidui BBQ Ribs</a:t>
            </a:r>
            <a:br>
              <a:rPr lang="en-US" altLang="ja-JP"/>
            </a:br>
            <a:r>
              <a:rPr lang="en-US" altLang="ja-JP"/>
              <a:t>(24 oz + -)</a:t>
            </a:r>
          </a:p>
          <a:p>
            <a:r>
              <a:rPr lang="en-US" altLang="ja-JP"/>
              <a:t>Crispy Pata</a:t>
            </a:r>
            <a:br>
              <a:rPr lang="en-US" altLang="ja-JP"/>
            </a:br>
            <a:r>
              <a:rPr lang="en-US" altLang="ja-JP"/>
              <a:t>(64 oz + -)</a:t>
            </a:r>
          </a:p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5850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內容版面配置區 11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502" b="50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/>
              <a:t>燉飯系列</a:t>
            </a:r>
            <a:br>
              <a:rPr lang="en-US" altLang="zh-TW"/>
            </a:br>
            <a:r>
              <a:rPr lang="en-US" altLang="zh-TW"/>
              <a:t>RISOTTO</a:t>
            </a:r>
            <a:endParaRPr lang="zh-TW" altLang="en-US"/>
          </a:p>
        </p:txBody>
      </p:sp>
      <p:sp>
        <p:nvSpPr>
          <p:cNvPr id="10" name="文字版面配置區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TW"/>
              <a:t>Porcini Mushroom Truffle Risotto</a:t>
            </a:r>
          </a:p>
          <a:p>
            <a:r>
              <a:rPr lang="en-US" altLang="zh-TW"/>
              <a:t>Seafood Tomato Risotto</a:t>
            </a:r>
          </a:p>
          <a:p>
            <a:r>
              <a:rPr lang="en-US" altLang="zh-TW"/>
              <a:t>Squid Risotto Negra</a:t>
            </a:r>
          </a:p>
          <a:p>
            <a:r>
              <a:rPr lang="en-US" altLang="zh-TW"/>
              <a:t>Seafood Pesto Cream Risotto</a:t>
            </a:r>
            <a:r>
              <a:rPr lang="zh-TW" altLang="en-US"/>
              <a:t> 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50432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內容版面配置區 12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531" r="2531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/>
              <a:t>帕尼尼系列</a:t>
            </a:r>
            <a:br>
              <a:rPr lang="en-US" altLang="zh-TW"/>
            </a:br>
            <a:r>
              <a:rPr lang="en-US" altLang="zh-TW"/>
              <a:t>PANINI</a:t>
            </a:r>
            <a:endParaRPr lang="zh-TW" altLang="en-US"/>
          </a:p>
        </p:txBody>
      </p:sp>
      <p:sp>
        <p:nvSpPr>
          <p:cNvPr id="10" name="文字版面配置區 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/>
              <a:t>Ham &amp; Cheese Melt</a:t>
            </a:r>
          </a:p>
          <a:p>
            <a:r>
              <a:rPr lang="en-US" altLang="ja-JP"/>
              <a:t>BBQ Pulled pork</a:t>
            </a:r>
          </a:p>
          <a:p>
            <a:r>
              <a:rPr lang="en-US" altLang="ja-JP"/>
              <a:t>Nacho Cuban</a:t>
            </a:r>
          </a:p>
          <a:p>
            <a:r>
              <a:rPr lang="en-US" altLang="ja-JP"/>
              <a:t>Mushroom overload</a:t>
            </a:r>
          </a:p>
          <a:p>
            <a:r>
              <a:rPr lang="en-US" altLang="ja-JP"/>
              <a:t>Chicken saltimbocca</a:t>
            </a:r>
          </a:p>
          <a:p>
            <a:r>
              <a:rPr lang="en-US" altLang="ja-JP"/>
              <a:t>Meat Lover</a:t>
            </a:r>
          </a:p>
          <a:p>
            <a:r>
              <a:rPr lang="en-US" altLang="ja-JP"/>
              <a:t>Roast beef onion</a:t>
            </a:r>
          </a:p>
          <a:p>
            <a:r>
              <a:rPr lang="en-US" altLang="ja-JP"/>
              <a:t>Grilled Salmon Steak Cream Cheese</a:t>
            </a:r>
          </a:p>
        </p:txBody>
      </p:sp>
    </p:spTree>
    <p:extLst>
      <p:ext uri="{BB962C8B-B14F-4D97-AF65-F5344CB8AC3E}">
        <p14:creationId xmlns:p14="http://schemas.microsoft.com/office/powerpoint/2010/main" val="10005551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有機">
  <a:themeElements>
    <a:clrScheme name="有機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有機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有機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簡報1.pptx" id="{73EC8BC5-BB5F-43E4-AB4B-B2C5D089A5FF}" vid="{B8492584-3CCD-41AA-AB93-288B4577F13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PPD03</Template>
  <TotalTime>195</TotalTime>
  <Words>186</Words>
  <Application>Microsoft Office PowerPoint</Application>
  <PresentationFormat>寬螢幕</PresentationFormat>
  <Paragraphs>55</Paragraphs>
  <Slides>8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  <vt:variant>
        <vt:lpstr>自訂放映</vt:lpstr>
      </vt:variant>
      <vt:variant>
        <vt:i4>7</vt:i4>
      </vt:variant>
    </vt:vector>
  </HeadingPairs>
  <TitlesOfParts>
    <vt:vector size="22" baseType="lpstr">
      <vt:lpstr>ＭＳ Ｐ明朝</vt:lpstr>
      <vt:lpstr>微軟正黑體</vt:lpstr>
      <vt:lpstr>新細明體</vt:lpstr>
      <vt:lpstr>Arial</vt:lpstr>
      <vt:lpstr>Garamond</vt:lpstr>
      <vt:lpstr>Times New Roman</vt:lpstr>
      <vt:lpstr>有機</vt:lpstr>
      <vt:lpstr>PowerPoint 簡報</vt:lpstr>
      <vt:lpstr>筆堆歐姆蛋系列 OMELET</vt:lpstr>
      <vt:lpstr>前菜系列 STARTERS</vt:lpstr>
      <vt:lpstr>健康沙拉系列 SALAD</vt:lpstr>
      <vt:lpstr>義大利麵系列 PASTA</vt:lpstr>
      <vt:lpstr>主廚推薦 SPECIAL MEAL</vt:lpstr>
      <vt:lpstr>燉飯系列 RISOTTO</vt:lpstr>
      <vt:lpstr>帕尼尼系列 PANINI</vt:lpstr>
      <vt:lpstr>B2</vt:lpstr>
      <vt:lpstr>B3</vt:lpstr>
      <vt:lpstr>B4</vt:lpstr>
      <vt:lpstr>B5</vt:lpstr>
      <vt:lpstr>B6</vt:lpstr>
      <vt:lpstr>B7</vt:lpstr>
      <vt:lpstr>B8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23</cp:revision>
  <dcterms:created xsi:type="dcterms:W3CDTF">2015-11-13T07:52:43Z</dcterms:created>
  <dcterms:modified xsi:type="dcterms:W3CDTF">2016-05-17T05:39:54Z</dcterms:modified>
</cp:coreProperties>
</file>