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7"/>
  </p:notesMasterIdLst>
  <p:sldIdLst>
    <p:sldId id="256" r:id="rId3"/>
    <p:sldId id="261" r:id="rId4"/>
    <p:sldId id="266" r:id="rId5"/>
    <p:sldId id="267" r:id="rId6"/>
  </p:sldIdLst>
  <p:sldSz cx="9906000" cy="6858000" type="A4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3BDB7"/>
    <a:srgbClr val="DDDDDD"/>
    <a:srgbClr val="F8F8F8"/>
    <a:srgbClr val="4F81B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00A15C55-8517-42AA-B614-E9B94910E393}" styleName="中等深淺樣式 2 - 輔色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E269D01E-BC32-4049-B463-5C60D7B0CCD2}" styleName="佈景主題樣式 2 - 輔色 4">
    <a:tblBg>
      <a:fillRef idx="3">
        <a:schemeClr val="accent4"/>
      </a:fillRef>
      <a:effectRef idx="3">
        <a:schemeClr val="accent4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4">
                <a:tint val="50000"/>
              </a:schemeClr>
            </a:lnRef>
          </a:left>
          <a:right>
            <a:lnRef idx="1">
              <a:schemeClr val="accent4">
                <a:tint val="50000"/>
              </a:schemeClr>
            </a:lnRef>
          </a:right>
          <a:top>
            <a:lnRef idx="1">
              <a:schemeClr val="accent4">
                <a:tint val="50000"/>
              </a:schemeClr>
            </a:lnRef>
          </a:top>
          <a:bottom>
            <a:lnRef idx="1">
              <a:schemeClr val="accent4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E929F9F4-4A8F-4326-A1B4-22849713DDAB}" styleName="深色樣式 1 - 輔色 4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wholeTbl>
    <a:band1H>
      <a:tcStyle>
        <a:tcBdr/>
        <a:fill>
          <a:solidFill>
            <a:schemeClr val="accent4">
              <a:shade val="60000"/>
            </a:schemeClr>
          </a:solidFill>
        </a:fill>
      </a:tcStyle>
    </a:band1H>
    <a:band1V>
      <a:tcStyle>
        <a:tcBdr/>
        <a:fill>
          <a:solidFill>
            <a:schemeClr val="accent4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4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4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4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3139" autoAdjust="0"/>
    <p:restoredTop sz="94417" autoAdjust="0"/>
  </p:normalViewPr>
  <p:slideViewPr>
    <p:cSldViewPr>
      <p:cViewPr>
        <p:scale>
          <a:sx n="70" d="100"/>
          <a:sy n="70" d="100"/>
        </p:scale>
        <p:origin x="-1440" y="-912"/>
      </p:cViewPr>
      <p:guideLst>
        <p:guide orient="horz" pos="2161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07CA837-04BC-482A-A85F-C75B5B63304B}" type="datetimeFigureOut">
              <a:rPr lang="zh-TW" altLang="en-US" smtClean="0"/>
              <a:t>2012/08/08</a:t>
            </a:fld>
            <a:endParaRPr lang="zh-TW" altLang="en-US"/>
          </a:p>
        </p:txBody>
      </p:sp>
      <p:sp>
        <p:nvSpPr>
          <p:cNvPr id="4" name="投影片圖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952500" y="685800"/>
            <a:ext cx="4953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TW" alt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D07EEA7-1940-4F8A-B648-2140B9BA126B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0887555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07EEA7-1940-4F8A-B648-2140B9BA126B}" type="slidenum">
              <a:rPr lang="zh-TW" altLang="en-US" smtClean="0"/>
              <a:t>1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14360289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07EEA7-1940-4F8A-B648-2140B9BA126B}" type="slidenum">
              <a:rPr lang="zh-TW" altLang="en-US" smtClean="0"/>
              <a:t>2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91794219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07EEA7-1940-4F8A-B648-2140B9BA126B}" type="slidenum">
              <a:rPr lang="zh-TW" altLang="en-US" smtClean="0"/>
              <a:t>4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2137206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742951" y="2130426"/>
            <a:ext cx="8420100" cy="1470025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485900" y="3886201"/>
            <a:ext cx="6934201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smtClean="0"/>
              <a:t>按一下以編輯母片副標題樣式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9E388D-6480-4840-B65A-58C1F1D46485}" type="datetimeFigureOut">
              <a:rPr lang="zh-TW" altLang="en-US" smtClean="0"/>
              <a:t>2012/08/08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B4FCCB-FBE1-4650-B827-99D22C1A5E56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894052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9E388D-6480-4840-B65A-58C1F1D46485}" type="datetimeFigureOut">
              <a:rPr lang="zh-TW" altLang="en-US" smtClean="0"/>
              <a:t>2012/08/08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B4FCCB-FBE1-4650-B827-99D22C1A5E56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9032037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7181851" y="274640"/>
            <a:ext cx="2228850" cy="5851525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495300" y="274640"/>
            <a:ext cx="6521450" cy="5851525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9E388D-6480-4840-B65A-58C1F1D46485}" type="datetimeFigureOut">
              <a:rPr lang="zh-TW" altLang="en-US" smtClean="0"/>
              <a:t>2012/08/08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B4FCCB-FBE1-4650-B827-99D22C1A5E56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15001538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906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966140" y="5617774"/>
            <a:ext cx="7998180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1072449" y="1016990"/>
            <a:ext cx="7778044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1073151" y="1009651"/>
            <a:ext cx="7778044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833648" y="702069"/>
            <a:ext cx="615150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8533674" y="726098"/>
            <a:ext cx="566928" cy="614172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71134" y="1794935"/>
            <a:ext cx="6200424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71134" y="3736622"/>
            <a:ext cx="6188194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smtClean="0"/>
              <a:t>按一下以編輯母片副標題樣式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34899" y="5357593"/>
            <a:ext cx="1314973" cy="365125"/>
          </a:xfrm>
        </p:spPr>
        <p:txBody>
          <a:bodyPr/>
          <a:lstStyle/>
          <a:p>
            <a:fld id="{0E9E388D-6480-4840-B65A-58C1F1D46485}" type="datetimeFigureOut">
              <a:rPr lang="zh-TW" altLang="en-US" smtClean="0"/>
              <a:t>2012/08/08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271882" y="5357593"/>
            <a:ext cx="5454415" cy="365125"/>
          </a:xfrm>
        </p:spPr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31758" y="5357593"/>
            <a:ext cx="600192" cy="365125"/>
          </a:xfrm>
        </p:spPr>
        <p:txBody>
          <a:bodyPr/>
          <a:lstStyle>
            <a:lvl1pPr algn="ctr">
              <a:defRPr/>
            </a:lvl1pPr>
          </a:lstStyle>
          <a:p>
            <a:fld id="{75B4FCCB-FBE1-4650-B827-99D22C1A5E56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9E388D-6480-4840-B65A-58C1F1D46485}" type="datetimeFigureOut">
              <a:rPr lang="zh-TW" altLang="en-US" smtClean="0"/>
              <a:t>2012/08/08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B4FCCB-FBE1-4650-B827-99D22C1A5E56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5394" y="2239431"/>
            <a:ext cx="677521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77623" y="3725335"/>
            <a:ext cx="6750756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9E388D-6480-4840-B65A-58C1F1D46485}" type="datetimeFigureOut">
              <a:rPr lang="zh-TW" altLang="en-US" smtClean="0"/>
              <a:t>2012/08/08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B4FCCB-FBE1-4650-B827-99D22C1A5E56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9E388D-6480-4840-B65A-58C1F1D46485}" type="datetimeFigureOut">
              <a:rPr lang="zh-TW" altLang="en-US" smtClean="0"/>
              <a:t>2012/08/08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B4FCCB-FBE1-4650-B827-99D22C1A5E56}" type="slidenum">
              <a:rPr lang="zh-TW" altLang="en-US" smtClean="0"/>
              <a:t>‹#›</a:t>
            </a:fld>
            <a:endParaRPr lang="zh-TW" alt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406652" y="2121407"/>
            <a:ext cx="3467100" cy="3602736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5052060" y="2119313"/>
            <a:ext cx="3467100" cy="3605212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87692" y="2122312"/>
            <a:ext cx="318448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319891" y="2122311"/>
            <a:ext cx="3189732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9E388D-6480-4840-B65A-58C1F1D46485}" type="datetimeFigureOut">
              <a:rPr lang="zh-TW" altLang="en-US" smtClean="0"/>
              <a:t>2012/08/08</a:t>
            </a:fld>
            <a:endParaRPr lang="zh-TW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B4FCCB-FBE1-4650-B827-99D22C1A5E56}" type="slidenum">
              <a:rPr lang="zh-TW" altLang="en-US" smtClean="0"/>
              <a:t>‹#›</a:t>
            </a:fld>
            <a:endParaRPr lang="zh-TW" alt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406652" y="2944368"/>
            <a:ext cx="3496818" cy="2779776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5032247" y="2944813"/>
            <a:ext cx="3496818" cy="2779776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08584" y="764704"/>
            <a:ext cx="7545682" cy="739209"/>
          </a:xfrm>
        </p:spPr>
        <p:txBody>
          <a:bodyPr>
            <a:normAutofit/>
          </a:bodyPr>
          <a:lstStyle>
            <a:lvl1pPr>
              <a:defRPr sz="3600" b="1" cap="none" spc="0">
                <a:ln w="1905"/>
                <a:solidFill>
                  <a:schemeClr val="accent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ea"/>
                <a:ea typeface="+mn-ea"/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9E388D-6480-4840-B65A-58C1F1D46485}" type="datetimeFigureOut">
              <a:rPr lang="zh-TW" altLang="en-US" smtClean="0"/>
              <a:t>2012/08/08</a:t>
            </a:fld>
            <a:endParaRPr lang="zh-TW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B4FCCB-FBE1-4650-B827-99D22C1A5E56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9E388D-6480-4840-B65A-58C1F1D46485}" type="datetimeFigureOut">
              <a:rPr lang="zh-TW" altLang="en-US" smtClean="0"/>
              <a:t>2012/08/08</a:t>
            </a:fld>
            <a:endParaRPr lang="zh-TW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B4FCCB-FBE1-4650-B827-99D22C1A5E56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906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84859" y="6058038"/>
            <a:ext cx="8365068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841279" y="605163"/>
            <a:ext cx="4104686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844035" y="603504"/>
            <a:ext cx="4104686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811638" y="576868"/>
            <a:ext cx="4104686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812293" y="576072"/>
            <a:ext cx="4104686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568699" y="293953"/>
            <a:ext cx="615150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826573" y="309541"/>
            <a:ext cx="566928" cy="614172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201391" y="2020043"/>
            <a:ext cx="3320229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5258815" y="1150993"/>
            <a:ext cx="3272525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243803" y="3623748"/>
            <a:ext cx="3302965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870173" y="5885673"/>
            <a:ext cx="1314973" cy="365125"/>
          </a:xfrm>
        </p:spPr>
        <p:txBody>
          <a:bodyPr/>
          <a:lstStyle/>
          <a:p>
            <a:fld id="{0E9E388D-6480-4840-B65A-58C1F1D46485}" type="datetimeFigureOut">
              <a:rPr lang="zh-TW" altLang="en-US" smtClean="0"/>
              <a:t>2012/08/08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90767" y="5829262"/>
            <a:ext cx="3816158" cy="365125"/>
          </a:xfrm>
        </p:spPr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8187089" y="5896962"/>
            <a:ext cx="600192" cy="365125"/>
          </a:xfrm>
        </p:spPr>
        <p:txBody>
          <a:bodyPr/>
          <a:lstStyle/>
          <a:p>
            <a:fld id="{75B4FCCB-FBE1-4650-B827-99D22C1A5E56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9E388D-6480-4840-B65A-58C1F1D46485}" type="datetimeFigureOut">
              <a:rPr lang="zh-TW" altLang="en-US" smtClean="0"/>
              <a:t>2012/08/08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B4FCCB-FBE1-4650-B827-99D22C1A5E56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58991919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906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84859" y="6058038"/>
            <a:ext cx="8365068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811638" y="576868"/>
            <a:ext cx="4104686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807147" y="575769"/>
            <a:ext cx="4104686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841279" y="605163"/>
            <a:ext cx="4104686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836833" y="603920"/>
            <a:ext cx="4104686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568699" y="293953"/>
            <a:ext cx="615150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826573" y="309541"/>
            <a:ext cx="566928" cy="614172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98626" y="2020824"/>
            <a:ext cx="331851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5306833" y="1207272"/>
            <a:ext cx="3156685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248156" y="3621024"/>
            <a:ext cx="3298698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874764" y="5888738"/>
            <a:ext cx="1314973" cy="365125"/>
          </a:xfrm>
        </p:spPr>
        <p:txBody>
          <a:bodyPr/>
          <a:lstStyle/>
          <a:p>
            <a:fld id="{0E9E388D-6480-4840-B65A-58C1F1D46485}" type="datetimeFigureOut">
              <a:rPr lang="zh-TW" altLang="en-US" smtClean="0"/>
              <a:t>2012/08/08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90784" y="5831038"/>
            <a:ext cx="3595630" cy="365125"/>
          </a:xfrm>
        </p:spPr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8192263" y="5900027"/>
            <a:ext cx="600192" cy="365125"/>
          </a:xfrm>
        </p:spPr>
        <p:txBody>
          <a:bodyPr/>
          <a:lstStyle/>
          <a:p>
            <a:fld id="{75B4FCCB-FBE1-4650-B827-99D22C1A5E56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9E388D-6480-4840-B65A-58C1F1D46485}" type="datetimeFigureOut">
              <a:rPr lang="zh-TW" altLang="en-US" smtClean="0"/>
              <a:t>2012/08/08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B4FCCB-FBE1-4650-B827-99D22C1A5E56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81852" y="925691"/>
            <a:ext cx="1550106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06407" y="1106313"/>
            <a:ext cx="5610344" cy="4402667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9E388D-6480-4840-B65A-58C1F1D46485}" type="datetimeFigureOut">
              <a:rPr lang="zh-TW" altLang="en-US" smtClean="0"/>
              <a:t>2012/08/08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B4FCCB-FBE1-4650-B827-99D22C1A5E56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9E388D-6480-4840-B65A-58C1F1D46485}" type="datetimeFigureOut">
              <a:rPr lang="zh-TW" altLang="en-US" smtClean="0"/>
              <a:t>2012/08/08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B4FCCB-FBE1-4650-B827-99D22C1A5E56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7789419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5035551" y="1600200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9E388D-6480-4840-B65A-58C1F1D46485}" type="datetimeFigureOut">
              <a:rPr lang="zh-TW" altLang="en-US" smtClean="0"/>
              <a:t>2012/08/08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B4FCCB-FBE1-4650-B827-99D22C1A5E56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9864518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95300" y="1535114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95300" y="2174876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5032113" y="1535114"/>
            <a:ext cx="4378589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5032113" y="2174876"/>
            <a:ext cx="4378589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9E388D-6480-4840-B65A-58C1F1D46485}" type="datetimeFigureOut">
              <a:rPr lang="zh-TW" altLang="en-US" smtClean="0"/>
              <a:t>2012/08/08</a:t>
            </a:fld>
            <a:endParaRPr lang="zh-TW" alt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B4FCCB-FBE1-4650-B827-99D22C1A5E56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188824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9E388D-6480-4840-B65A-58C1F1D46485}" type="datetimeFigureOut">
              <a:rPr lang="zh-TW" altLang="en-US" smtClean="0"/>
              <a:t>2012/08/08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B4FCCB-FBE1-4650-B827-99D22C1A5E56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213528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9E388D-6480-4840-B65A-58C1F1D46485}" type="datetimeFigureOut">
              <a:rPr lang="zh-TW" altLang="en-US" smtClean="0"/>
              <a:t>2012/08/08</a:t>
            </a:fld>
            <a:endParaRPr lang="zh-TW" alt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B4FCCB-FBE1-4650-B827-99D22C1A5E56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85224942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95303" y="273051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872972" y="273051"/>
            <a:ext cx="5537729" cy="585311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495303" y="1435100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9E388D-6480-4840-B65A-58C1F1D46485}" type="datetimeFigureOut">
              <a:rPr lang="zh-TW" altLang="en-US" smtClean="0"/>
              <a:t>2012/08/08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B4FCCB-FBE1-4650-B827-99D22C1A5E56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7439388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941646" y="4800601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1941646" y="612776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941646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9E388D-6480-4840-B65A-58C1F1D46485}" type="datetimeFigureOut">
              <a:rPr lang="zh-TW" altLang="en-US" smtClean="0"/>
              <a:t>2012/08/08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B4FCCB-FBE1-4650-B827-99D22C1A5E56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6937765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4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495300" y="274639"/>
            <a:ext cx="8915401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95300" y="1600200"/>
            <a:ext cx="8915401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495300" y="6356351"/>
            <a:ext cx="23114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9E388D-6480-4840-B65A-58C1F1D46485}" type="datetimeFigureOut">
              <a:rPr lang="zh-TW" altLang="en-US" smtClean="0"/>
              <a:t>2012/08/08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3384551" y="6356351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7099300" y="6356351"/>
            <a:ext cx="23114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B4FCCB-FBE1-4650-B827-99D22C1A5E56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1060960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906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81038" y="6069330"/>
            <a:ext cx="8581074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92480" y="575310"/>
            <a:ext cx="833755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92480" y="576072"/>
            <a:ext cx="833755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435684">
            <a:off x="589053" y="273091"/>
            <a:ext cx="615150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4096196">
            <a:off x="8814958" y="274541"/>
            <a:ext cx="566928" cy="614172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86276" y="817583"/>
            <a:ext cx="7545682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84961" y="2119257"/>
            <a:ext cx="6712772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992471" y="5809153"/>
            <a:ext cx="1314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0E9E388D-6480-4840-B65A-58C1F1D46485}" type="datetimeFigureOut">
              <a:rPr lang="zh-TW" altLang="en-US" smtClean="0"/>
              <a:t>2012/08/08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90601" y="5809153"/>
            <a:ext cx="600187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09386" y="5809153"/>
            <a:ext cx="60019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75B4FCCB-FBE1-4650-B827-99D22C1A5E56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/>
        </p:nvSpPr>
        <p:spPr>
          <a:xfrm>
            <a:off x="1159500" y="1686575"/>
            <a:ext cx="1946495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altLang="zh-TW" sz="4000" b="1" spc="50">
                <a:ln w="11430"/>
                <a:solidFill>
                  <a:srgbClr val="00B05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Android</a:t>
            </a:r>
            <a:endParaRPr lang="zh-TW" altLang="en-US" sz="4000" b="1" spc="50">
              <a:ln w="11430"/>
              <a:solidFill>
                <a:srgbClr val="00B05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4221070" y="1686575"/>
            <a:ext cx="1463862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altLang="zh-TW" sz="4000" b="1" spc="5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Apple</a:t>
            </a:r>
            <a:endParaRPr lang="zh-TW" altLang="en-US" sz="4000" b="1" spc="5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6387650" y="1686575"/>
            <a:ext cx="2230612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altLang="zh-TW" sz="4000" b="1" cap="none" spc="50" smtClean="0">
                <a:ln w="11430"/>
                <a:gradFill flip="none" rotWithShape="1">
                  <a:gsLst>
                    <a:gs pos="0">
                      <a:srgbClr val="FF3399"/>
                    </a:gs>
                    <a:gs pos="25000">
                      <a:srgbClr val="FF6633"/>
                    </a:gs>
                    <a:gs pos="50000">
                      <a:srgbClr val="FFFF00"/>
                    </a:gs>
                    <a:gs pos="75000">
                      <a:srgbClr val="01A78F"/>
                    </a:gs>
                    <a:gs pos="100000">
                      <a:srgbClr val="3366FF"/>
                    </a:gs>
                  </a:gsLst>
                  <a:lin ang="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Windows</a:t>
            </a:r>
            <a:endParaRPr lang="zh-TW" altLang="en-US" sz="4000" b="1" cap="none" spc="50">
              <a:ln w="11430"/>
              <a:gradFill flip="none" rotWithShape="1">
                <a:gsLst>
                  <a:gs pos="0">
                    <a:srgbClr val="FF3399"/>
                  </a:gs>
                  <a:gs pos="25000">
                    <a:srgbClr val="FF6633"/>
                  </a:gs>
                  <a:gs pos="50000">
                    <a:srgbClr val="FFFF00"/>
                  </a:gs>
                  <a:gs pos="75000">
                    <a:srgbClr val="01A78F"/>
                  </a:gs>
                  <a:gs pos="100000">
                    <a:srgbClr val="3366FF"/>
                  </a:gs>
                </a:gsLst>
                <a:lin ang="0" scaled="1"/>
                <a:tileRect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5" name="圖片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92760" y="2182214"/>
            <a:ext cx="4413139" cy="2974602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3202481" y="864444"/>
            <a:ext cx="3550719" cy="3558009"/>
          </a:xfrm>
          <a:prstGeom prst="rect">
            <a:avLst/>
          </a:prstGeom>
          <a:noFill/>
          <a:ln>
            <a:noFill/>
          </a:ln>
        </p:spPr>
        <p:txBody>
          <a:bodyPr wrap="none" lIns="91440" tIns="45720" rIns="91440" bIns="45720">
            <a:prstTxWarp prst="textArchUp">
              <a:avLst/>
            </a:prstTxWarp>
            <a:spAutoFit/>
            <a:scene3d>
              <a:camera prst="orthographicFront">
                <a:rot lat="0" lon="0" rev="0"/>
              </a:camera>
              <a:lightRig rig="threePt" dir="t"/>
            </a:scene3d>
          </a:bodyPr>
          <a:lstStyle/>
          <a:p>
            <a:pPr algn="ctr"/>
            <a:r>
              <a:rPr lang="en-US" altLang="zh-TW" sz="4400" b="1"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101 ICTMONTH</a:t>
            </a:r>
            <a:endParaRPr lang="zh-TW" altLang="en-US" sz="4400" b="1">
              <a:solidFill>
                <a:schemeClr val="bg1"/>
              </a:solidFill>
              <a:effectLst>
                <a:glow rad="63500">
                  <a:schemeClr val="accent6">
                    <a:satMod val="175000"/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04541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矩形 113"/>
          <p:cNvSpPr/>
          <p:nvPr/>
        </p:nvSpPr>
        <p:spPr>
          <a:xfrm rot="16200000">
            <a:off x="2502267" y="54472"/>
            <a:ext cx="923330" cy="3033843"/>
          </a:xfrm>
          <a:prstGeom prst="rect">
            <a:avLst/>
          </a:prstGeom>
          <a:noFill/>
          <a:ln>
            <a:noFill/>
          </a:ln>
          <a:effectLst/>
        </p:spPr>
        <p:txBody>
          <a:bodyPr vert="eaVert" wrap="none" lIns="91440" tIns="45720" rIns="91440" bIns="45720">
            <a:spAutoFit/>
            <a:scene3d>
              <a:camera prst="orthographicFront">
                <a:rot lat="0" lon="0" rev="0"/>
              </a:camera>
              <a:lightRig rig="threePt" dir="t"/>
            </a:scene3d>
          </a:bodyPr>
          <a:lstStyle/>
          <a:p>
            <a:pPr algn="ctr"/>
            <a:r>
              <a:rPr lang="en-US" altLang="zh-TW" sz="4800" b="1" spc="-300" smtClean="0">
                <a:ln w="18415" cmpd="sng">
                  <a:solidFill>
                    <a:srgbClr val="C00000"/>
                  </a:solidFill>
                  <a:prstDash val="solid"/>
                </a:ln>
                <a:solidFill>
                  <a:srgbClr val="FFC000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ICTMONTH</a:t>
            </a:r>
            <a:endParaRPr lang="zh-TW" altLang="en-US" sz="4800" b="1" spc="-300">
              <a:ln w="18415" cmpd="sng">
                <a:solidFill>
                  <a:srgbClr val="C00000"/>
                </a:solidFill>
                <a:prstDash val="solid"/>
              </a:ln>
              <a:solidFill>
                <a:srgbClr val="FFC000"/>
              </a:solidFill>
              <a:effectLst>
                <a:glow rad="63500">
                  <a:schemeClr val="accent6">
                    <a:satMod val="175000"/>
                    <a:alpha val="4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37" name="文字方塊 36"/>
          <p:cNvSpPr txBox="1"/>
          <p:nvPr/>
        </p:nvSpPr>
        <p:spPr>
          <a:xfrm>
            <a:off x="1540520" y="2195825"/>
            <a:ext cx="2846824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TW" b="1" dirty="0" smtClean="0">
                <a:latin typeface="微軟正黑體" pitchFamily="34" charset="-120"/>
                <a:ea typeface="微軟正黑體" pitchFamily="34" charset="-120"/>
              </a:rPr>
              <a:t>98</a:t>
            </a:r>
            <a:r>
              <a:rPr lang="zh-TW" altLang="en-US" b="1" dirty="0" smtClean="0">
                <a:latin typeface="微軟正黑體" pitchFamily="34" charset="-120"/>
                <a:ea typeface="微軟正黑體" pitchFamily="34" charset="-120"/>
              </a:rPr>
              <a:t> </a:t>
            </a:r>
            <a:r>
              <a:rPr lang="zh-TW" altLang="en-US" b="1" dirty="0">
                <a:latin typeface="微軟正黑體" pitchFamily="34" charset="-120"/>
                <a:ea typeface="微軟正黑體" pitchFamily="34" charset="-120"/>
              </a:rPr>
              <a:t>邁向智慧生活</a:t>
            </a:r>
            <a:endParaRPr lang="en-US" altLang="zh-TW" b="1" dirty="0">
              <a:latin typeface="微軟正黑體" pitchFamily="34" charset="-120"/>
              <a:ea typeface="微軟正黑體" pitchFamily="34" charset="-120"/>
            </a:endParaRPr>
          </a:p>
          <a:p>
            <a:pPr marL="0" lvl="1" indent="0">
              <a:lnSpc>
                <a:spcPct val="150000"/>
              </a:lnSpc>
              <a:buFont typeface="Arial" pitchFamily="34" charset="0"/>
              <a:buNone/>
            </a:pPr>
            <a:r>
              <a:rPr lang="en-US" altLang="zh-TW" sz="1600" b="1" dirty="0" smtClean="0">
                <a:latin typeface="微軟正黑體" pitchFamily="34" charset="-120"/>
                <a:ea typeface="微軟正黑體" pitchFamily="34" charset="-120"/>
              </a:rPr>
              <a:t>99</a:t>
            </a:r>
            <a:r>
              <a:rPr lang="zh-TW" altLang="en-US" sz="1600" b="1" dirty="0" smtClean="0">
                <a:latin typeface="微軟正黑體" pitchFamily="34" charset="-120"/>
                <a:ea typeface="微軟正黑體" pitchFamily="34" charset="-120"/>
              </a:rPr>
              <a:t> </a:t>
            </a:r>
            <a:r>
              <a:rPr lang="zh-TW" altLang="zh-TW" b="1" dirty="0">
                <a:latin typeface="微軟正黑體" pitchFamily="34" charset="-120"/>
                <a:ea typeface="微軟正黑體" pitchFamily="34" charset="-120"/>
              </a:rPr>
              <a:t>擁抱智慧生活</a:t>
            </a:r>
            <a:endParaRPr lang="en-US" altLang="zh-TW" b="1" dirty="0">
              <a:latin typeface="微軟正黑體" pitchFamily="34" charset="-120"/>
              <a:ea typeface="微軟正黑體" pitchFamily="34" charset="-120"/>
            </a:endParaRPr>
          </a:p>
          <a:p>
            <a:pPr>
              <a:lnSpc>
                <a:spcPct val="150000"/>
              </a:lnSpc>
            </a:pPr>
            <a:r>
              <a:rPr lang="en-US" altLang="zh-TW" sz="1600" b="1" dirty="0" smtClean="0">
                <a:latin typeface="微軟正黑體" pitchFamily="34" charset="-120"/>
                <a:ea typeface="微軟正黑體" pitchFamily="34" charset="-120"/>
              </a:rPr>
              <a:t>100</a:t>
            </a:r>
            <a:r>
              <a:rPr lang="zh-TW" altLang="en-US" sz="1600" b="1" dirty="0" smtClean="0">
                <a:latin typeface="微軟正黑體" pitchFamily="34" charset="-120"/>
                <a:ea typeface="微軟正黑體" pitchFamily="34" charset="-120"/>
              </a:rPr>
              <a:t> </a:t>
            </a:r>
            <a:r>
              <a:rPr lang="zh-TW" altLang="en-US" b="1" dirty="0">
                <a:latin typeface="微軟正黑體" pitchFamily="34" charset="-120"/>
                <a:ea typeface="微軟正黑體" pitchFamily="34" charset="-120"/>
              </a:rPr>
              <a:t>自由 科技 感動</a:t>
            </a:r>
            <a:endParaRPr lang="en-US" altLang="zh-TW" b="1" dirty="0">
              <a:latin typeface="微軟正黑體" pitchFamily="34" charset="-120"/>
              <a:ea typeface="微軟正黑體" pitchFamily="34" charset="-120"/>
            </a:endParaRPr>
          </a:p>
          <a:p>
            <a:pPr marL="0" lvl="1" indent="0">
              <a:lnSpc>
                <a:spcPct val="150000"/>
              </a:lnSpc>
              <a:buFont typeface="Arial" pitchFamily="34" charset="0"/>
              <a:buNone/>
            </a:pPr>
            <a:r>
              <a:rPr lang="en-US" altLang="zh-TW" sz="1600" b="1" dirty="0" smtClean="0">
                <a:latin typeface="微軟正黑體" pitchFamily="34" charset="-120"/>
                <a:ea typeface="微軟正黑體" pitchFamily="34" charset="-120"/>
              </a:rPr>
              <a:t>101</a:t>
            </a:r>
            <a:r>
              <a:rPr lang="zh-TW" altLang="en-US" sz="1600" b="1" dirty="0" smtClean="0">
                <a:latin typeface="微軟正黑體" pitchFamily="34" charset="-120"/>
                <a:ea typeface="微軟正黑體" pitchFamily="34" charset="-120"/>
              </a:rPr>
              <a:t> </a:t>
            </a:r>
            <a:r>
              <a:rPr lang="zh-TW" altLang="zh-TW" b="1" dirty="0" smtClean="0">
                <a:latin typeface="微軟正黑體" pitchFamily="34" charset="-120"/>
                <a:ea typeface="微軟正黑體" pitchFamily="34" charset="-120"/>
              </a:rPr>
              <a:t>智慧</a:t>
            </a:r>
            <a:r>
              <a:rPr lang="zh-TW" altLang="zh-TW" b="1" dirty="0">
                <a:latin typeface="微軟正黑體" pitchFamily="34" charset="-120"/>
                <a:ea typeface="微軟正黑體" pitchFamily="34" charset="-120"/>
              </a:rPr>
              <a:t>生活 串接你我</a:t>
            </a:r>
            <a:endParaRPr lang="en-US" altLang="zh-TW" b="1" dirty="0">
              <a:latin typeface="微軟正黑體" pitchFamily="34" charset="-120"/>
              <a:ea typeface="微軟正黑體" pitchFamily="34" charset="-120"/>
            </a:endParaRPr>
          </a:p>
          <a:p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1657688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標題 2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平板電腦與智慧型手機</a:t>
            </a:r>
            <a:endParaRPr lang="zh-TW" altLang="en-US"/>
          </a:p>
        </p:txBody>
      </p:sp>
      <p:pic>
        <p:nvPicPr>
          <p:cNvPr id="9" name="圖片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0672" y="1700808"/>
            <a:ext cx="6093922" cy="4355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5296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標題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zh-TW" altLang="zh-TW" sz="3200" smtClean="0"/>
              <a:t>全球智慧型手機</a:t>
            </a:r>
            <a:endParaRPr lang="zh-TW" altLang="en-US" sz="3200"/>
          </a:p>
        </p:txBody>
      </p:sp>
      <p:graphicFrame>
        <p:nvGraphicFramePr>
          <p:cNvPr id="6" name="表格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31615381"/>
              </p:ext>
            </p:extLst>
          </p:nvPr>
        </p:nvGraphicFramePr>
        <p:xfrm>
          <a:off x="1064568" y="1772814"/>
          <a:ext cx="7848870" cy="3707122"/>
        </p:xfrm>
        <a:graphic>
          <a:graphicData uri="http://schemas.openxmlformats.org/drawingml/2006/table">
            <a:tbl>
              <a:tblPr firstRow="1" firstCol="1" lastRow="1" bandRow="1">
                <a:tableStyleId>{E929F9F4-4A8F-4326-A1B4-22849713DDAB}</a:tableStyleId>
              </a:tblPr>
              <a:tblGrid>
                <a:gridCol w="1569774"/>
                <a:gridCol w="1569774"/>
                <a:gridCol w="1569774"/>
                <a:gridCol w="1569774"/>
                <a:gridCol w="1569774"/>
              </a:tblGrid>
              <a:tr h="718727">
                <a:tc>
                  <a:txBody>
                    <a:bodyPr/>
                    <a:lstStyle/>
                    <a:p>
                      <a:pPr algn="ctr"/>
                      <a:r>
                        <a:rPr lang="zh-TW" altLang="en-US">
                          <a:solidFill>
                            <a:schemeClr val="bg1"/>
                          </a:solidFill>
                          <a:effectLst/>
                        </a:rPr>
                        <a:t>作業系統</a:t>
                      </a:r>
                      <a:endParaRPr lang="zh-TW" altLang="en-US">
                        <a:solidFill>
                          <a:schemeClr val="bg1"/>
                        </a:solidFill>
                      </a:endParaRPr>
                    </a:p>
                  </a:txBody>
                  <a:tcPr marL="15240" marR="15240" marT="15240" marB="1524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>
                          <a:solidFill>
                            <a:schemeClr val="bg1"/>
                          </a:solidFill>
                          <a:effectLst/>
                        </a:rPr>
                        <a:t>2010 </a:t>
                      </a:r>
                      <a:br>
                        <a:rPr lang="en-US" altLang="zh-TW">
                          <a:solidFill>
                            <a:schemeClr val="bg1"/>
                          </a:solidFill>
                          <a:effectLst/>
                        </a:rPr>
                      </a:br>
                      <a:r>
                        <a:rPr lang="zh-TW" altLang="en-US">
                          <a:solidFill>
                            <a:schemeClr val="bg1"/>
                          </a:solidFill>
                          <a:effectLst/>
                        </a:rPr>
                        <a:t>銷售量 </a:t>
                      </a:r>
                      <a:endParaRPr lang="zh-TW" altLang="en-US">
                        <a:solidFill>
                          <a:schemeClr val="bg1"/>
                        </a:solidFill>
                      </a:endParaRPr>
                    </a:p>
                  </a:txBody>
                  <a:tcPr marL="15240" marR="15240" marT="15240" marB="1524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>
                          <a:solidFill>
                            <a:schemeClr val="bg1"/>
                          </a:solidFill>
                          <a:effectLst/>
                        </a:rPr>
                        <a:t>2010 </a:t>
                      </a:r>
                      <a:br>
                        <a:rPr lang="en-US" altLang="zh-TW">
                          <a:solidFill>
                            <a:schemeClr val="bg1"/>
                          </a:solidFill>
                          <a:effectLst/>
                        </a:rPr>
                      </a:br>
                      <a:r>
                        <a:rPr lang="zh-TW" altLang="en-US">
                          <a:solidFill>
                            <a:schemeClr val="bg1"/>
                          </a:solidFill>
                          <a:effectLst/>
                        </a:rPr>
                        <a:t>市占</a:t>
                      </a:r>
                      <a:r>
                        <a:rPr lang="zh-TW" altLang="en-US" smtClean="0">
                          <a:solidFill>
                            <a:schemeClr val="bg1"/>
                          </a:solidFill>
                          <a:effectLst/>
                        </a:rPr>
                        <a:t>率（</a:t>
                      </a:r>
                      <a:r>
                        <a:rPr lang="en-US" altLang="zh-TW">
                          <a:solidFill>
                            <a:schemeClr val="bg1"/>
                          </a:solidFill>
                          <a:effectLst/>
                        </a:rPr>
                        <a:t>%</a:t>
                      </a:r>
                      <a:r>
                        <a:rPr lang="zh-TW" altLang="en-US">
                          <a:solidFill>
                            <a:schemeClr val="bg1"/>
                          </a:solidFill>
                          <a:effectLst/>
                        </a:rPr>
                        <a:t>）</a:t>
                      </a:r>
                      <a:endParaRPr lang="zh-TW" altLang="en-US">
                        <a:solidFill>
                          <a:schemeClr val="bg1"/>
                        </a:solidFill>
                      </a:endParaRPr>
                    </a:p>
                  </a:txBody>
                  <a:tcPr marL="15240" marR="15240" marT="15240" marB="1524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>
                          <a:solidFill>
                            <a:schemeClr val="bg1"/>
                          </a:solidFill>
                          <a:effectLst/>
                        </a:rPr>
                        <a:t>2009 </a:t>
                      </a:r>
                      <a:br>
                        <a:rPr lang="en-US" altLang="zh-TW">
                          <a:solidFill>
                            <a:schemeClr val="bg1"/>
                          </a:solidFill>
                          <a:effectLst/>
                        </a:rPr>
                      </a:br>
                      <a:r>
                        <a:rPr lang="zh-TW" altLang="en-US">
                          <a:solidFill>
                            <a:schemeClr val="bg1"/>
                          </a:solidFill>
                          <a:effectLst/>
                        </a:rPr>
                        <a:t>銷售量 </a:t>
                      </a:r>
                      <a:endParaRPr lang="zh-TW" altLang="en-US">
                        <a:solidFill>
                          <a:schemeClr val="bg1"/>
                        </a:solidFill>
                      </a:endParaRPr>
                    </a:p>
                  </a:txBody>
                  <a:tcPr marL="15240" marR="15240" marT="15240" marB="1524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>
                          <a:solidFill>
                            <a:schemeClr val="bg1"/>
                          </a:solidFill>
                          <a:effectLst/>
                        </a:rPr>
                        <a:t>2009 </a:t>
                      </a:r>
                      <a:br>
                        <a:rPr lang="en-US" altLang="zh-TW">
                          <a:solidFill>
                            <a:schemeClr val="bg1"/>
                          </a:solidFill>
                          <a:effectLst/>
                        </a:rPr>
                      </a:br>
                      <a:r>
                        <a:rPr lang="zh-TW" altLang="en-US">
                          <a:solidFill>
                            <a:schemeClr val="bg1"/>
                          </a:solidFill>
                          <a:effectLst/>
                        </a:rPr>
                        <a:t>市占</a:t>
                      </a:r>
                      <a:r>
                        <a:rPr lang="zh-TW" altLang="en-US" smtClean="0">
                          <a:solidFill>
                            <a:schemeClr val="bg1"/>
                          </a:solidFill>
                          <a:effectLst/>
                        </a:rPr>
                        <a:t>率（</a:t>
                      </a:r>
                      <a:r>
                        <a:rPr lang="en-US" altLang="zh-TW">
                          <a:solidFill>
                            <a:schemeClr val="bg1"/>
                          </a:solidFill>
                          <a:effectLst/>
                        </a:rPr>
                        <a:t>%</a:t>
                      </a:r>
                      <a:r>
                        <a:rPr lang="zh-TW" altLang="en-US">
                          <a:solidFill>
                            <a:schemeClr val="bg1"/>
                          </a:solidFill>
                          <a:effectLst/>
                        </a:rPr>
                        <a:t>）</a:t>
                      </a:r>
                      <a:endParaRPr lang="zh-TW" altLang="en-US">
                        <a:solidFill>
                          <a:schemeClr val="bg1"/>
                        </a:solidFill>
                      </a:endParaRPr>
                    </a:p>
                  </a:txBody>
                  <a:tcPr marL="15240" marR="15240" marT="15240" marB="1524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8278">
                <a:tc>
                  <a:txBody>
                    <a:bodyPr/>
                    <a:lstStyle/>
                    <a:p>
                      <a:pPr algn="ctr"/>
                      <a:r>
                        <a:rPr lang="en-US">
                          <a:solidFill>
                            <a:schemeClr val="bg1"/>
                          </a:solidFill>
                          <a:effectLst/>
                        </a:rPr>
                        <a:t>Symbian</a:t>
                      </a:r>
                      <a:endParaRPr lang="en-US">
                        <a:solidFill>
                          <a:schemeClr val="bg1"/>
                        </a:solidFill>
                      </a:endParaRPr>
                    </a:p>
                  </a:txBody>
                  <a:tcPr marL="15240" marR="15240" marT="15240" marB="1524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TW" b="1">
                          <a:solidFill>
                            <a:schemeClr val="bg1"/>
                          </a:solidFill>
                          <a:effectLst/>
                        </a:rPr>
                        <a:t>111,576.7</a:t>
                      </a:r>
                      <a:endParaRPr lang="zh-TW" altLang="en-US" b="1">
                        <a:solidFill>
                          <a:schemeClr val="bg1"/>
                        </a:solidFill>
                      </a:endParaRPr>
                    </a:p>
                  </a:txBody>
                  <a:tcPr marL="15240" marR="15240" marT="15240" marB="1524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TW" b="1">
                          <a:solidFill>
                            <a:schemeClr val="bg1"/>
                          </a:solidFill>
                          <a:effectLst/>
                        </a:rPr>
                        <a:t>37.6</a:t>
                      </a:r>
                      <a:endParaRPr lang="zh-TW" altLang="en-US" b="1">
                        <a:solidFill>
                          <a:schemeClr val="bg1"/>
                        </a:solidFill>
                      </a:endParaRPr>
                    </a:p>
                  </a:txBody>
                  <a:tcPr marL="15240" marR="15240" marT="15240" marB="1524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TW" b="1">
                          <a:solidFill>
                            <a:schemeClr val="bg1"/>
                          </a:solidFill>
                          <a:effectLst/>
                        </a:rPr>
                        <a:t>80,878.3</a:t>
                      </a:r>
                      <a:endParaRPr lang="zh-TW" altLang="en-US" b="1">
                        <a:solidFill>
                          <a:schemeClr val="bg1"/>
                        </a:solidFill>
                      </a:endParaRPr>
                    </a:p>
                  </a:txBody>
                  <a:tcPr marL="15240" marR="15240" marT="15240" marB="1524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TW" b="1">
                          <a:solidFill>
                            <a:schemeClr val="bg1"/>
                          </a:solidFill>
                          <a:effectLst/>
                        </a:rPr>
                        <a:t>46.9</a:t>
                      </a:r>
                      <a:endParaRPr lang="zh-TW" altLang="en-US" b="1">
                        <a:solidFill>
                          <a:schemeClr val="bg1"/>
                        </a:solidFill>
                      </a:endParaRPr>
                    </a:p>
                  </a:txBody>
                  <a:tcPr marL="15240" marR="15240" marT="15240" marB="1524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</a:tr>
              <a:tr h="378278">
                <a:tc>
                  <a:txBody>
                    <a:bodyPr/>
                    <a:lstStyle/>
                    <a:p>
                      <a:pPr algn="ctr"/>
                      <a:r>
                        <a:rPr lang="en-US">
                          <a:solidFill>
                            <a:schemeClr val="bg1"/>
                          </a:solidFill>
                          <a:effectLst/>
                        </a:rPr>
                        <a:t>Android</a:t>
                      </a:r>
                      <a:endParaRPr lang="en-US">
                        <a:solidFill>
                          <a:schemeClr val="bg1"/>
                        </a:solidFill>
                      </a:endParaRPr>
                    </a:p>
                  </a:txBody>
                  <a:tcPr marL="15240" marR="15240" marT="15240" marB="1524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TW" b="1">
                          <a:solidFill>
                            <a:schemeClr val="bg1"/>
                          </a:solidFill>
                          <a:effectLst/>
                        </a:rPr>
                        <a:t>67,224.5</a:t>
                      </a:r>
                      <a:endParaRPr lang="zh-TW" altLang="en-US" b="1">
                        <a:solidFill>
                          <a:schemeClr val="bg1"/>
                        </a:solidFill>
                      </a:endParaRPr>
                    </a:p>
                  </a:txBody>
                  <a:tcPr marL="15240" marR="15240" marT="15240" marB="1524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TW" b="1">
                          <a:solidFill>
                            <a:schemeClr val="bg1"/>
                          </a:solidFill>
                          <a:effectLst/>
                        </a:rPr>
                        <a:t>22.7</a:t>
                      </a:r>
                      <a:endParaRPr lang="zh-TW" altLang="en-US" b="1">
                        <a:solidFill>
                          <a:schemeClr val="bg1"/>
                        </a:solidFill>
                      </a:endParaRPr>
                    </a:p>
                  </a:txBody>
                  <a:tcPr marL="15240" marR="15240" marT="15240" marB="1524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TW" b="1">
                          <a:solidFill>
                            <a:schemeClr val="bg1"/>
                          </a:solidFill>
                          <a:effectLst/>
                        </a:rPr>
                        <a:t>6,798.4</a:t>
                      </a:r>
                      <a:endParaRPr lang="zh-TW" altLang="en-US" b="1">
                        <a:solidFill>
                          <a:schemeClr val="bg1"/>
                        </a:solidFill>
                      </a:endParaRPr>
                    </a:p>
                  </a:txBody>
                  <a:tcPr marL="15240" marR="15240" marT="15240" marB="1524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TW" b="1">
                          <a:solidFill>
                            <a:schemeClr val="bg1"/>
                          </a:solidFill>
                          <a:effectLst/>
                        </a:rPr>
                        <a:t>3.9</a:t>
                      </a:r>
                      <a:endParaRPr lang="zh-TW" altLang="en-US" b="1">
                        <a:solidFill>
                          <a:schemeClr val="bg1"/>
                        </a:solidFill>
                      </a:endParaRPr>
                    </a:p>
                  </a:txBody>
                  <a:tcPr marL="15240" marR="15240" marT="15240" marB="1524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718727">
                <a:tc>
                  <a:txBody>
                    <a:bodyPr/>
                    <a:lstStyle/>
                    <a:p>
                      <a:pPr algn="ctr"/>
                      <a:r>
                        <a:rPr lang="en-US">
                          <a:solidFill>
                            <a:schemeClr val="bg1"/>
                          </a:solidFill>
                          <a:effectLst/>
                        </a:rPr>
                        <a:t>Research In Motion</a:t>
                      </a:r>
                      <a:endParaRPr lang="en-US">
                        <a:solidFill>
                          <a:schemeClr val="bg1"/>
                        </a:solidFill>
                      </a:endParaRPr>
                    </a:p>
                  </a:txBody>
                  <a:tcPr marL="15240" marR="15240" marT="15240" marB="1524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TW" b="1">
                          <a:solidFill>
                            <a:schemeClr val="bg1"/>
                          </a:solidFill>
                          <a:effectLst/>
                        </a:rPr>
                        <a:t>47,451.6</a:t>
                      </a:r>
                      <a:endParaRPr lang="zh-TW" altLang="en-US" b="1">
                        <a:solidFill>
                          <a:schemeClr val="bg1"/>
                        </a:solidFill>
                      </a:endParaRPr>
                    </a:p>
                  </a:txBody>
                  <a:tcPr marL="15240" marR="15240" marT="15240" marB="1524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TW" b="1">
                          <a:solidFill>
                            <a:schemeClr val="bg1"/>
                          </a:solidFill>
                          <a:effectLst/>
                        </a:rPr>
                        <a:t>16.0</a:t>
                      </a:r>
                      <a:endParaRPr lang="zh-TW" altLang="en-US" b="1">
                        <a:solidFill>
                          <a:schemeClr val="bg1"/>
                        </a:solidFill>
                      </a:endParaRPr>
                    </a:p>
                  </a:txBody>
                  <a:tcPr marL="15240" marR="15240" marT="15240" marB="1524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TW" b="1">
                          <a:solidFill>
                            <a:schemeClr val="bg1"/>
                          </a:solidFill>
                          <a:effectLst/>
                        </a:rPr>
                        <a:t>34,346.6</a:t>
                      </a:r>
                      <a:endParaRPr lang="zh-TW" altLang="en-US" b="1">
                        <a:solidFill>
                          <a:schemeClr val="bg1"/>
                        </a:solidFill>
                      </a:endParaRPr>
                    </a:p>
                  </a:txBody>
                  <a:tcPr marL="15240" marR="15240" marT="15240" marB="1524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TW" b="1">
                          <a:solidFill>
                            <a:schemeClr val="bg1"/>
                          </a:solidFill>
                          <a:effectLst/>
                        </a:rPr>
                        <a:t>19.9</a:t>
                      </a:r>
                      <a:endParaRPr lang="zh-TW" altLang="en-US" b="1">
                        <a:solidFill>
                          <a:schemeClr val="bg1"/>
                        </a:solidFill>
                      </a:endParaRPr>
                    </a:p>
                  </a:txBody>
                  <a:tcPr marL="15240" marR="15240" marT="15240" marB="1524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</a:tr>
              <a:tr h="378278">
                <a:tc>
                  <a:txBody>
                    <a:bodyPr/>
                    <a:lstStyle/>
                    <a:p>
                      <a:pPr algn="ctr"/>
                      <a:r>
                        <a:rPr lang="en-US">
                          <a:solidFill>
                            <a:schemeClr val="bg1"/>
                          </a:solidFill>
                          <a:effectLst/>
                        </a:rPr>
                        <a:t>iOS</a:t>
                      </a:r>
                      <a:endParaRPr lang="en-US">
                        <a:solidFill>
                          <a:schemeClr val="bg1"/>
                        </a:solidFill>
                      </a:endParaRPr>
                    </a:p>
                  </a:txBody>
                  <a:tcPr marL="15240" marR="15240" marT="15240" marB="1524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TW" b="1">
                          <a:solidFill>
                            <a:schemeClr val="bg1"/>
                          </a:solidFill>
                          <a:effectLst/>
                        </a:rPr>
                        <a:t>46,598.3</a:t>
                      </a:r>
                      <a:endParaRPr lang="zh-TW" altLang="en-US" b="1">
                        <a:solidFill>
                          <a:schemeClr val="bg1"/>
                        </a:solidFill>
                      </a:endParaRPr>
                    </a:p>
                  </a:txBody>
                  <a:tcPr marL="15240" marR="15240" marT="15240" marB="1524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TW" b="1">
                          <a:solidFill>
                            <a:schemeClr val="bg1"/>
                          </a:solidFill>
                          <a:effectLst/>
                        </a:rPr>
                        <a:t>15.7</a:t>
                      </a:r>
                      <a:endParaRPr lang="zh-TW" altLang="en-US" b="1">
                        <a:solidFill>
                          <a:schemeClr val="bg1"/>
                        </a:solidFill>
                      </a:endParaRPr>
                    </a:p>
                  </a:txBody>
                  <a:tcPr marL="15240" marR="15240" marT="15240" marB="1524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TW" b="1">
                          <a:solidFill>
                            <a:schemeClr val="bg1"/>
                          </a:solidFill>
                          <a:effectLst/>
                        </a:rPr>
                        <a:t>24,889.7</a:t>
                      </a:r>
                      <a:endParaRPr lang="zh-TW" altLang="en-US" b="1">
                        <a:solidFill>
                          <a:schemeClr val="bg1"/>
                        </a:solidFill>
                      </a:endParaRPr>
                    </a:p>
                  </a:txBody>
                  <a:tcPr marL="15240" marR="15240" marT="15240" marB="1524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TW" b="1">
                          <a:solidFill>
                            <a:schemeClr val="bg1"/>
                          </a:solidFill>
                          <a:effectLst/>
                        </a:rPr>
                        <a:t>14.4</a:t>
                      </a:r>
                      <a:endParaRPr lang="zh-TW" altLang="en-US" b="1">
                        <a:solidFill>
                          <a:schemeClr val="bg1"/>
                        </a:solidFill>
                      </a:endParaRPr>
                    </a:p>
                  </a:txBody>
                  <a:tcPr marL="15240" marR="15240" marT="15240" marB="1524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8278">
                <a:tc>
                  <a:txBody>
                    <a:bodyPr/>
                    <a:lstStyle/>
                    <a:p>
                      <a:pPr algn="ctr"/>
                      <a:r>
                        <a:rPr lang="en-US">
                          <a:solidFill>
                            <a:schemeClr val="bg1"/>
                          </a:solidFill>
                          <a:effectLst/>
                        </a:rPr>
                        <a:t>Microsoft</a:t>
                      </a:r>
                      <a:endParaRPr lang="en-US">
                        <a:solidFill>
                          <a:schemeClr val="bg1"/>
                        </a:solidFill>
                      </a:endParaRPr>
                    </a:p>
                  </a:txBody>
                  <a:tcPr marL="15240" marR="15240" marT="15240" marB="1524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TW" b="1">
                          <a:solidFill>
                            <a:schemeClr val="bg1"/>
                          </a:solidFill>
                          <a:effectLst/>
                        </a:rPr>
                        <a:t>12,378.2</a:t>
                      </a:r>
                      <a:endParaRPr lang="zh-TW" altLang="en-US" b="1">
                        <a:solidFill>
                          <a:schemeClr val="bg1"/>
                        </a:solidFill>
                      </a:endParaRPr>
                    </a:p>
                  </a:txBody>
                  <a:tcPr marL="15240" marR="15240" marT="15240" marB="1524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TW" b="1">
                          <a:solidFill>
                            <a:schemeClr val="bg1"/>
                          </a:solidFill>
                          <a:effectLst/>
                        </a:rPr>
                        <a:t>4.2</a:t>
                      </a:r>
                      <a:endParaRPr lang="zh-TW" altLang="en-US" b="1">
                        <a:solidFill>
                          <a:schemeClr val="bg1"/>
                        </a:solidFill>
                      </a:endParaRPr>
                    </a:p>
                  </a:txBody>
                  <a:tcPr marL="15240" marR="15240" marT="15240" marB="1524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TW" b="1">
                          <a:solidFill>
                            <a:schemeClr val="bg1"/>
                          </a:solidFill>
                          <a:effectLst/>
                        </a:rPr>
                        <a:t>15,031.0</a:t>
                      </a:r>
                      <a:endParaRPr lang="zh-TW" altLang="en-US" b="1">
                        <a:solidFill>
                          <a:schemeClr val="bg1"/>
                        </a:solidFill>
                      </a:endParaRPr>
                    </a:p>
                  </a:txBody>
                  <a:tcPr marL="15240" marR="15240" marT="15240" marB="1524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TW" b="1">
                          <a:solidFill>
                            <a:schemeClr val="bg1"/>
                          </a:solidFill>
                          <a:effectLst/>
                        </a:rPr>
                        <a:t>8.7</a:t>
                      </a:r>
                      <a:endParaRPr lang="zh-TW" altLang="en-US" b="1">
                        <a:solidFill>
                          <a:schemeClr val="bg1"/>
                        </a:solidFill>
                      </a:endParaRPr>
                    </a:p>
                  </a:txBody>
                  <a:tcPr marL="15240" marR="15240" marT="15240" marB="1524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</a:tr>
              <a:tr h="378278">
                <a:tc>
                  <a:txBody>
                    <a:bodyPr/>
                    <a:lstStyle/>
                    <a:p>
                      <a:pPr algn="ctr"/>
                      <a:r>
                        <a:rPr lang="zh-TW" altLang="en-US">
                          <a:solidFill>
                            <a:schemeClr val="bg1"/>
                          </a:solidFill>
                          <a:effectLst/>
                        </a:rPr>
                        <a:t>其它作業系統</a:t>
                      </a:r>
                      <a:endParaRPr lang="zh-TW" altLang="en-US">
                        <a:solidFill>
                          <a:schemeClr val="bg1"/>
                        </a:solidFill>
                      </a:endParaRPr>
                    </a:p>
                  </a:txBody>
                  <a:tcPr marL="15240" marR="15240" marT="15240" marB="1524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TW" b="1">
                          <a:solidFill>
                            <a:schemeClr val="bg1"/>
                          </a:solidFill>
                          <a:effectLst/>
                        </a:rPr>
                        <a:t>11417.4</a:t>
                      </a:r>
                      <a:endParaRPr lang="zh-TW" altLang="en-US" b="1">
                        <a:solidFill>
                          <a:schemeClr val="bg1"/>
                        </a:solidFill>
                      </a:endParaRPr>
                    </a:p>
                  </a:txBody>
                  <a:tcPr marL="15240" marR="15240" marT="15240" marB="1524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TW" b="1">
                          <a:solidFill>
                            <a:schemeClr val="bg1"/>
                          </a:solidFill>
                          <a:effectLst/>
                        </a:rPr>
                        <a:t>3.8</a:t>
                      </a:r>
                      <a:endParaRPr lang="zh-TW" altLang="en-US" b="1">
                        <a:solidFill>
                          <a:schemeClr val="bg1"/>
                        </a:solidFill>
                      </a:endParaRPr>
                    </a:p>
                  </a:txBody>
                  <a:tcPr marL="15240" marR="15240" marT="15240" marB="1524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TW" b="1">
                          <a:solidFill>
                            <a:schemeClr val="bg1"/>
                          </a:solidFill>
                          <a:effectLst/>
                        </a:rPr>
                        <a:t>10432.1</a:t>
                      </a:r>
                      <a:endParaRPr lang="zh-TW" altLang="en-US" b="1">
                        <a:solidFill>
                          <a:schemeClr val="bg1"/>
                        </a:solidFill>
                      </a:endParaRPr>
                    </a:p>
                  </a:txBody>
                  <a:tcPr marL="15240" marR="15240" marT="15240" marB="1524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TW" b="1">
                          <a:solidFill>
                            <a:schemeClr val="bg1"/>
                          </a:solidFill>
                          <a:effectLst/>
                        </a:rPr>
                        <a:t>6.1</a:t>
                      </a:r>
                      <a:endParaRPr lang="zh-TW" altLang="en-US" b="1">
                        <a:solidFill>
                          <a:schemeClr val="bg1"/>
                        </a:solidFill>
                      </a:endParaRPr>
                    </a:p>
                  </a:txBody>
                  <a:tcPr marL="15240" marR="15240" marT="15240" marB="1524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8278">
                <a:tc>
                  <a:txBody>
                    <a:bodyPr/>
                    <a:lstStyle/>
                    <a:p>
                      <a:pPr algn="ctr"/>
                      <a:r>
                        <a:rPr lang="zh-TW" altLang="en-US">
                          <a:solidFill>
                            <a:schemeClr val="bg1"/>
                          </a:solidFill>
                          <a:effectLst/>
                        </a:rPr>
                        <a:t>總計</a:t>
                      </a:r>
                      <a:endParaRPr lang="zh-TW" altLang="en-US">
                        <a:solidFill>
                          <a:schemeClr val="bg1"/>
                        </a:solidFill>
                      </a:endParaRPr>
                    </a:p>
                  </a:txBody>
                  <a:tcPr marL="15240" marR="15240" marT="15240" marB="1524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>
                          <a:solidFill>
                            <a:schemeClr val="bg1"/>
                          </a:solidFill>
                          <a:effectLst/>
                        </a:rPr>
                        <a:t>296,646.6</a:t>
                      </a:r>
                      <a:endParaRPr lang="zh-TW" altLang="en-US">
                        <a:solidFill>
                          <a:schemeClr val="bg1"/>
                        </a:solidFill>
                      </a:endParaRPr>
                    </a:p>
                  </a:txBody>
                  <a:tcPr marL="15240" marR="15240" marT="15240" marB="1524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>
                          <a:solidFill>
                            <a:schemeClr val="bg1"/>
                          </a:solidFill>
                          <a:effectLst/>
                        </a:rPr>
                        <a:t>100.0</a:t>
                      </a:r>
                      <a:endParaRPr lang="zh-TW" altLang="en-US">
                        <a:solidFill>
                          <a:schemeClr val="bg1"/>
                        </a:solidFill>
                      </a:endParaRPr>
                    </a:p>
                  </a:txBody>
                  <a:tcPr marL="15240" marR="15240" marT="15240" marB="1524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>
                          <a:solidFill>
                            <a:schemeClr val="bg1"/>
                          </a:solidFill>
                          <a:effectLst/>
                        </a:rPr>
                        <a:t>172,376.1</a:t>
                      </a:r>
                      <a:endParaRPr lang="zh-TW" altLang="en-US">
                        <a:solidFill>
                          <a:schemeClr val="bg1"/>
                        </a:solidFill>
                      </a:endParaRPr>
                    </a:p>
                  </a:txBody>
                  <a:tcPr marL="15240" marR="15240" marT="15240" marB="1524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>
                          <a:solidFill>
                            <a:schemeClr val="bg1"/>
                          </a:solidFill>
                          <a:effectLst/>
                        </a:rPr>
                        <a:t>100.0</a:t>
                      </a:r>
                      <a:endParaRPr lang="zh-TW" altLang="en-US">
                        <a:solidFill>
                          <a:schemeClr val="bg1"/>
                        </a:solidFill>
                      </a:endParaRPr>
                    </a:p>
                  </a:txBody>
                  <a:tcPr marL="15240" marR="15240" marT="15240" marB="1524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2375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C0DCC0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圖釘">
  <a:themeElements>
    <a:clrScheme name="圖釘">
      <a:dk1>
        <a:sysClr val="windowText" lastClr="000000"/>
      </a:dk1>
      <a:lt1>
        <a:sysClr val="window" lastClr="C0DCC0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圖釘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圖釘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C0DCC0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1057</TotalTime>
  <Words>78</Words>
  <Application>Microsoft Office PowerPoint</Application>
  <PresentationFormat>A4 紙張 (210x297 公釐)</PresentationFormat>
  <Paragraphs>54</Paragraphs>
  <Slides>4</Slides>
  <Notes>3</Notes>
  <HiddenSlides>0</HiddenSlides>
  <MMClips>0</MMClips>
  <ScaleCrop>false</ScaleCrop>
  <HeadingPairs>
    <vt:vector size="4" baseType="variant">
      <vt:variant>
        <vt:lpstr>佈景主題</vt:lpstr>
      </vt:variant>
      <vt:variant>
        <vt:i4>2</vt:i4>
      </vt:variant>
      <vt:variant>
        <vt:lpstr>投影片標題</vt:lpstr>
      </vt:variant>
      <vt:variant>
        <vt:i4>4</vt:i4>
      </vt:variant>
    </vt:vector>
  </HeadingPairs>
  <TitlesOfParts>
    <vt:vector size="6" baseType="lpstr">
      <vt:lpstr>Office 佈景主題</vt:lpstr>
      <vt:lpstr>圖釘</vt:lpstr>
      <vt:lpstr>PowerPoint 簡報</vt:lpstr>
      <vt:lpstr>PowerPoint 簡報</vt:lpstr>
      <vt:lpstr>平板電腦與智慧型手機</vt:lpstr>
      <vt:lpstr>全球智慧型手機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MAYLIN</dc:creator>
  <cp:lastModifiedBy>陳淑卿</cp:lastModifiedBy>
  <cp:revision>70</cp:revision>
  <dcterms:created xsi:type="dcterms:W3CDTF">2012-07-17T06:11:35Z</dcterms:created>
  <dcterms:modified xsi:type="dcterms:W3CDTF">2012-08-08T08:52:28Z</dcterms:modified>
</cp:coreProperties>
</file>